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9"/>
  </p:notesMasterIdLst>
  <p:sldIdLst>
    <p:sldId id="256" r:id="rId3"/>
    <p:sldId id="271" r:id="rId4"/>
    <p:sldId id="316" r:id="rId5"/>
    <p:sldId id="319" r:id="rId6"/>
    <p:sldId id="275" r:id="rId7"/>
    <p:sldId id="306" r:id="rId8"/>
    <p:sldId id="311" r:id="rId9"/>
    <p:sldId id="279" r:id="rId10"/>
    <p:sldId id="289" r:id="rId11"/>
    <p:sldId id="313" r:id="rId12"/>
    <p:sldId id="290" r:id="rId13"/>
    <p:sldId id="291" r:id="rId14"/>
    <p:sldId id="280" r:id="rId15"/>
    <p:sldId id="281" r:id="rId16"/>
    <p:sldId id="282" r:id="rId17"/>
    <p:sldId id="314" r:id="rId18"/>
    <p:sldId id="286" r:id="rId19"/>
    <p:sldId id="283" r:id="rId20"/>
    <p:sldId id="285" r:id="rId21"/>
    <p:sldId id="292" r:id="rId22"/>
    <p:sldId id="294" r:id="rId23"/>
    <p:sldId id="315" r:id="rId24"/>
    <p:sldId id="307" r:id="rId25"/>
    <p:sldId id="310" r:id="rId26"/>
    <p:sldId id="299" r:id="rId27"/>
    <p:sldId id="300" r:id="rId28"/>
    <p:sldId id="317" r:id="rId29"/>
    <p:sldId id="318" r:id="rId30"/>
    <p:sldId id="301" r:id="rId31"/>
    <p:sldId id="302" r:id="rId32"/>
    <p:sldId id="303" r:id="rId33"/>
    <p:sldId id="304" r:id="rId34"/>
    <p:sldId id="295" r:id="rId35"/>
    <p:sldId id="309" r:id="rId36"/>
    <p:sldId id="297" r:id="rId37"/>
    <p:sldId id="30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232B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44" autoAdjust="0"/>
    <p:restoredTop sz="94712"/>
  </p:normalViewPr>
  <p:slideViewPr>
    <p:cSldViewPr snapToGrid="0" snapToObjects="1">
      <p:cViewPr>
        <p:scale>
          <a:sx n="90" d="100"/>
          <a:sy n="90" d="100"/>
        </p:scale>
        <p:origin x="77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C4847-208F-41FB-90B7-B68282A55420}" type="datetimeFigureOut">
              <a:rPr lang="en-US" smtClean="0"/>
              <a:t>10/25/2019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1B89BF-0995-45C9-A966-751D0141D908}" type="slidenum">
              <a:rPr lang="en-US" smtClean="0"/>
              <a:t>‹#›</a:t>
            </a:fld>
            <a:endParaRPr lang="en-US" dirty="0"/>
          </a:p>
        </p:txBody>
      </p:sp>
    </p:spTree>
    <p:extLst>
      <p:ext uri="{BB962C8B-B14F-4D97-AF65-F5344CB8AC3E}">
        <p14:creationId xmlns:p14="http://schemas.microsoft.com/office/powerpoint/2010/main" val="1894623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870E4F-0BB3-4E8A-B743-5EFA499C534A}" type="slidenum">
              <a:rPr lang="en-US" smtClean="0"/>
              <a:t>9</a:t>
            </a:fld>
            <a:endParaRPr lang="en-US" dirty="0"/>
          </a:p>
        </p:txBody>
      </p:sp>
    </p:spTree>
    <p:extLst>
      <p:ext uri="{BB962C8B-B14F-4D97-AF65-F5344CB8AC3E}">
        <p14:creationId xmlns:p14="http://schemas.microsoft.com/office/powerpoint/2010/main" val="3261959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870E4F-0BB3-4E8A-B743-5EFA499C534A}" type="slidenum">
              <a:rPr lang="en-US" smtClean="0"/>
              <a:t>10</a:t>
            </a:fld>
            <a:endParaRPr lang="en-US" dirty="0"/>
          </a:p>
        </p:txBody>
      </p:sp>
    </p:spTree>
    <p:extLst>
      <p:ext uri="{BB962C8B-B14F-4D97-AF65-F5344CB8AC3E}">
        <p14:creationId xmlns:p14="http://schemas.microsoft.com/office/powerpoint/2010/main" val="2585734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1EE522-CD19-4DA4-8B58-3B3341E5DBF8}" type="slidenum">
              <a:rPr lang="en-US" smtClean="0"/>
              <a:pPr/>
              <a:t>13</a:t>
            </a:fld>
            <a:endParaRPr lang="en-US" dirty="0"/>
          </a:p>
        </p:txBody>
      </p:sp>
    </p:spTree>
    <p:extLst>
      <p:ext uri="{BB962C8B-B14F-4D97-AF65-F5344CB8AC3E}">
        <p14:creationId xmlns:p14="http://schemas.microsoft.com/office/powerpoint/2010/main" val="167078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1EE522-CD19-4DA4-8B58-3B3341E5DBF8}" type="slidenum">
              <a:rPr lang="en-US" smtClean="0"/>
              <a:pPr/>
              <a:t>29</a:t>
            </a:fld>
            <a:endParaRPr lang="en-US" dirty="0"/>
          </a:p>
        </p:txBody>
      </p:sp>
    </p:spTree>
    <p:extLst>
      <p:ext uri="{BB962C8B-B14F-4D97-AF65-F5344CB8AC3E}">
        <p14:creationId xmlns:p14="http://schemas.microsoft.com/office/powerpoint/2010/main" val="3002332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1EE522-CD19-4DA4-8B58-3B3341E5DBF8}" type="slidenum">
              <a:rPr lang="en-US" smtClean="0"/>
              <a:pPr/>
              <a:t>33</a:t>
            </a:fld>
            <a:endParaRPr lang="en-US" dirty="0"/>
          </a:p>
        </p:txBody>
      </p:sp>
    </p:spTree>
    <p:extLst>
      <p:ext uri="{BB962C8B-B14F-4D97-AF65-F5344CB8AC3E}">
        <p14:creationId xmlns:p14="http://schemas.microsoft.com/office/powerpoint/2010/main" val="4003316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1EE522-CD19-4DA4-8B58-3B3341E5DBF8}" type="slidenum">
              <a:rPr lang="en-US" smtClean="0"/>
              <a:pPr/>
              <a:t>34</a:t>
            </a:fld>
            <a:endParaRPr lang="en-US" dirty="0"/>
          </a:p>
        </p:txBody>
      </p:sp>
    </p:spTree>
    <p:extLst>
      <p:ext uri="{BB962C8B-B14F-4D97-AF65-F5344CB8AC3E}">
        <p14:creationId xmlns:p14="http://schemas.microsoft.com/office/powerpoint/2010/main" val="4003316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D2EB66-D8FB-2148-8B0A-8E83C70B6C7B}" type="datetimeFigureOut">
              <a:rPr lang="en-US" smtClean="0"/>
              <a:t>10/25/2019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10/25/2019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10/25/2019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2973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553E2-1135-4C0D-94CD-A836DAD76E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A58128-6410-4366-8C86-324A55760B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47725-B9D7-41EE-A56A-3D5AAF274AF1}"/>
              </a:ext>
            </a:extLst>
          </p:cNvPr>
          <p:cNvSpPr>
            <a:spLocks noGrp="1"/>
          </p:cNvSpPr>
          <p:nvPr>
            <p:ph type="dt" sz="half" idx="10"/>
          </p:nvPr>
        </p:nvSpPr>
        <p:spPr/>
        <p:txBody>
          <a:bodyPr/>
          <a:lstStyle/>
          <a:p>
            <a:fld id="{1699495A-AC86-4DA0-9B95-04CF73B2BD92}" type="datetimeFigureOut">
              <a:rPr lang="en-US" smtClean="0"/>
              <a:t>10/25/2019</a:t>
            </a:fld>
            <a:endParaRPr lang="en-US" dirty="0"/>
          </a:p>
        </p:txBody>
      </p:sp>
      <p:sp>
        <p:nvSpPr>
          <p:cNvPr id="5" name="Footer Placeholder 4">
            <a:extLst>
              <a:ext uri="{FF2B5EF4-FFF2-40B4-BE49-F238E27FC236}">
                <a16:creationId xmlns:a16="http://schemas.microsoft.com/office/drawing/2014/main" id="{940771C7-3870-4D8F-B8F3-284AB7A36D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143034-AA29-40B8-BC22-92459D07E9A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691474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B4F5-976D-4AD4-99F8-00A808870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DE17A-92D0-47C4-BC73-AD5DBFEA4E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16C59-EF55-4F5B-8BE1-88AED3B83560}"/>
              </a:ext>
            </a:extLst>
          </p:cNvPr>
          <p:cNvSpPr>
            <a:spLocks noGrp="1"/>
          </p:cNvSpPr>
          <p:nvPr>
            <p:ph type="dt" sz="half" idx="10"/>
          </p:nvPr>
        </p:nvSpPr>
        <p:spPr/>
        <p:txBody>
          <a:bodyPr/>
          <a:lstStyle/>
          <a:p>
            <a:fld id="{1699495A-AC86-4DA0-9B95-04CF73B2BD92}" type="datetimeFigureOut">
              <a:rPr lang="en-US" smtClean="0"/>
              <a:t>10/25/2019</a:t>
            </a:fld>
            <a:endParaRPr lang="en-US" dirty="0"/>
          </a:p>
        </p:txBody>
      </p:sp>
      <p:sp>
        <p:nvSpPr>
          <p:cNvPr id="5" name="Footer Placeholder 4">
            <a:extLst>
              <a:ext uri="{FF2B5EF4-FFF2-40B4-BE49-F238E27FC236}">
                <a16:creationId xmlns:a16="http://schemas.microsoft.com/office/drawing/2014/main" id="{78D26794-C808-4964-AD54-48C025291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5CC296-A5E5-4DD5-8118-830EB93ABC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84078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6CD0-66C1-45E1-9A38-9241232A6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EB00CB-6A6E-4B4E-B29C-42055B4138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DCF8E2-CE9A-44F5-AFEE-C82D642228E9}"/>
              </a:ext>
            </a:extLst>
          </p:cNvPr>
          <p:cNvSpPr>
            <a:spLocks noGrp="1"/>
          </p:cNvSpPr>
          <p:nvPr>
            <p:ph type="dt" sz="half" idx="10"/>
          </p:nvPr>
        </p:nvSpPr>
        <p:spPr/>
        <p:txBody>
          <a:bodyPr/>
          <a:lstStyle/>
          <a:p>
            <a:fld id="{1699495A-AC86-4DA0-9B95-04CF73B2BD92}" type="datetimeFigureOut">
              <a:rPr lang="en-US" smtClean="0"/>
              <a:t>10/25/2019</a:t>
            </a:fld>
            <a:endParaRPr lang="en-US" dirty="0"/>
          </a:p>
        </p:txBody>
      </p:sp>
      <p:sp>
        <p:nvSpPr>
          <p:cNvPr id="5" name="Footer Placeholder 4">
            <a:extLst>
              <a:ext uri="{FF2B5EF4-FFF2-40B4-BE49-F238E27FC236}">
                <a16:creationId xmlns:a16="http://schemas.microsoft.com/office/drawing/2014/main" id="{BFC656E2-B0A5-4E1F-89E4-9227058560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8629DE-C126-4464-B995-EAC4E789BDE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3656477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23159-9E99-41C8-BD76-FFA89C30C9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1824D3-79A1-4D18-AD87-262F565B18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EECF9-DC82-4791-87BD-CE1B1CA97C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72B338-E58B-4536-B853-DB0401B947CB}"/>
              </a:ext>
            </a:extLst>
          </p:cNvPr>
          <p:cNvSpPr>
            <a:spLocks noGrp="1"/>
          </p:cNvSpPr>
          <p:nvPr>
            <p:ph type="dt" sz="half" idx="10"/>
          </p:nvPr>
        </p:nvSpPr>
        <p:spPr/>
        <p:txBody>
          <a:bodyPr/>
          <a:lstStyle/>
          <a:p>
            <a:fld id="{1699495A-AC86-4DA0-9B95-04CF73B2BD92}" type="datetimeFigureOut">
              <a:rPr lang="en-US" smtClean="0"/>
              <a:t>10/25/2019</a:t>
            </a:fld>
            <a:endParaRPr lang="en-US" dirty="0"/>
          </a:p>
        </p:txBody>
      </p:sp>
      <p:sp>
        <p:nvSpPr>
          <p:cNvPr id="6" name="Footer Placeholder 5">
            <a:extLst>
              <a:ext uri="{FF2B5EF4-FFF2-40B4-BE49-F238E27FC236}">
                <a16:creationId xmlns:a16="http://schemas.microsoft.com/office/drawing/2014/main" id="{10F5C3A7-73D8-4FCE-9462-7435C670F0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357E53-3826-4BFB-8A32-1DBD1404FEF9}"/>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94452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5CD34-858E-42FB-BF5C-278D83FCA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969B98-B973-4ECA-A2F7-264C13463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4AD7913-2A08-4743-82B7-C538BEB9B33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9646CF-F16C-42F2-94A2-BB1CABA3F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CF08CA-D709-4312-B064-3EF065B192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68892-94A3-4ADE-BE0F-53888173C726}"/>
              </a:ext>
            </a:extLst>
          </p:cNvPr>
          <p:cNvSpPr>
            <a:spLocks noGrp="1"/>
          </p:cNvSpPr>
          <p:nvPr>
            <p:ph type="dt" sz="half" idx="10"/>
          </p:nvPr>
        </p:nvSpPr>
        <p:spPr/>
        <p:txBody>
          <a:bodyPr/>
          <a:lstStyle/>
          <a:p>
            <a:fld id="{1699495A-AC86-4DA0-9B95-04CF73B2BD92}" type="datetimeFigureOut">
              <a:rPr lang="en-US" smtClean="0"/>
              <a:t>10/25/2019</a:t>
            </a:fld>
            <a:endParaRPr lang="en-US" dirty="0"/>
          </a:p>
        </p:txBody>
      </p:sp>
      <p:sp>
        <p:nvSpPr>
          <p:cNvPr id="8" name="Footer Placeholder 7">
            <a:extLst>
              <a:ext uri="{FF2B5EF4-FFF2-40B4-BE49-F238E27FC236}">
                <a16:creationId xmlns:a16="http://schemas.microsoft.com/office/drawing/2014/main" id="{0134B7B6-A12E-400E-BE1D-0EF1C4CD255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32CE13B-2C40-4E98-919A-5814909A6FE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36546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F4AD-53DD-4A80-A0BD-C967DBED49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962480-798E-4F38-BCD1-E1CC6673B645}"/>
              </a:ext>
            </a:extLst>
          </p:cNvPr>
          <p:cNvSpPr>
            <a:spLocks noGrp="1"/>
          </p:cNvSpPr>
          <p:nvPr>
            <p:ph type="dt" sz="half" idx="10"/>
          </p:nvPr>
        </p:nvSpPr>
        <p:spPr/>
        <p:txBody>
          <a:bodyPr/>
          <a:lstStyle/>
          <a:p>
            <a:fld id="{1699495A-AC86-4DA0-9B95-04CF73B2BD92}" type="datetimeFigureOut">
              <a:rPr lang="en-US" smtClean="0"/>
              <a:t>10/25/2019</a:t>
            </a:fld>
            <a:endParaRPr lang="en-US" dirty="0"/>
          </a:p>
        </p:txBody>
      </p:sp>
      <p:sp>
        <p:nvSpPr>
          <p:cNvPr id="4" name="Footer Placeholder 3">
            <a:extLst>
              <a:ext uri="{FF2B5EF4-FFF2-40B4-BE49-F238E27FC236}">
                <a16:creationId xmlns:a16="http://schemas.microsoft.com/office/drawing/2014/main" id="{C66B82A5-2A87-4733-A106-BE0801F5FB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DB229F-5696-4FAC-B2E2-F5F6A110B0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27779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2A8DEA-B4EC-4F16-9E4A-305FC871AA29}"/>
              </a:ext>
            </a:extLst>
          </p:cNvPr>
          <p:cNvSpPr>
            <a:spLocks noGrp="1"/>
          </p:cNvSpPr>
          <p:nvPr>
            <p:ph type="dt" sz="half" idx="10"/>
          </p:nvPr>
        </p:nvSpPr>
        <p:spPr/>
        <p:txBody>
          <a:bodyPr/>
          <a:lstStyle/>
          <a:p>
            <a:fld id="{1699495A-AC86-4DA0-9B95-04CF73B2BD92}" type="datetimeFigureOut">
              <a:rPr lang="en-US" smtClean="0"/>
              <a:t>10/25/2019</a:t>
            </a:fld>
            <a:endParaRPr lang="en-US" dirty="0"/>
          </a:p>
        </p:txBody>
      </p:sp>
      <p:sp>
        <p:nvSpPr>
          <p:cNvPr id="3" name="Footer Placeholder 2">
            <a:extLst>
              <a:ext uri="{FF2B5EF4-FFF2-40B4-BE49-F238E27FC236}">
                <a16:creationId xmlns:a16="http://schemas.microsoft.com/office/drawing/2014/main" id="{BA8C84F8-C6B4-40A9-ADEF-13AB925ECA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A1C2D0-9BC6-49C1-8178-257B80CC782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058306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EABB-26CF-4AB8-86FB-A11C35006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FE2C1-5F93-4554-B67B-4145D5D595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1D6C82-D332-42E6-A842-B8E8C81E1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7F0AC6-83A3-4E03-AC1C-56A632A15EB7}"/>
              </a:ext>
            </a:extLst>
          </p:cNvPr>
          <p:cNvSpPr>
            <a:spLocks noGrp="1"/>
          </p:cNvSpPr>
          <p:nvPr>
            <p:ph type="dt" sz="half" idx="10"/>
          </p:nvPr>
        </p:nvSpPr>
        <p:spPr/>
        <p:txBody>
          <a:bodyPr/>
          <a:lstStyle/>
          <a:p>
            <a:fld id="{1699495A-AC86-4DA0-9B95-04CF73B2BD92}" type="datetimeFigureOut">
              <a:rPr lang="en-US" smtClean="0"/>
              <a:t>10/25/2019</a:t>
            </a:fld>
            <a:endParaRPr lang="en-US" dirty="0"/>
          </a:p>
        </p:txBody>
      </p:sp>
      <p:sp>
        <p:nvSpPr>
          <p:cNvPr id="6" name="Footer Placeholder 5">
            <a:extLst>
              <a:ext uri="{FF2B5EF4-FFF2-40B4-BE49-F238E27FC236}">
                <a16:creationId xmlns:a16="http://schemas.microsoft.com/office/drawing/2014/main" id="{B0B69137-04BC-457E-9EB6-1D7C05C015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A0E354-7F9F-472E-9461-47587ED6AAD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8298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10/25/2019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C1C4-BB41-4E75-B123-0971C351C7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EDDAB-4BC6-44EE-998E-902D0C09C2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8AD516-7F9D-4147-85D6-60840C5FF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9A42D1-EDA9-4D14-A0A4-E6B20B7C35CA}"/>
              </a:ext>
            </a:extLst>
          </p:cNvPr>
          <p:cNvSpPr>
            <a:spLocks noGrp="1"/>
          </p:cNvSpPr>
          <p:nvPr>
            <p:ph type="dt" sz="half" idx="10"/>
          </p:nvPr>
        </p:nvSpPr>
        <p:spPr/>
        <p:txBody>
          <a:bodyPr/>
          <a:lstStyle/>
          <a:p>
            <a:fld id="{1699495A-AC86-4DA0-9B95-04CF73B2BD92}" type="datetimeFigureOut">
              <a:rPr lang="en-US" smtClean="0"/>
              <a:t>10/25/2019</a:t>
            </a:fld>
            <a:endParaRPr lang="en-US" dirty="0"/>
          </a:p>
        </p:txBody>
      </p:sp>
      <p:sp>
        <p:nvSpPr>
          <p:cNvPr id="6" name="Footer Placeholder 5">
            <a:extLst>
              <a:ext uri="{FF2B5EF4-FFF2-40B4-BE49-F238E27FC236}">
                <a16:creationId xmlns:a16="http://schemas.microsoft.com/office/drawing/2014/main" id="{4C748C02-2963-4079-AA73-677988B3BC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114066-39EF-483B-B2F6-E5DA6AFF9E4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90549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7AE71-C04E-4355-947D-16C2009113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46C3E6-550E-463E-A105-CABA77786F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8CF205-065E-4906-888D-4E0B4C3682E2}"/>
              </a:ext>
            </a:extLst>
          </p:cNvPr>
          <p:cNvSpPr>
            <a:spLocks noGrp="1"/>
          </p:cNvSpPr>
          <p:nvPr>
            <p:ph type="dt" sz="half" idx="10"/>
          </p:nvPr>
        </p:nvSpPr>
        <p:spPr/>
        <p:txBody>
          <a:bodyPr/>
          <a:lstStyle/>
          <a:p>
            <a:fld id="{1699495A-AC86-4DA0-9B95-04CF73B2BD92}" type="datetimeFigureOut">
              <a:rPr lang="en-US" smtClean="0"/>
              <a:t>10/25/2019</a:t>
            </a:fld>
            <a:endParaRPr lang="en-US" dirty="0"/>
          </a:p>
        </p:txBody>
      </p:sp>
      <p:sp>
        <p:nvSpPr>
          <p:cNvPr id="5" name="Footer Placeholder 4">
            <a:extLst>
              <a:ext uri="{FF2B5EF4-FFF2-40B4-BE49-F238E27FC236}">
                <a16:creationId xmlns:a16="http://schemas.microsoft.com/office/drawing/2014/main" id="{DFA97897-A9D0-4E91-8B90-FC77D7B1C0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056C38-3768-4107-8C94-AD85611E85F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55408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B2F70-8944-44D5-8689-3645FEA9E9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DC8CA6-EB42-4EF0-8BB7-3D53C6A4CA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25DA3-4B05-45C6-9968-E40610028CFF}"/>
              </a:ext>
            </a:extLst>
          </p:cNvPr>
          <p:cNvSpPr>
            <a:spLocks noGrp="1"/>
          </p:cNvSpPr>
          <p:nvPr>
            <p:ph type="dt" sz="half" idx="10"/>
          </p:nvPr>
        </p:nvSpPr>
        <p:spPr/>
        <p:txBody>
          <a:bodyPr/>
          <a:lstStyle/>
          <a:p>
            <a:fld id="{1699495A-AC86-4DA0-9B95-04CF73B2BD92}" type="datetimeFigureOut">
              <a:rPr lang="en-US" smtClean="0"/>
              <a:t>10/25/2019</a:t>
            </a:fld>
            <a:endParaRPr lang="en-US" dirty="0"/>
          </a:p>
        </p:txBody>
      </p:sp>
      <p:sp>
        <p:nvSpPr>
          <p:cNvPr id="5" name="Footer Placeholder 4">
            <a:extLst>
              <a:ext uri="{FF2B5EF4-FFF2-40B4-BE49-F238E27FC236}">
                <a16:creationId xmlns:a16="http://schemas.microsoft.com/office/drawing/2014/main" id="{5E2898B0-54A1-4AB7-9B64-5E2A658408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F421EF-2076-4233-83EB-2501D8C29335}"/>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676382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2EB66-D8FB-2148-8B0A-8E83C70B6C7B}" type="datetimeFigureOut">
              <a:rPr lang="en-US" smtClean="0"/>
              <a:t>10/25/2019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2EB66-D8FB-2148-8B0A-8E83C70B6C7B}" type="datetimeFigureOut">
              <a:rPr lang="en-US" smtClean="0"/>
              <a:t>10/25/2019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2EB66-D8FB-2148-8B0A-8E83C70B6C7B}" type="datetimeFigureOut">
              <a:rPr lang="en-US" smtClean="0"/>
              <a:t>10/25/2019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2EB66-D8FB-2148-8B0A-8E83C70B6C7B}" type="datetimeFigureOut">
              <a:rPr lang="en-US" smtClean="0"/>
              <a:t>10/25/2019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2EB66-D8FB-2148-8B0A-8E83C70B6C7B}" type="datetimeFigureOut">
              <a:rPr lang="en-US" smtClean="0"/>
              <a:t>10/25/2019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D2EB66-D8FB-2148-8B0A-8E83C70B6C7B}" type="datetimeFigureOut">
              <a:rPr lang="en-US" smtClean="0"/>
              <a:t>10/25/2019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D2EB66-D8FB-2148-8B0A-8E83C70B6C7B}" type="datetimeFigureOut">
              <a:rPr lang="en-US" smtClean="0"/>
              <a:t>10/25/2019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dirty="0"/>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2EB66-D8FB-2148-8B0A-8E83C70B6C7B}" type="datetimeFigureOut">
              <a:rPr lang="en-US" smtClean="0"/>
              <a:t>10/25/2019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C836-1C07-E141-9BFB-691395C8A2F7}"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F245A2-3FCE-413A-A757-40FA8A9A85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A8508F-F049-425E-8D3C-8261A2EF60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F5C52-2DAE-4BF6-951A-EECDBE2A4D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9495A-AC86-4DA0-9B95-04CF73B2BD92}" type="datetimeFigureOut">
              <a:rPr lang="en-US" smtClean="0"/>
              <a:t>10/25/2019</a:t>
            </a:fld>
            <a:endParaRPr lang="en-US" dirty="0"/>
          </a:p>
        </p:txBody>
      </p:sp>
      <p:sp>
        <p:nvSpPr>
          <p:cNvPr id="5" name="Footer Placeholder 4">
            <a:extLst>
              <a:ext uri="{FF2B5EF4-FFF2-40B4-BE49-F238E27FC236}">
                <a16:creationId xmlns:a16="http://schemas.microsoft.com/office/drawing/2014/main" id="{BD2878EB-8F1C-414F-B263-68817DAE8E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ADCB3B8-8AE8-4457-9D7B-0F792B63C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62D63-6DE2-46E9-AE75-952879E173AD}" type="slidenum">
              <a:rPr lang="en-US" smtClean="0"/>
              <a:t>‹#›</a:t>
            </a:fld>
            <a:endParaRPr lang="en-US" dirty="0"/>
          </a:p>
        </p:txBody>
      </p:sp>
    </p:spTree>
    <p:extLst>
      <p:ext uri="{BB962C8B-B14F-4D97-AF65-F5344CB8AC3E}">
        <p14:creationId xmlns:p14="http://schemas.microsoft.com/office/powerpoint/2010/main" val="947392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hyperlink" Target="https://smileonline.us/smile/wa/r/AppLogin"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palabradevida.wordpress.com/2011/02/17/la-palabra-de-hoy-17-de-febrero-de-2011/" TargetMode="External"/><Relationship Id="rId2" Type="http://schemas.openxmlformats.org/officeDocument/2006/relationships/image" Target="../media/image3.jpg"/><Relationship Id="rId1" Type="http://schemas.openxmlformats.org/officeDocument/2006/relationships/slideLayout" Target="../slideLayouts/slideLayout15.xml"/><Relationship Id="rId4" Type="http://schemas.openxmlformats.org/officeDocument/2006/relationships/hyperlink" Target="https://creativecommons.org/licenses/by-nc-nd/3.0/"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hyperlink" Target="mailto:Cathy.Phillips@dhs.ga.gov" TargetMode="External"/><Relationship Id="rId2" Type="http://schemas.openxmlformats.org/officeDocument/2006/relationships/hyperlink" Target="mailto:rbwofiscal.services@dhs.ga.gov" TargetMode="External"/><Relationship Id="rId1" Type="http://schemas.openxmlformats.org/officeDocument/2006/relationships/slideLayout" Target="../slideLayouts/slideLayout17.xml"/><Relationship Id="rId6" Type="http://schemas.openxmlformats.org/officeDocument/2006/relationships/hyperlink" Target="https://smileonline.us/smile/wa/r/AppLogin" TargetMode="External"/><Relationship Id="rId5" Type="http://schemas.openxmlformats.org/officeDocument/2006/relationships/hyperlink" Target="http://ffs.dhs.ga.gov/ffs/index.php" TargetMode="External"/><Relationship Id="rId4" Type="http://schemas.openxmlformats.org/officeDocument/2006/relationships/hyperlink" Target="mailto:Karen.Hardy@dhs.ga.gov"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palabradevida.wordpress.com/2011/02/17/la-palabra-de-hoy-17-de-febrero-de-2011/" TargetMode="External"/><Relationship Id="rId2" Type="http://schemas.openxmlformats.org/officeDocument/2006/relationships/image" Target="../media/image3.jpg"/><Relationship Id="rId1" Type="http://schemas.openxmlformats.org/officeDocument/2006/relationships/slideLayout" Target="../slideLayouts/slideLayout15.xml"/><Relationship Id="rId4" Type="http://schemas.openxmlformats.org/officeDocument/2006/relationships/hyperlink" Target="https://creativecommons.org/licenses/by-nc-nd/3.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32B38"/>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6998" y="892762"/>
            <a:ext cx="4125144" cy="4123426"/>
          </a:xfrm>
          <a:prstGeom prst="rect">
            <a:avLst/>
          </a:prstGeom>
        </p:spPr>
      </p:pic>
      <p:sp>
        <p:nvSpPr>
          <p:cNvPr id="5" name="TextBox 4"/>
          <p:cNvSpPr txBox="1"/>
          <p:nvPr/>
        </p:nvSpPr>
        <p:spPr>
          <a:xfrm>
            <a:off x="1" y="5237018"/>
            <a:ext cx="12192000" cy="830997"/>
          </a:xfrm>
          <a:prstGeom prst="rect">
            <a:avLst/>
          </a:prstGeom>
          <a:noFill/>
        </p:spPr>
        <p:txBody>
          <a:bodyPr wrap="square" rtlCol="0">
            <a:spAutoFit/>
          </a:bodyPr>
          <a:lstStyle/>
          <a:p>
            <a:pPr algn="ctr"/>
            <a:r>
              <a:rPr lang="en-US" sz="2800" b="1" dirty="0">
                <a:solidFill>
                  <a:schemeClr val="bg1"/>
                </a:solidFill>
                <a:latin typeface="Museo Sans 900" charset="0"/>
                <a:ea typeface="Museo Sans 900" charset="0"/>
                <a:cs typeface="Museo Sans 900" charset="0"/>
              </a:rPr>
              <a:t>Tom C. Rawlings</a:t>
            </a:r>
          </a:p>
          <a:p>
            <a:pPr algn="ctr"/>
            <a:r>
              <a:rPr lang="en-US" sz="2000" dirty="0">
                <a:solidFill>
                  <a:schemeClr val="bg1"/>
                </a:solidFill>
                <a:latin typeface="Museo Sans 500" charset="0"/>
                <a:ea typeface="Museo Sans 500" charset="0"/>
                <a:cs typeface="Museo Sans 500" charset="0"/>
              </a:rPr>
              <a:t>Director</a:t>
            </a:r>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568036" y="685797"/>
            <a:ext cx="10709563" cy="976747"/>
          </a:xfrm>
        </p:spPr>
        <p:txBody>
          <a:bodyPr>
            <a:normAutofit/>
          </a:bodyPr>
          <a:lstStyle/>
          <a:p>
            <a:pPr algn="ctr"/>
            <a:r>
              <a:rPr lang="en-US" sz="4800" dirty="0">
                <a:latin typeface="Arial" panose="020B0604020202020204" pitchFamily="34" charset="0"/>
                <a:cs typeface="Arial" panose="020B0604020202020204" pitchFamily="34" charset="0"/>
              </a:rPr>
              <a:t>RBWO Clothing (cont)</a:t>
            </a:r>
          </a:p>
        </p:txBody>
      </p:sp>
      <p:sp>
        <p:nvSpPr>
          <p:cNvPr id="3" name="TextBox 2"/>
          <p:cNvSpPr txBox="1"/>
          <p:nvPr/>
        </p:nvSpPr>
        <p:spPr>
          <a:xfrm>
            <a:off x="1399309" y="1801091"/>
            <a:ext cx="9423914" cy="6540252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Initial Clothing – all new children entering a foster care placement or returning after break in DFCS custody are entitled to initial clothing.</a:t>
            </a:r>
          </a:p>
          <a:p>
            <a:pPr marL="342900" indent="-342900">
              <a:buFont typeface="Arial" pitchFamily="34" charset="0"/>
              <a:buChar char="•"/>
            </a:pPr>
            <a:r>
              <a:rPr lang="en-US" sz="2000" dirty="0">
                <a:latin typeface="Arial" panose="020B0604020202020204" pitchFamily="34" charset="0"/>
                <a:cs typeface="Arial" panose="020B0604020202020204" pitchFamily="34" charset="0"/>
              </a:rPr>
              <a:t>Initial clothing must be utilized within the first 6 months of placement(increments or at one time)</a:t>
            </a:r>
          </a:p>
          <a:p>
            <a:pPr marL="342900" indent="-342900">
              <a:buFont typeface="Arial" pitchFamily="34" charset="0"/>
              <a:buChar char="•"/>
            </a:pPr>
            <a:r>
              <a:rPr lang="en-US" sz="2000" dirty="0">
                <a:latin typeface="Arial" panose="020B0604020202020204" pitchFamily="34" charset="0"/>
                <a:cs typeface="Arial" panose="020B0604020202020204" pitchFamily="34" charset="0"/>
              </a:rPr>
              <a:t>$311 for children birth through age 12 and $415 for children 13 and over.</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Annual Clothing</a:t>
            </a:r>
          </a:p>
          <a:p>
            <a:pPr marL="342900" indent="-342900">
              <a:buFont typeface="Arial" pitchFamily="34" charset="0"/>
              <a:buChar char="•"/>
            </a:pPr>
            <a:r>
              <a:rPr lang="en-US" sz="2000" u="sng" dirty="0">
                <a:latin typeface="Arial" panose="020B0604020202020204" pitchFamily="34" charset="0"/>
                <a:cs typeface="Arial" panose="020B0604020202020204" pitchFamily="34" charset="0"/>
              </a:rPr>
              <a:t>All children </a:t>
            </a:r>
            <a:r>
              <a:rPr lang="en-US" sz="2000" dirty="0">
                <a:latin typeface="Arial" panose="020B0604020202020204" pitchFamily="34" charset="0"/>
                <a:cs typeface="Arial" panose="020B0604020202020204" pitchFamily="34" charset="0"/>
              </a:rPr>
              <a:t>are eligible for annual clothing and can be spent in increments or at one time.</a:t>
            </a:r>
          </a:p>
          <a:p>
            <a:pPr marL="342900" indent="-342900">
              <a:buFont typeface="Arial" pitchFamily="34" charset="0"/>
              <a:buChar char="•"/>
            </a:pPr>
            <a:r>
              <a:rPr lang="en-US" sz="2000" u="sng" dirty="0">
                <a:latin typeface="Arial" panose="020B0604020202020204" pitchFamily="34" charset="0"/>
                <a:cs typeface="Arial" panose="020B0604020202020204" pitchFamily="34" charset="0"/>
              </a:rPr>
              <a:t>Cannot</a:t>
            </a:r>
            <a:r>
              <a:rPr lang="en-US" sz="2000" dirty="0">
                <a:latin typeface="Arial" panose="020B0604020202020204" pitchFamily="34" charset="0"/>
                <a:cs typeface="Arial" panose="020B0604020202020204" pitchFamily="34" charset="0"/>
              </a:rPr>
              <a:t> be utilized in the same calendar year a child enters care.</a:t>
            </a:r>
          </a:p>
          <a:p>
            <a:pPr marL="342900" indent="-342900">
              <a:buFont typeface="Arial" pitchFamily="34" charset="0"/>
              <a:buChar char="•"/>
            </a:pPr>
            <a:r>
              <a:rPr lang="en-US" sz="2000" dirty="0">
                <a:latin typeface="Arial" panose="020B0604020202020204" pitchFamily="34" charset="0"/>
                <a:cs typeface="Arial" panose="020B0604020202020204" pitchFamily="34" charset="0"/>
              </a:rPr>
              <a:t>$415 for all age children</a:t>
            </a:r>
          </a:p>
          <a:p>
            <a:pPr marL="342900" indent="-342900">
              <a:buFont typeface="Arial" pitchFamily="34" charset="0"/>
              <a:buChar char="•"/>
            </a:pPr>
            <a:endParaRPr lang="en-US" sz="2800" dirty="0">
              <a:latin typeface="Arial" panose="020B0604020202020204" pitchFamily="34" charset="0"/>
              <a:cs typeface="Arial" panose="020B0604020202020204" pitchFamily="34" charset="0"/>
            </a:endParaRPr>
          </a:p>
          <a:p>
            <a:endParaRPr lang="en-US" dirty="0"/>
          </a:p>
          <a:p>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r>
              <a:rPr lang="en-US" dirty="0"/>
              <a:t>DFCS reimbursements must be issued to the legal entity providing services to the child, not the CPA foster home.</a:t>
            </a:r>
          </a:p>
          <a:p>
            <a:pPr marL="342900" indent="-342900">
              <a:buFont typeface="Arial" pitchFamily="34" charset="0"/>
              <a:buChar char="•"/>
            </a:pPr>
            <a:r>
              <a:rPr lang="en-US" dirty="0"/>
              <a:t>Beyond the six-month placement period, clothing replacement costs are limited to the amount 	covered in the per diem and the annual clothing allowance, if applicable.</a:t>
            </a:r>
          </a:p>
        </p:txBody>
      </p:sp>
    </p:spTree>
    <p:extLst>
      <p:ext uri="{BB962C8B-B14F-4D97-AF65-F5344CB8AC3E}">
        <p14:creationId xmlns:p14="http://schemas.microsoft.com/office/powerpoint/2010/main" val="3597461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1080653" y="685799"/>
            <a:ext cx="9259968" cy="860779"/>
          </a:xfrm>
        </p:spPr>
        <p:txBody>
          <a:bodyPr>
            <a:normAutofit/>
          </a:bodyPr>
          <a:lstStyle/>
          <a:p>
            <a:pPr algn="ctr"/>
            <a:r>
              <a:rPr lang="en-US" sz="4800" dirty="0">
                <a:latin typeface="Arial" panose="020B0604020202020204" pitchFamily="34" charset="0"/>
                <a:cs typeface="Arial" panose="020B0604020202020204" pitchFamily="34" charset="0"/>
              </a:rPr>
              <a:t>RBWO Clothing (continued)</a:t>
            </a:r>
          </a:p>
        </p:txBody>
      </p:sp>
      <p:sp>
        <p:nvSpPr>
          <p:cNvPr id="3" name="TextBox 2"/>
          <p:cNvSpPr txBox="1"/>
          <p:nvPr/>
        </p:nvSpPr>
        <p:spPr>
          <a:xfrm>
            <a:off x="810747" y="1715679"/>
            <a:ext cx="10162053" cy="526297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 order to be reimbursed, please follow these procedures.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Original receipts must be attached to the Pre-bill for reimbursement-please note the child’s name, the CCI or CPA and Subcontractor’s name, written on the receipt, and the names must be legible.</a:t>
            </a:r>
          </a:p>
          <a:p>
            <a:pPr marL="342900" indent="-342900">
              <a:buFont typeface="Arial" pitchFamily="34" charset="0"/>
              <a:buChar char="•"/>
            </a:pPr>
            <a:r>
              <a:rPr lang="en-US" sz="2000" dirty="0">
                <a:latin typeface="Arial" panose="020B0604020202020204" pitchFamily="34" charset="0"/>
                <a:cs typeface="Arial" panose="020B0604020202020204" pitchFamily="34" charset="0"/>
              </a:rPr>
              <a:t>Name of store and date purchased </a:t>
            </a:r>
            <a:r>
              <a:rPr lang="en-US" sz="2000" u="sng" dirty="0">
                <a:latin typeface="Arial" panose="020B0604020202020204" pitchFamily="34" charset="0"/>
                <a:cs typeface="Arial" panose="020B0604020202020204" pitchFamily="34" charset="0"/>
              </a:rPr>
              <a:t>must be visible </a:t>
            </a:r>
            <a:r>
              <a:rPr lang="en-US" sz="2000" dirty="0">
                <a:latin typeface="Arial" panose="020B0604020202020204" pitchFamily="34" charset="0"/>
                <a:cs typeface="Arial" panose="020B0604020202020204" pitchFamily="34" charset="0"/>
              </a:rPr>
              <a:t>on all receipts.</a:t>
            </a:r>
          </a:p>
          <a:p>
            <a:pPr marL="342900" indent="-342900">
              <a:buFont typeface="Arial" pitchFamily="34" charset="0"/>
              <a:buChar char="•"/>
            </a:pPr>
            <a:r>
              <a:rPr lang="en-US" sz="2000" dirty="0">
                <a:latin typeface="Arial" panose="020B0604020202020204" pitchFamily="34" charset="0"/>
                <a:cs typeface="Arial" panose="020B0604020202020204" pitchFamily="34" charset="0"/>
              </a:rPr>
              <a:t>Receipts need to identify the articles of clothing purchased.</a:t>
            </a:r>
          </a:p>
          <a:p>
            <a:pPr marL="342900" indent="-342900">
              <a:buFont typeface="Arial" pitchFamily="34" charset="0"/>
              <a:buChar char="•"/>
            </a:pPr>
            <a:r>
              <a:rPr lang="en-US" sz="2000" dirty="0">
                <a:latin typeface="Arial" panose="020B0604020202020204" pitchFamily="34" charset="0"/>
                <a:cs typeface="Arial" panose="020B0604020202020204" pitchFamily="34" charset="0"/>
              </a:rPr>
              <a:t>Separate receipts for each child are preferred. If separate receipts are not provided, please do not use high-lighters as they tend to make the amounts fade and it is hard to review the receipt.</a:t>
            </a:r>
          </a:p>
          <a:p>
            <a:pPr marL="342900" indent="-342900">
              <a:buFont typeface="Arial" pitchFamily="34" charset="0"/>
              <a:buChar char="•"/>
            </a:pPr>
            <a:r>
              <a:rPr lang="en-US" sz="2000" dirty="0">
                <a:latin typeface="Arial" panose="020B0604020202020204" pitchFamily="34" charset="0"/>
                <a:cs typeface="Arial" panose="020B0604020202020204" pitchFamily="34" charset="0"/>
              </a:rPr>
              <a:t>Federal regulations do not allow DFCS to directly pay a retail vendor for clothing.</a:t>
            </a:r>
          </a:p>
          <a:p>
            <a:pPr marL="342900" indent="-342900">
              <a:buFont typeface="Arial" pitchFamily="34" charset="0"/>
              <a:buChar char="•"/>
            </a:pPr>
            <a:r>
              <a:rPr lang="en-US" sz="2000" dirty="0">
                <a:latin typeface="Arial" panose="020B0604020202020204" pitchFamily="34" charset="0"/>
                <a:cs typeface="Arial" panose="020B0604020202020204" pitchFamily="34" charset="0"/>
              </a:rPr>
              <a:t>DFCS county directors do have the authority to grant an additional initial clothing entitlement for children in “dire need” of additional clothing: however the need must be documented.  Providers must obtain approval </a:t>
            </a:r>
            <a:r>
              <a:rPr lang="en-US" sz="2000" b="1" u="sng" dirty="0">
                <a:latin typeface="Arial" panose="020B0604020202020204" pitchFamily="34" charset="0"/>
                <a:cs typeface="Arial" panose="020B0604020202020204" pitchFamily="34" charset="0"/>
              </a:rPr>
              <a:t>prior to incurring the cost</a:t>
            </a:r>
            <a:r>
              <a:rPr lang="en-US" sz="2000" dirty="0">
                <a:latin typeface="Arial" panose="020B0604020202020204" pitchFamily="34" charset="0"/>
                <a:cs typeface="Arial" panose="020B0604020202020204" pitchFamily="34" charset="0"/>
              </a:rPr>
              <a:t>.  This is entered as a waiver amount.</a:t>
            </a:r>
          </a:p>
          <a:p>
            <a:pPr marL="342900" indent="-342900">
              <a:buFont typeface="Arial"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itchFamily="34" charset="0"/>
              <a:buChar char="•"/>
            </a:pPr>
            <a:endParaRPr lang="en-US" dirty="0"/>
          </a:p>
          <a:p>
            <a:pPr marL="342900" indent="-342900"/>
            <a:endParaRPr lang="en-US" dirty="0"/>
          </a:p>
        </p:txBody>
      </p:sp>
    </p:spTree>
    <p:extLst>
      <p:ext uri="{BB962C8B-B14F-4D97-AF65-F5344CB8AC3E}">
        <p14:creationId xmlns:p14="http://schemas.microsoft.com/office/powerpoint/2010/main" val="1527742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5746" y="1066800"/>
            <a:ext cx="11249890" cy="5355312"/>
          </a:xfrm>
          <a:prstGeom prst="rect">
            <a:avLst/>
          </a:prstGeom>
        </p:spPr>
        <p:txBody>
          <a:bodyPr wrap="square">
            <a:spAutoFit/>
          </a:bodyPr>
          <a:lstStyle/>
          <a:p>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***County clothing is NOT paid through the RBWO Pre-Bill system.  These charges must be listed on a foster </a:t>
            </a:r>
          </a:p>
          <a:p>
            <a:r>
              <a:rPr lang="en-US" dirty="0">
                <a:latin typeface="Arial" panose="020B0604020202020204" pitchFamily="34" charset="0"/>
                <a:cs typeface="Arial" panose="020B0604020202020204" pitchFamily="34" charset="0"/>
              </a:rPr>
              <a:t>     care invoice and sent to the appropriate county for reimbursement.</a:t>
            </a:r>
          </a:p>
        </p:txBody>
      </p:sp>
      <p:pic>
        <p:nvPicPr>
          <p:cNvPr id="3" name="Picture 2">
            <a:extLst>
              <a:ext uri="{FF2B5EF4-FFF2-40B4-BE49-F238E27FC236}">
                <a16:creationId xmlns:a16="http://schemas.microsoft.com/office/drawing/2014/main" id="{881008B0-527F-4A15-BFDB-884B96642DC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953934" y="-1848557"/>
            <a:ext cx="4442180" cy="10272889"/>
          </a:xfrm>
          <a:prstGeom prst="rect">
            <a:avLst/>
          </a:prstGeom>
          <a:noFill/>
          <a:ln>
            <a:noFill/>
          </a:ln>
        </p:spPr>
      </p:pic>
    </p:spTree>
    <p:extLst>
      <p:ext uri="{BB962C8B-B14F-4D97-AF65-F5344CB8AC3E}">
        <p14:creationId xmlns:p14="http://schemas.microsoft.com/office/powerpoint/2010/main" val="4036643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2743200"/>
            <a:ext cx="2133600" cy="923330"/>
          </a:xfrm>
          <a:prstGeom prst="rect">
            <a:avLst/>
          </a:prstGeom>
          <a:noFill/>
        </p:spPr>
        <p:txBody>
          <a:bodyPr wrap="square" rtlCol="0">
            <a:spAutoFit/>
          </a:bodyPr>
          <a:lstStyle/>
          <a:p>
            <a:r>
              <a:rPr lang="en-US" sz="3600" dirty="0"/>
              <a:t>Prebill</a:t>
            </a:r>
          </a:p>
          <a:p>
            <a:endParaRPr lang="en-US" dirty="0"/>
          </a:p>
        </p:txBody>
      </p:sp>
      <p:pic>
        <p:nvPicPr>
          <p:cNvPr id="10" name="Picture 9">
            <a:extLst>
              <a:ext uri="{FF2B5EF4-FFF2-40B4-BE49-F238E27FC236}">
                <a16:creationId xmlns:a16="http://schemas.microsoft.com/office/drawing/2014/main" id="{908F21C1-09A7-4AD6-83AD-26B258EBB197}"/>
              </a:ext>
            </a:extLst>
          </p:cNvPr>
          <p:cNvPicPr>
            <a:picLocks noChangeAspect="1"/>
          </p:cNvPicPr>
          <p:nvPr/>
        </p:nvPicPr>
        <p:blipFill>
          <a:blip r:embed="rId3"/>
          <a:stretch>
            <a:fillRect/>
          </a:stretch>
        </p:blipFill>
        <p:spPr>
          <a:xfrm>
            <a:off x="4114799" y="643467"/>
            <a:ext cx="7332133" cy="5960533"/>
          </a:xfrm>
          <a:prstGeom prst="rect">
            <a:avLst/>
          </a:prstGeom>
        </p:spPr>
      </p:pic>
    </p:spTree>
    <p:extLst>
      <p:ext uri="{BB962C8B-B14F-4D97-AF65-F5344CB8AC3E}">
        <p14:creationId xmlns:p14="http://schemas.microsoft.com/office/powerpoint/2010/main" val="2889395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0800000" flipV="1">
            <a:off x="2020711" y="1934527"/>
            <a:ext cx="1625600" cy="1846659"/>
          </a:xfrm>
          <a:prstGeom prst="rect">
            <a:avLst/>
          </a:prstGeom>
          <a:noFill/>
        </p:spPr>
        <p:txBody>
          <a:bodyPr wrap="square" rtlCol="0">
            <a:spAutoFit/>
          </a:bodyPr>
          <a:lstStyle/>
          <a:p>
            <a:r>
              <a:rPr lang="en-US" sz="2400" dirty="0"/>
              <a:t>Signature Page</a:t>
            </a:r>
          </a:p>
          <a:p>
            <a:r>
              <a:rPr lang="en-US" sz="2400" dirty="0"/>
              <a:t> of</a:t>
            </a:r>
          </a:p>
          <a:p>
            <a:r>
              <a:rPr lang="en-US" sz="2400" dirty="0"/>
              <a:t> Prebill</a:t>
            </a:r>
          </a:p>
          <a:p>
            <a:endParaRPr lang="en-US" dirty="0"/>
          </a:p>
        </p:txBody>
      </p:sp>
      <p:pic>
        <p:nvPicPr>
          <p:cNvPr id="2" name="Picture 1">
            <a:extLst>
              <a:ext uri="{FF2B5EF4-FFF2-40B4-BE49-F238E27FC236}">
                <a16:creationId xmlns:a16="http://schemas.microsoft.com/office/drawing/2014/main" id="{4238EE8B-805B-4B9A-BDDC-F80739CD7173}"/>
              </a:ext>
            </a:extLst>
          </p:cNvPr>
          <p:cNvPicPr>
            <a:picLocks noChangeAspect="1"/>
          </p:cNvPicPr>
          <p:nvPr/>
        </p:nvPicPr>
        <p:blipFill>
          <a:blip r:embed="rId2"/>
          <a:stretch>
            <a:fillRect/>
          </a:stretch>
        </p:blipFill>
        <p:spPr>
          <a:xfrm>
            <a:off x="4174067" y="880533"/>
            <a:ext cx="7416800" cy="5757334"/>
          </a:xfrm>
          <a:prstGeom prst="rect">
            <a:avLst/>
          </a:prstGeom>
        </p:spPr>
      </p:pic>
      <p:sp>
        <p:nvSpPr>
          <p:cNvPr id="5" name="Rectangle 4">
            <a:extLst>
              <a:ext uri="{FF2B5EF4-FFF2-40B4-BE49-F238E27FC236}">
                <a16:creationId xmlns:a16="http://schemas.microsoft.com/office/drawing/2014/main" id="{F696484D-FC7E-4AB9-9965-1D1EE3D34B83}"/>
              </a:ext>
            </a:extLst>
          </p:cNvPr>
          <p:cNvSpPr/>
          <p:nvPr/>
        </p:nvSpPr>
        <p:spPr>
          <a:xfrm>
            <a:off x="4250267" y="4343400"/>
            <a:ext cx="2929466"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2EFB3BD-6EB1-4BD9-80E4-4B2B7F05B824}"/>
              </a:ext>
            </a:extLst>
          </p:cNvPr>
          <p:cNvSpPr/>
          <p:nvPr/>
        </p:nvSpPr>
        <p:spPr>
          <a:xfrm>
            <a:off x="4250267" y="4758267"/>
            <a:ext cx="3454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780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1000125" y="2057400"/>
            <a:ext cx="1971676" cy="956733"/>
          </a:xfrm>
        </p:spPr>
        <p:txBody>
          <a:bodyPr>
            <a:noAutofit/>
          </a:bodyPr>
          <a:lstStyle/>
          <a:p>
            <a:r>
              <a:rPr lang="en-US" sz="3600" dirty="0"/>
              <a:t>New Admit</a:t>
            </a:r>
            <a:br>
              <a:rPr lang="en-US" sz="3600" dirty="0"/>
            </a:br>
            <a:r>
              <a:rPr lang="en-US" sz="3600" dirty="0"/>
              <a:t>Form</a:t>
            </a:r>
            <a:br>
              <a:rPr lang="en-US" sz="3600" dirty="0"/>
            </a:br>
            <a:endParaRPr lang="en-US" sz="3600" dirty="0"/>
          </a:p>
        </p:txBody>
      </p:sp>
      <p:pic>
        <p:nvPicPr>
          <p:cNvPr id="3" name="Picture 2" descr="scan0004.jpg"/>
          <p:cNvPicPr>
            <a:picLocks noChangeAspect="1"/>
          </p:cNvPicPr>
          <p:nvPr/>
        </p:nvPicPr>
        <p:blipFill>
          <a:blip r:embed="rId2" cstate="print"/>
          <a:stretch>
            <a:fillRect/>
          </a:stretch>
        </p:blipFill>
        <p:spPr>
          <a:xfrm rot="5400000">
            <a:off x="4106467" y="586812"/>
            <a:ext cx="5221615" cy="6172200"/>
          </a:xfrm>
          <a:prstGeom prst="rect">
            <a:avLst/>
          </a:prstGeom>
        </p:spPr>
      </p:pic>
    </p:spTree>
    <p:extLst>
      <p:ext uri="{BB962C8B-B14F-4D97-AF65-F5344CB8AC3E}">
        <p14:creationId xmlns:p14="http://schemas.microsoft.com/office/powerpoint/2010/main" val="3604227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BF54-9071-4068-9FF0-D246C5386B97}"/>
              </a:ext>
            </a:extLst>
          </p:cNvPr>
          <p:cNvSpPr>
            <a:spLocks noGrp="1"/>
          </p:cNvSpPr>
          <p:nvPr>
            <p:ph type="title"/>
          </p:nvPr>
        </p:nvSpPr>
        <p:spPr/>
        <p:txBody>
          <a:bodyPr>
            <a:normAutofit fontScale="90000"/>
          </a:bodyPr>
          <a:lstStyle/>
          <a:p>
            <a:pPr algn="ctr"/>
            <a:r>
              <a:rPr lang="en-US" sz="4800" dirty="0">
                <a:latin typeface="Arial" panose="020B0604020202020204" pitchFamily="34" charset="0"/>
                <a:cs typeface="Arial" panose="020B0604020202020204" pitchFamily="34" charset="0"/>
              </a:rPr>
              <a:t>Contracts and Rate Schedules/Annexes </a:t>
            </a:r>
          </a:p>
        </p:txBody>
      </p:sp>
      <p:sp>
        <p:nvSpPr>
          <p:cNvPr id="3" name="Content Placeholder 2">
            <a:extLst>
              <a:ext uri="{FF2B5EF4-FFF2-40B4-BE49-F238E27FC236}">
                <a16:creationId xmlns:a16="http://schemas.microsoft.com/office/drawing/2014/main" id="{EB3DECE5-789E-4182-B4EB-0D84392F4629}"/>
              </a:ext>
            </a:extLst>
          </p:cNvPr>
          <p:cNvSpPr>
            <a:spLocks noGrp="1"/>
          </p:cNvSpPr>
          <p:nvPr>
            <p:ph idx="1"/>
          </p:nvPr>
        </p:nvSpPr>
        <p:spPr/>
        <p:txBody>
          <a:bodyPr>
            <a:normAutofit lnSpcReduction="10000"/>
          </a:bodyPr>
          <a:lstStyle/>
          <a:p>
            <a:r>
              <a:rPr lang="en-US" sz="2400" dirty="0">
                <a:latin typeface="Arial" panose="020B0604020202020204" pitchFamily="34" charset="0"/>
                <a:cs typeface="Arial" panose="020B0604020202020204" pitchFamily="34" charset="0"/>
              </a:rPr>
              <a:t>Provider rates are set and monitored by the DFCS Fiscal and Administration unit.  Current rates are based on the state approved RBWO rate structure.</a:t>
            </a:r>
          </a:p>
          <a:p>
            <a:r>
              <a:rPr lang="en-US" sz="2400" dirty="0">
                <a:latin typeface="Arial" panose="020B0604020202020204" pitchFamily="34" charset="0"/>
                <a:cs typeface="Arial" panose="020B0604020202020204" pitchFamily="34" charset="0"/>
              </a:rPr>
              <a:t>A Rate Schedule Annex is included in the providers RBWO Contract for each DFCS fiscal year.</a:t>
            </a:r>
          </a:p>
          <a:p>
            <a:r>
              <a:rPr lang="en-US" sz="2400" dirty="0">
                <a:latin typeface="Arial" panose="020B0604020202020204" pitchFamily="34" charset="0"/>
                <a:cs typeface="Arial" panose="020B0604020202020204" pitchFamily="34" charset="0"/>
              </a:rPr>
              <a:t>Each rate schedule has a Vendor ID number, Resource ID number, site location, mailing address, effective date, rate amount, and capacity (applicable to only CCI rate schedules)</a:t>
            </a:r>
          </a:p>
          <a:p>
            <a:pPr marL="0" indent="0">
              <a:buNone/>
            </a:pPr>
            <a:r>
              <a:rPr lang="en-US" sz="2400" dirty="0">
                <a:highlight>
                  <a:srgbClr val="FFFF00"/>
                </a:highlight>
                <a:latin typeface="Arial" panose="020B0604020202020204" pitchFamily="34" charset="0"/>
                <a:cs typeface="Arial" panose="020B0604020202020204" pitchFamily="34" charset="0"/>
              </a:rPr>
              <a:t>Please Note:  </a:t>
            </a:r>
            <a:r>
              <a:rPr lang="en-US" sz="2400" dirty="0">
                <a:latin typeface="Arial" panose="020B0604020202020204" pitchFamily="34" charset="0"/>
                <a:cs typeface="Arial" panose="020B0604020202020204" pitchFamily="34" charset="0"/>
              </a:rPr>
              <a:t>Per the Scope of Services section in the   provider contracts:  </a:t>
            </a:r>
            <a:r>
              <a:rPr lang="en-US" sz="1900" dirty="0">
                <a:latin typeface="Arial" panose="020B0604020202020204" pitchFamily="34" charset="0"/>
                <a:cs typeface="Arial" panose="020B0604020202020204" pitchFamily="34" charset="0"/>
              </a:rPr>
              <a:t>To accept children only within their approved program designations on their Rate Schedule, Annex titled Payment Provisions, and contractual capacity. The contractor further agrees that all per diems will be paid in accordance with contracted program designations and associated per diems. The contractor further agrees to ensure that per diem payments to foster parents match the amount indicated on the Rate Schedule.    </a:t>
            </a:r>
          </a:p>
          <a:p>
            <a:pPr marL="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57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80">
                                          <p:stCondLst>
                                            <p:cond delay="0"/>
                                          </p:stCondLst>
                                        </p:cTn>
                                        <p:tgtEl>
                                          <p:spTgt spid="3">
                                            <p:txEl>
                                              <p:pRg st="3" end="3"/>
                                            </p:txEl>
                                          </p:spTgt>
                                        </p:tgtEl>
                                      </p:cBhvr>
                                    </p:animEffect>
                                    <p:anim calcmode="lin" valueType="num">
                                      <p:cBhvr>
                                        <p:cTn id="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3" end="3"/>
                                            </p:txEl>
                                          </p:spTgt>
                                        </p:tgtEl>
                                      </p:cBhvr>
                                      <p:to x="100000" y="60000"/>
                                    </p:animScale>
                                    <p:animScale>
                                      <p:cBhvr>
                                        <p:cTn id="14" dur="166" decel="50000">
                                          <p:stCondLst>
                                            <p:cond delay="676"/>
                                          </p:stCondLst>
                                        </p:cTn>
                                        <p:tgtEl>
                                          <p:spTgt spid="3">
                                            <p:txEl>
                                              <p:pRg st="3" end="3"/>
                                            </p:txEl>
                                          </p:spTgt>
                                        </p:tgtEl>
                                      </p:cBhvr>
                                      <p:to x="100000" y="100000"/>
                                    </p:animScale>
                                    <p:animScale>
                                      <p:cBhvr>
                                        <p:cTn id="15" dur="26">
                                          <p:stCondLst>
                                            <p:cond delay="1312"/>
                                          </p:stCondLst>
                                        </p:cTn>
                                        <p:tgtEl>
                                          <p:spTgt spid="3">
                                            <p:txEl>
                                              <p:pRg st="3" end="3"/>
                                            </p:txEl>
                                          </p:spTgt>
                                        </p:tgtEl>
                                      </p:cBhvr>
                                      <p:to x="100000" y="80000"/>
                                    </p:animScale>
                                    <p:animScale>
                                      <p:cBhvr>
                                        <p:cTn id="16" dur="166" decel="50000">
                                          <p:stCondLst>
                                            <p:cond delay="1338"/>
                                          </p:stCondLst>
                                        </p:cTn>
                                        <p:tgtEl>
                                          <p:spTgt spid="3">
                                            <p:txEl>
                                              <p:pRg st="3" end="3"/>
                                            </p:txEl>
                                          </p:spTgt>
                                        </p:tgtEl>
                                      </p:cBhvr>
                                      <p:to x="100000" y="100000"/>
                                    </p:animScale>
                                    <p:animScale>
                                      <p:cBhvr>
                                        <p:cTn id="17" dur="26">
                                          <p:stCondLst>
                                            <p:cond delay="1642"/>
                                          </p:stCondLst>
                                        </p:cTn>
                                        <p:tgtEl>
                                          <p:spTgt spid="3">
                                            <p:txEl>
                                              <p:pRg st="3" end="3"/>
                                            </p:txEl>
                                          </p:spTgt>
                                        </p:tgtEl>
                                      </p:cBhvr>
                                      <p:to x="100000" y="90000"/>
                                    </p:animScale>
                                    <p:animScale>
                                      <p:cBhvr>
                                        <p:cTn id="18" dur="166" decel="50000">
                                          <p:stCondLst>
                                            <p:cond delay="1668"/>
                                          </p:stCondLst>
                                        </p:cTn>
                                        <p:tgtEl>
                                          <p:spTgt spid="3">
                                            <p:txEl>
                                              <p:pRg st="3" end="3"/>
                                            </p:txEl>
                                          </p:spTgt>
                                        </p:tgtEl>
                                      </p:cBhvr>
                                      <p:to x="100000" y="100000"/>
                                    </p:animScale>
                                    <p:animScale>
                                      <p:cBhvr>
                                        <p:cTn id="19" dur="26">
                                          <p:stCondLst>
                                            <p:cond delay="1808"/>
                                          </p:stCondLst>
                                        </p:cTn>
                                        <p:tgtEl>
                                          <p:spTgt spid="3">
                                            <p:txEl>
                                              <p:pRg st="3" end="3"/>
                                            </p:txEl>
                                          </p:spTgt>
                                        </p:tgtEl>
                                      </p:cBhvr>
                                      <p:to x="100000" y="95000"/>
                                    </p:animScale>
                                    <p:animScale>
                                      <p:cBhvr>
                                        <p:cTn id="20"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377" y="876692"/>
            <a:ext cx="11481848" cy="1121789"/>
          </a:xfrm>
        </p:spPr>
        <p:txBody>
          <a:bodyPr>
            <a:noAutofit/>
          </a:bodyPr>
          <a:lstStyle/>
          <a:p>
            <a:pPr algn="ct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Waiver Letters</a:t>
            </a:r>
            <a:br>
              <a:rPr lang="en-US" sz="4800" dirty="0">
                <a:latin typeface="Arial" panose="020B0604020202020204" pitchFamily="34" charset="0"/>
                <a:cs typeface="Arial" panose="020B0604020202020204" pitchFamily="34" charset="0"/>
              </a:rPr>
            </a:br>
            <a:endParaRPr lang="en-US" sz="4800"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a:xfrm>
            <a:off x="622169" y="1746607"/>
            <a:ext cx="10925666" cy="4792738"/>
          </a:xfrm>
        </p:spPr>
        <p:txBody>
          <a:bodyPr>
            <a:noAutofit/>
          </a:bodyPr>
          <a:lstStyle/>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Individual Waiver Letters for youth may be approved on an individual basis by the Care Coordination Treatment Unit (formally PRO) through the Universal Application Process for youth that meet specific needs which require a supplement that is above he standard state per diem rates.  For more information on the Application Process please see Appendix D of the RBWO minimum standards</a:t>
            </a:r>
          </a:p>
          <a:p>
            <a:r>
              <a:rPr lang="en-US" sz="2400" dirty="0">
                <a:latin typeface="Arial" panose="020B0604020202020204" pitchFamily="34" charset="0"/>
                <a:cs typeface="Arial" panose="020B0604020202020204" pitchFamily="34" charset="0"/>
              </a:rPr>
              <a:t>DFCS Case Managers should work with providers if there appears to be a need to obtain a waiver letter.  The DFCS case manager will submit Universal Application Form to the Care Coordination Treatment Unit within the first 30 days of the child entering placement.</a:t>
            </a:r>
          </a:p>
          <a:p>
            <a:r>
              <a:rPr lang="en-US" sz="2400" dirty="0">
                <a:latin typeface="Arial" panose="020B0604020202020204" pitchFamily="34" charset="0"/>
                <a:cs typeface="Arial" panose="020B0604020202020204" pitchFamily="34" charset="0"/>
              </a:rPr>
              <a:t>Waivers should not be used as the source document for paying standard per diem rate or for paying standard rates to foster parents.</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230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846667" y="761999"/>
            <a:ext cx="10148710" cy="845127"/>
          </a:xfrm>
        </p:spPr>
        <p:txBody>
          <a:bodyPr>
            <a:normAutofit/>
          </a:bodyPr>
          <a:lstStyle/>
          <a:p>
            <a:pPr algn="ctr"/>
            <a:r>
              <a:rPr lang="en-US" sz="4800" dirty="0">
                <a:latin typeface="Arial" panose="020B0604020202020204" pitchFamily="34" charset="0"/>
                <a:cs typeface="Arial" panose="020B0604020202020204" pitchFamily="34" charset="0"/>
              </a:rPr>
              <a:t>Waiver Letters Continued </a:t>
            </a:r>
          </a:p>
        </p:txBody>
      </p:sp>
      <p:sp>
        <p:nvSpPr>
          <p:cNvPr id="3" name="Content Placeholder 2"/>
          <p:cNvSpPr>
            <a:spLocks noGrp="1"/>
          </p:cNvSpPr>
          <p:nvPr>
            <p:ph sz="quarter" idx="1"/>
          </p:nvPr>
        </p:nvSpPr>
        <p:spPr>
          <a:xfrm>
            <a:off x="677333" y="1717964"/>
            <a:ext cx="10964770" cy="4835236"/>
          </a:xfrm>
        </p:spPr>
        <p:txBody>
          <a:bodyPr>
            <a:normAutofit/>
          </a:bodyPr>
          <a:lstStyle/>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DFCS case managers are responsible for entering RBWO Waiver information into GA Shines, and uploading the letter into the External Documents section of GA Shines.</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Providers can access the GA Shines vendor portal to check if the youth’s  Waiver Letter has been updated correctly into GA Shines.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addition to giving Waiver Letters directly to Regional Accounting staff for payment processing;  Providers </a:t>
            </a:r>
            <a:r>
              <a:rPr lang="en-US" sz="2400" u="sng" dirty="0">
                <a:latin typeface="Arial" panose="020B0604020202020204" pitchFamily="34" charset="0"/>
                <a:cs typeface="Arial" panose="020B0604020202020204" pitchFamily="34" charset="0"/>
              </a:rPr>
              <a:t>must</a:t>
            </a:r>
            <a:r>
              <a:rPr lang="en-US" sz="2400" dirty="0">
                <a:latin typeface="Arial" panose="020B0604020202020204" pitchFamily="34" charset="0"/>
                <a:cs typeface="Arial" panose="020B0604020202020204" pitchFamily="34" charset="0"/>
              </a:rPr>
              <a:t> also give the Waiver Letters to the DFCS case manager to ensure that the letter is entered and uploaded into GA Shines.</a:t>
            </a: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166238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33" y="395111"/>
            <a:ext cx="2562578" cy="5588000"/>
          </a:xfrm>
        </p:spPr>
        <p:txBody>
          <a:bodyPr>
            <a:normAutofit fontScale="90000"/>
          </a:bodyPr>
          <a:lstStyle/>
          <a:p>
            <a:r>
              <a:rPr lang="en-US" dirty="0"/>
              <a:t>Waiver needed to pay above base rate</a:t>
            </a:r>
            <a:br>
              <a:rPr lang="en-US" dirty="0"/>
            </a:br>
            <a:br>
              <a:rPr lang="en-US" dirty="0"/>
            </a:br>
            <a:r>
              <a:rPr lang="en-US" sz="2400" dirty="0"/>
              <a:t>Please Note: effective on 2/1/15 means the payment is paid on that date, end date on 2/1/16 means it has ended and there is no payment made. </a:t>
            </a:r>
            <a:endParaRPr lang="en-US" dirty="0"/>
          </a:p>
        </p:txBody>
      </p:sp>
      <p:pic>
        <p:nvPicPr>
          <p:cNvPr id="19" name="Picture 18">
            <a:extLst>
              <a:ext uri="{FF2B5EF4-FFF2-40B4-BE49-F238E27FC236}">
                <a16:creationId xmlns:a16="http://schemas.microsoft.com/office/drawing/2014/main" id="{666C6E80-50C4-470B-AD9B-2FD48E01BF02}"/>
              </a:ext>
            </a:extLst>
          </p:cNvPr>
          <p:cNvPicPr>
            <a:picLocks noChangeAspect="1"/>
          </p:cNvPicPr>
          <p:nvPr/>
        </p:nvPicPr>
        <p:blipFill>
          <a:blip r:embed="rId2"/>
          <a:stretch>
            <a:fillRect/>
          </a:stretch>
        </p:blipFill>
        <p:spPr>
          <a:xfrm>
            <a:off x="4684889" y="598311"/>
            <a:ext cx="6266311" cy="6259689"/>
          </a:xfrm>
          <a:prstGeom prst="rect">
            <a:avLst/>
          </a:prstGeom>
        </p:spPr>
      </p:pic>
      <p:pic>
        <p:nvPicPr>
          <p:cNvPr id="20" name="Picture 19">
            <a:extLst>
              <a:ext uri="{FF2B5EF4-FFF2-40B4-BE49-F238E27FC236}">
                <a16:creationId xmlns:a16="http://schemas.microsoft.com/office/drawing/2014/main" id="{5A52583C-CB31-44BD-8801-3F709BA87311}"/>
              </a:ext>
            </a:extLst>
          </p:cNvPr>
          <p:cNvPicPr>
            <a:picLocks noChangeAspect="1"/>
          </p:cNvPicPr>
          <p:nvPr/>
        </p:nvPicPr>
        <p:blipFill>
          <a:blip r:embed="rId3"/>
          <a:stretch>
            <a:fillRect/>
          </a:stretch>
        </p:blipFill>
        <p:spPr>
          <a:xfrm>
            <a:off x="8060265" y="1004364"/>
            <a:ext cx="2158689" cy="1331191"/>
          </a:xfrm>
          <a:prstGeom prst="rect">
            <a:avLst/>
          </a:prstGeom>
        </p:spPr>
      </p:pic>
    </p:spTree>
    <p:extLst>
      <p:ext uri="{BB962C8B-B14F-4D97-AF65-F5344CB8AC3E}">
        <p14:creationId xmlns:p14="http://schemas.microsoft.com/office/powerpoint/2010/main" val="1329128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8FCDD7-6950-405E-812E-C2BA1F9346E5}"/>
              </a:ext>
            </a:extLst>
          </p:cNvPr>
          <p:cNvSpPr txBox="1">
            <a:spLocks/>
          </p:cNvSpPr>
          <p:nvPr/>
        </p:nvSpPr>
        <p:spPr>
          <a:xfrm>
            <a:off x="778933" y="801511"/>
            <a:ext cx="11413067" cy="55202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Fiscal &amp; Administration</a:t>
            </a:r>
          </a:p>
          <a:p>
            <a:pPr algn="ctr"/>
            <a:r>
              <a:rPr lang="en-US" sz="3600" b="1" dirty="0">
                <a:latin typeface="Arial" panose="020B0604020202020204" pitchFamily="34" charset="0"/>
                <a:cs typeface="Arial" panose="020B0604020202020204" pitchFamily="34" charset="0"/>
              </a:rPr>
              <a:t>2019 Fiscal Summit </a:t>
            </a:r>
          </a:p>
          <a:p>
            <a:pPr algn="ctr"/>
            <a:endParaRPr lang="en-US" sz="3600" b="1" dirty="0">
              <a:latin typeface="Arial" panose="020B0604020202020204" pitchFamily="34" charset="0"/>
              <a:cs typeface="Arial" panose="020B0604020202020204" pitchFamily="34" charset="0"/>
            </a:endParaRPr>
          </a:p>
          <a:p>
            <a:pPr algn="ctr"/>
            <a:r>
              <a:rPr lang="en-US" sz="3600" b="1" dirty="0">
                <a:latin typeface="Arial" panose="020B0604020202020204" pitchFamily="34" charset="0"/>
                <a:cs typeface="Arial" panose="020B0604020202020204" pitchFamily="34" charset="0"/>
              </a:rPr>
              <a:t>Presented By:</a:t>
            </a:r>
          </a:p>
          <a:p>
            <a:pPr algn="ctr"/>
            <a:r>
              <a:rPr lang="en-US" sz="3600" b="1" dirty="0">
                <a:latin typeface="Arial" panose="020B0604020202020204" pitchFamily="34" charset="0"/>
                <a:cs typeface="Arial" panose="020B0604020202020204" pitchFamily="34" charset="0"/>
              </a:rPr>
              <a:t>Renita Jeffries, Fiscal Program Director</a:t>
            </a:r>
          </a:p>
          <a:p>
            <a:pPr algn="ctr"/>
            <a:r>
              <a:rPr lang="en-US" sz="3600" b="1" dirty="0">
                <a:latin typeface="Arial" panose="020B0604020202020204" pitchFamily="34" charset="0"/>
                <a:cs typeface="Arial" panose="020B0604020202020204" pitchFamily="34" charset="0"/>
              </a:rPr>
              <a:t>Cathy Phillips, RBWO Manager</a:t>
            </a:r>
          </a:p>
          <a:p>
            <a:pPr algn="ctr"/>
            <a:r>
              <a:rPr lang="en-US" sz="3600" b="1" dirty="0">
                <a:latin typeface="Arial" panose="020B0604020202020204" pitchFamily="34" charset="0"/>
                <a:cs typeface="Arial" panose="020B0604020202020204" pitchFamily="34" charset="0"/>
              </a:rPr>
              <a:t>Karen Hardy, Field Fiscal Services Unit Manager</a:t>
            </a:r>
          </a:p>
        </p:txBody>
      </p:sp>
    </p:spTree>
    <p:extLst>
      <p:ext uri="{BB962C8B-B14F-4D97-AF65-F5344CB8AC3E}">
        <p14:creationId xmlns:p14="http://schemas.microsoft.com/office/powerpoint/2010/main" val="780933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7901" y="1715678"/>
            <a:ext cx="11019934" cy="1892825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Respite for family foster care providers is a support service to allow foster parents “time away” from their parenting responsibilities. Only children in DFCS and RBWO CPA approved foster homes are eligible for this service.  </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Respite care is paid at the youth’s current per diem rate less the agency rate, up to ten (10) days per foster home per fiscal year. </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respite days may be taken individually or consecutively in a fiscal year.  Respite care providers must meet DFCS established standards.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Respite is paid at the youth’s age/foster parent per diem rate and waiver amount only, Agency rate not included.</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Respite placements must be approved by the custody county DFCS Case Manager with an email or memo (stating the home where the child is placed and dates) and entered in  GA SHINES.  Please attach this email or memo to your pre-bill when submitted for processing.</a:t>
            </a:r>
          </a:p>
          <a:p>
            <a:endParaRPr lang="en-US"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a:t>
            </a:r>
          </a:p>
        </p:txBody>
      </p:sp>
      <p:sp>
        <p:nvSpPr>
          <p:cNvPr id="2" name="Title 1"/>
          <p:cNvSpPr>
            <a:spLocks noGrp="1"/>
          </p:cNvSpPr>
          <p:nvPr>
            <p:ph type="title"/>
          </p:nvPr>
        </p:nvSpPr>
        <p:spPr>
          <a:xfrm rot="10800000" flipV="1">
            <a:off x="1801090" y="762000"/>
            <a:ext cx="7647709" cy="812276"/>
          </a:xfrm>
        </p:spPr>
        <p:txBody>
          <a:bodyPr>
            <a:normAutofit/>
          </a:bodyPr>
          <a:lstStyle/>
          <a:p>
            <a:pPr algn="ctr"/>
            <a:r>
              <a:rPr lang="en-US" sz="4800" dirty="0">
                <a:latin typeface="Arial" panose="020B0604020202020204" pitchFamily="34" charset="0"/>
                <a:cs typeface="Arial" panose="020B0604020202020204" pitchFamily="34" charset="0"/>
              </a:rPr>
              <a:t> Respite Care</a:t>
            </a:r>
          </a:p>
        </p:txBody>
      </p:sp>
    </p:spTree>
    <p:extLst>
      <p:ext uri="{BB962C8B-B14F-4D97-AF65-F5344CB8AC3E}">
        <p14:creationId xmlns:p14="http://schemas.microsoft.com/office/powerpoint/2010/main" val="2204041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1943742" y="372534"/>
            <a:ext cx="7426036" cy="1042171"/>
          </a:xfrm>
        </p:spPr>
        <p:txBody>
          <a:bodyPr>
            <a:normAutofit fontScale="90000"/>
          </a:bodyPr>
          <a:lstStyle/>
          <a:p>
            <a:pPr algn="ctr"/>
            <a:r>
              <a:rPr lang="en-US" sz="4800" dirty="0">
                <a:latin typeface="Arial" panose="020B0604020202020204" pitchFamily="34" charset="0"/>
                <a:cs typeface="Arial" panose="020B0604020202020204" pitchFamily="34" charset="0"/>
              </a:rPr>
              <a:t>Concurrent Care/Bed Holds</a:t>
            </a:r>
          </a:p>
        </p:txBody>
      </p:sp>
      <p:sp>
        <p:nvSpPr>
          <p:cNvPr id="3" name="TextBox 2"/>
          <p:cNvSpPr txBox="1"/>
          <p:nvPr/>
        </p:nvSpPr>
        <p:spPr>
          <a:xfrm>
            <a:off x="313296" y="1098616"/>
            <a:ext cx="11340445" cy="4985980"/>
          </a:xfrm>
          <a:prstGeom prst="rect">
            <a:avLst/>
          </a:prstGeom>
          <a:noFill/>
        </p:spPr>
        <p:txBody>
          <a:bodyPr wrap="square" rtlCol="0">
            <a:spAutoFit/>
          </a:bodyPr>
          <a:lstStyle/>
          <a:p>
            <a:pPr marL="342900" indent="-342900">
              <a:buFont typeface="Arial" panose="020B0604020202020204" pitchFamily="34" charset="0"/>
              <a:buChar char="•"/>
            </a:pPr>
            <a:r>
              <a:rPr lang="en-US" sz="2000" dirty="0"/>
              <a:t>For Bed Holds:  Per Diem payments may be paid to a youth's provider (FFC or RBWO) during the youth's absence of </a:t>
            </a:r>
            <a:r>
              <a:rPr lang="en-US" sz="2000" u="sng" dirty="0"/>
              <a:t>up to 10 days in a calendar month</a:t>
            </a:r>
            <a:r>
              <a:rPr lang="en-US" sz="2000" dirty="0"/>
              <a:t>.  This provision requires the absence of the  youth to be planned and purposeful for the following </a:t>
            </a:r>
            <a:r>
              <a:rPr lang="en-US" sz="2000" u="sng" dirty="0"/>
              <a:t>3 reasons only </a:t>
            </a:r>
            <a:r>
              <a:rPr lang="en-US" sz="2000" dirty="0"/>
              <a:t>:  hospitalization, runaway, or incarceration status.  </a:t>
            </a:r>
          </a:p>
          <a:p>
            <a:pPr marL="342900" indent="-342900">
              <a:buFont typeface="Arial" panose="020B0604020202020204" pitchFamily="34" charset="0"/>
              <a:buChar char="•"/>
            </a:pPr>
            <a:r>
              <a:rPr lang="en-US" sz="2000" dirty="0"/>
              <a:t>For Concurrent Placements: Per Diem payments may be paid to a youth's provider (FFC or RBWO) during the youth's absence of </a:t>
            </a:r>
            <a:r>
              <a:rPr lang="en-US" sz="2000" u="sng" dirty="0"/>
              <a:t>up to 10 days in a calendar month</a:t>
            </a:r>
            <a:r>
              <a:rPr lang="en-US" sz="2000" dirty="0"/>
              <a:t>.  This provision requires the absence of the  youth to be planned and purposeful for the following reasons:  when visiting with a parent/relative; visits to another facility for possible moves or evaluations and foster parents are attending required training that involves overnight stays.  </a:t>
            </a:r>
          </a:p>
          <a:p>
            <a:pPr marL="342900" indent="-342900">
              <a:buFont typeface="Arial" panose="020B0604020202020204" pitchFamily="34" charset="0"/>
              <a:buChar char="•"/>
            </a:pPr>
            <a:r>
              <a:rPr lang="en-US" sz="2000" dirty="0"/>
              <a:t>Concurrent placements must be approved by the custody county DFCS Case Manager with an email or memo (stating the home where the child is placed and dates) and entered in  GA SHINES.  Please attach this memo to your pre-bill when submitted for processing.</a:t>
            </a:r>
          </a:p>
          <a:p>
            <a:pPr marL="342900" indent="-342900">
              <a:buFont typeface="Arial" panose="020B0604020202020204" pitchFamily="34" charset="0"/>
              <a:buChar char="•"/>
            </a:pPr>
            <a:r>
              <a:rPr lang="en-US" sz="2000" dirty="0"/>
              <a:t>If a youth is away at college and is still  in DFCS custody; then a concurrent placement </a:t>
            </a:r>
            <a:r>
              <a:rPr lang="en-US" sz="2000" u="sng" dirty="0"/>
              <a:t>must be </a:t>
            </a:r>
            <a:r>
              <a:rPr lang="en-US" sz="2000" dirty="0"/>
              <a:t>entered and approved by the DFCS Case Manager each time the child visits the CCI/CPA placement.  </a:t>
            </a:r>
          </a:p>
          <a:p>
            <a:pPr marL="342900" indent="-342900">
              <a:buFont typeface="Arial" panose="020B0604020202020204" pitchFamily="34" charset="0"/>
              <a:buChar char="•"/>
            </a:pPr>
            <a:r>
              <a:rPr lang="en-US" sz="2000" dirty="0"/>
              <a:t>Per diem payments will only be made to the provider caring for the child.</a:t>
            </a:r>
          </a:p>
          <a:p>
            <a:pPr>
              <a:buFont typeface="Arial" pitchFamily="34" charset="0"/>
              <a:buChar char="•"/>
            </a:pPr>
            <a:endParaRPr lang="en-US" dirty="0"/>
          </a:p>
        </p:txBody>
      </p:sp>
    </p:spTree>
    <p:extLst>
      <p:ext uri="{BB962C8B-B14F-4D97-AF65-F5344CB8AC3E}">
        <p14:creationId xmlns:p14="http://schemas.microsoft.com/office/powerpoint/2010/main" val="3172849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ED338-2C50-4A19-9BD3-70E63DA5BED7}"/>
              </a:ext>
            </a:extLst>
          </p:cNvPr>
          <p:cNvSpPr>
            <a:spLocks noGrp="1"/>
          </p:cNvSpPr>
          <p:nvPr>
            <p:ph type="title"/>
          </p:nvPr>
        </p:nvSpPr>
        <p:spPr/>
        <p:txBody>
          <a:bodyPr>
            <a:normAutofit/>
          </a:bodyPr>
          <a:lstStyle/>
          <a:p>
            <a:pPr algn="ctr"/>
            <a:r>
              <a:rPr lang="en-US" sz="4800" dirty="0">
                <a:latin typeface="Arial" panose="020B0604020202020204" pitchFamily="34" charset="0"/>
                <a:cs typeface="Arial" panose="020B0604020202020204" pitchFamily="34" charset="0"/>
              </a:rPr>
              <a:t>RBWO Payment Processing </a:t>
            </a:r>
          </a:p>
        </p:txBody>
      </p:sp>
      <p:sp>
        <p:nvSpPr>
          <p:cNvPr id="3" name="Content Placeholder 2">
            <a:extLst>
              <a:ext uri="{FF2B5EF4-FFF2-40B4-BE49-F238E27FC236}">
                <a16:creationId xmlns:a16="http://schemas.microsoft.com/office/drawing/2014/main" id="{F0FBDBC2-9C9F-4501-AAD0-3A9AB1183540}"/>
              </a:ext>
            </a:extLst>
          </p:cNvPr>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Your Payment Center staff will take your Pre-Bill when received and verify that each placement listed on your Pre-Bill has created an invoice in SHINES and will validate it for processing, and will add any miscellaneous (clothing, medical) charges at that time.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For invoices to systematically generate in GA SHINES, the DFCS case managers would need to ensure that all placement and payment of care data has been entered and approved by the last working day of the month for their children.  Therefore, if an invoice is not in the GA SHINES system, this requires additional research with </a:t>
            </a:r>
            <a:r>
              <a:rPr lang="en-US" sz="2400" u="sng" dirty="0">
                <a:latin typeface="Arial" panose="020B0604020202020204" pitchFamily="34" charset="0"/>
                <a:cs typeface="Arial" panose="020B0604020202020204" pitchFamily="34" charset="0"/>
              </a:rPr>
              <a:t>the county (not Regional Accounting) </a:t>
            </a:r>
            <a:r>
              <a:rPr lang="en-US" sz="2400" dirty="0">
                <a:latin typeface="Arial" panose="020B0604020202020204" pitchFamily="34" charset="0"/>
                <a:cs typeface="Arial" panose="020B0604020202020204" pitchFamily="34" charset="0"/>
              </a:rPr>
              <a:t>in order to have the system updated so that a manual invoice can be processed. </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244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1172308" y="725863"/>
            <a:ext cx="9577754" cy="1283558"/>
          </a:xfrm>
        </p:spPr>
        <p:txBody>
          <a:bodyPr>
            <a:normAutofit fontScale="90000"/>
          </a:bodyPr>
          <a:lstStyle/>
          <a:p>
            <a:pPr algn="ctr"/>
            <a:r>
              <a:rPr lang="en-US" sz="4800" dirty="0">
                <a:latin typeface="Arial" panose="020B0604020202020204" pitchFamily="34" charset="0"/>
                <a:cs typeface="Arial" panose="020B0604020202020204" pitchFamily="34" charset="0"/>
              </a:rPr>
              <a:t>RBWO Payment Processing Continued </a:t>
            </a:r>
            <a:endParaRPr lang="en-US" sz="4800" b="0"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a:xfrm>
            <a:off x="415636" y="2009421"/>
            <a:ext cx="11111346" cy="4682323"/>
          </a:xfrm>
        </p:spPr>
        <p:txBody>
          <a:bodyPr>
            <a:normAutofit/>
          </a:bodyPr>
          <a:lstStyle/>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If there are no issues with the invoice through the GA SHINES nightly validation process, then the system will move them to Approval Status where it will be approved by a Regional Accounting Supervisor.  If the invoice rejects, the Payment Center staff will research and work with the DFCS case managers to resolve for processing.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If the invoices do not reject in the nightly interface to SMILE, then the payment center staff will process the invoices that have come over to SMILE and those will be processed for direct deposit that will post 3 days from that date into your account.</a:t>
            </a:r>
          </a:p>
        </p:txBody>
      </p:sp>
    </p:spTree>
    <p:extLst>
      <p:ext uri="{BB962C8B-B14F-4D97-AF65-F5344CB8AC3E}">
        <p14:creationId xmlns:p14="http://schemas.microsoft.com/office/powerpoint/2010/main" val="2788272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490194" y="829559"/>
            <a:ext cx="11111346" cy="876693"/>
          </a:xfrm>
        </p:spPr>
        <p:txBody>
          <a:bodyPr>
            <a:normAutofit/>
          </a:bodyPr>
          <a:lstStyle/>
          <a:p>
            <a:pPr algn="ctr"/>
            <a:r>
              <a:rPr lang="en-US" sz="4800" dirty="0">
                <a:latin typeface="Arial" panose="020B0604020202020204" pitchFamily="34" charset="0"/>
                <a:cs typeface="Arial" panose="020B0604020202020204" pitchFamily="34" charset="0"/>
              </a:rPr>
              <a:t>RBWO Payment Processing Continued </a:t>
            </a:r>
            <a:endParaRPr lang="en-US" sz="4800" b="0"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a:xfrm>
            <a:off x="415636" y="1875934"/>
            <a:ext cx="11111346" cy="4815811"/>
          </a:xfrm>
        </p:spPr>
        <p:txBody>
          <a:bodyPr>
            <a:normAutofit/>
          </a:bodyPr>
          <a:lstStyle/>
          <a:p>
            <a:endParaRPr lang="en-US" sz="2400" dirty="0">
              <a:latin typeface="Arial" panose="020B0604020202020204" pitchFamily="34" charset="0"/>
              <a:cs typeface="Arial" panose="020B0604020202020204" pitchFamily="34" charset="0"/>
            </a:endParaRPr>
          </a:p>
          <a:p>
            <a:pPr marL="285750" indent="-285750"/>
            <a:r>
              <a:rPr lang="en-US" sz="2600" dirty="0">
                <a:latin typeface="Arial" panose="020B0604020202020204" pitchFamily="34" charset="0"/>
                <a:cs typeface="Arial" panose="020B0604020202020204" pitchFamily="34" charset="0"/>
              </a:rPr>
              <a:t>If your correct email address is set up in our Statewide Database, you will receive an email the day before the funds are to post to your bank account. </a:t>
            </a:r>
          </a:p>
          <a:p>
            <a:pPr marL="285750" indent="-285750"/>
            <a:r>
              <a:rPr lang="en-US" sz="2600" dirty="0">
                <a:latin typeface="Arial" panose="020B0604020202020204" pitchFamily="34" charset="0"/>
                <a:cs typeface="Arial" panose="020B0604020202020204" pitchFamily="34" charset="0"/>
              </a:rPr>
              <a:t>In order to obtain your Post Bill to compare against the original Pre-Bill, you will need to set up your vendor(s) on the SMILE website</a:t>
            </a:r>
          </a:p>
          <a:p>
            <a:pPr marL="0" indent="0">
              <a:buNone/>
            </a:pPr>
            <a:r>
              <a:rPr lang="en-US" dirty="0">
                <a:hlinkClick r:id="rId2"/>
              </a:rPr>
              <a:t>https://smileonline.us/smile/wa/r/AppLogin</a:t>
            </a:r>
            <a:r>
              <a:rPr lang="en-US" dirty="0"/>
              <a:t>. </a:t>
            </a:r>
          </a:p>
        </p:txBody>
      </p:sp>
    </p:spTree>
    <p:extLst>
      <p:ext uri="{BB962C8B-B14F-4D97-AF65-F5344CB8AC3E}">
        <p14:creationId xmlns:p14="http://schemas.microsoft.com/office/powerpoint/2010/main" val="3556037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Email for Direct Deposit</a:t>
            </a:r>
          </a:p>
        </p:txBody>
      </p:sp>
      <p:pic>
        <p:nvPicPr>
          <p:cNvPr id="1027" name="Picture 3"/>
          <p:cNvPicPr>
            <a:picLocks noChangeAspect="1" noChangeArrowheads="1"/>
          </p:cNvPicPr>
          <p:nvPr/>
        </p:nvPicPr>
        <p:blipFill>
          <a:blip r:embed="rId2" cstate="print"/>
          <a:srcRect/>
          <a:stretch>
            <a:fillRect/>
          </a:stretch>
        </p:blipFill>
        <p:spPr bwMode="auto">
          <a:xfrm>
            <a:off x="1981200" y="1676400"/>
            <a:ext cx="7955280" cy="4972050"/>
          </a:xfrm>
          <a:prstGeom prst="rect">
            <a:avLst/>
          </a:prstGeom>
          <a:noFill/>
          <a:ln w="9525">
            <a:noFill/>
            <a:miter lim="800000"/>
            <a:headEnd/>
            <a:tailEnd/>
          </a:ln>
        </p:spPr>
      </p:pic>
    </p:spTree>
    <p:extLst>
      <p:ext uri="{BB962C8B-B14F-4D97-AF65-F5344CB8AC3E}">
        <p14:creationId xmlns:p14="http://schemas.microsoft.com/office/powerpoint/2010/main" val="274701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4575479" y="-254325"/>
            <a:ext cx="4960159" cy="6858000"/>
          </a:xfrm>
          <a:prstGeom prst="rect">
            <a:avLst/>
          </a:prstGeom>
        </p:spPr>
      </p:pic>
      <p:sp>
        <p:nvSpPr>
          <p:cNvPr id="3" name="TextBox 2"/>
          <p:cNvSpPr txBox="1"/>
          <p:nvPr/>
        </p:nvSpPr>
        <p:spPr>
          <a:xfrm>
            <a:off x="1682044" y="1591732"/>
            <a:ext cx="1715912" cy="2492990"/>
          </a:xfrm>
          <a:prstGeom prst="rect">
            <a:avLst/>
          </a:prstGeom>
          <a:noFill/>
        </p:spPr>
        <p:txBody>
          <a:bodyPr wrap="square" rtlCol="0">
            <a:spAutoFit/>
          </a:bodyPr>
          <a:lstStyle/>
          <a:p>
            <a:r>
              <a:rPr lang="en-US" sz="2400" dirty="0"/>
              <a:t>Example of</a:t>
            </a:r>
          </a:p>
          <a:p>
            <a:r>
              <a:rPr lang="en-US" sz="2400" dirty="0"/>
              <a:t>SMI Website </a:t>
            </a:r>
          </a:p>
          <a:p>
            <a:r>
              <a:rPr lang="en-US" sz="2400" dirty="0"/>
              <a:t>Backup for payments</a:t>
            </a:r>
          </a:p>
          <a:p>
            <a:endParaRPr lang="en-US" dirty="0"/>
          </a:p>
          <a:p>
            <a:endParaRPr lang="en-US" dirty="0"/>
          </a:p>
        </p:txBody>
      </p:sp>
    </p:spTree>
    <p:extLst>
      <p:ext uri="{BB962C8B-B14F-4D97-AF65-F5344CB8AC3E}">
        <p14:creationId xmlns:p14="http://schemas.microsoft.com/office/powerpoint/2010/main" val="2633835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20895-F5BE-40C6-93B8-B367EB42472A}"/>
              </a:ext>
            </a:extLst>
          </p:cNvPr>
          <p:cNvSpPr>
            <a:spLocks noGrp="1"/>
          </p:cNvSpPr>
          <p:nvPr>
            <p:ph type="title"/>
          </p:nvPr>
        </p:nvSpPr>
        <p:spPr>
          <a:xfrm>
            <a:off x="838200" y="365125"/>
            <a:ext cx="10515600" cy="1237897"/>
          </a:xfrm>
        </p:spPr>
        <p:txBody>
          <a:bodyPr>
            <a:normAutofit fontScale="90000"/>
          </a:bodyPr>
          <a:lstStyle/>
          <a:p>
            <a:pPr algn="ctr"/>
            <a:br>
              <a:rPr lang="en-US" dirty="0"/>
            </a:br>
            <a:br>
              <a:rPr lang="en-US" dirty="0"/>
            </a:br>
            <a:r>
              <a:rPr lang="en-US" dirty="0"/>
              <a:t>Standard Operating Procedures for Outstanding Payments</a:t>
            </a:r>
            <a:br>
              <a:rPr lang="en-US" dirty="0"/>
            </a:br>
            <a:endParaRPr lang="en-US" dirty="0"/>
          </a:p>
        </p:txBody>
      </p:sp>
      <p:sp>
        <p:nvSpPr>
          <p:cNvPr id="3" name="Content Placeholder 2">
            <a:extLst>
              <a:ext uri="{FF2B5EF4-FFF2-40B4-BE49-F238E27FC236}">
                <a16:creationId xmlns:a16="http://schemas.microsoft.com/office/drawing/2014/main" id="{9B7D71F7-2024-49D6-A3A4-58167CD2C98D}"/>
              </a:ext>
            </a:extLst>
          </p:cNvPr>
          <p:cNvSpPr>
            <a:spLocks noGrp="1"/>
          </p:cNvSpPr>
          <p:nvPr>
            <p:ph idx="1"/>
          </p:nvPr>
        </p:nvSpPr>
        <p:spPr/>
        <p:txBody>
          <a:bodyPr>
            <a:normAutofit lnSpcReduction="10000"/>
          </a:bodyPr>
          <a:lstStyle/>
          <a:p>
            <a:r>
              <a:rPr lang="en-US" sz="2000" dirty="0"/>
              <a:t>If all the information from the pre-bill is correct, the RBWO/Fiscal Payment Center will process the invoice within 5 (five) business days of receipt.</a:t>
            </a:r>
          </a:p>
          <a:p>
            <a:r>
              <a:rPr lang="en-US" sz="2000" dirty="0"/>
              <a:t>If payment for a specific child </a:t>
            </a:r>
            <a:r>
              <a:rPr lang="en-US" sz="2000" b="1" u="sng" dirty="0"/>
              <a:t>has not been received in 30 days after the billing month </a:t>
            </a:r>
            <a:r>
              <a:rPr lang="en-US" sz="2000" dirty="0"/>
              <a:t>the provider </a:t>
            </a:r>
            <a:r>
              <a:rPr lang="en-US" sz="2000" u="sng" dirty="0"/>
              <a:t>must</a:t>
            </a:r>
            <a:r>
              <a:rPr lang="en-US" sz="2000" dirty="0"/>
              <a:t> contact the DFCS Case Manager via email.  If they do not receive a response within 24-48 hours, they should escalate the request to the case managers Supervisor or Field Program Specialist(FPS).  </a:t>
            </a:r>
          </a:p>
          <a:p>
            <a:r>
              <a:rPr lang="en-US" sz="2000" dirty="0"/>
              <a:t>If payment for a specific child </a:t>
            </a:r>
            <a:r>
              <a:rPr lang="en-US" sz="2000" b="1" u="sng" dirty="0"/>
              <a:t>has not been received in 45 days after the billing month</a:t>
            </a:r>
            <a:r>
              <a:rPr lang="en-US" sz="2000" dirty="0"/>
              <a:t> the provider </a:t>
            </a:r>
            <a:r>
              <a:rPr lang="en-US" sz="2000" u="sng" dirty="0"/>
              <a:t>must</a:t>
            </a:r>
            <a:r>
              <a:rPr lang="en-US" sz="2000" dirty="0"/>
              <a:t> contact the County Director via email of the county that has custody of the child. </a:t>
            </a:r>
          </a:p>
          <a:p>
            <a:r>
              <a:rPr lang="en-US" sz="2000" dirty="0"/>
              <a:t>If payment for a specific child </a:t>
            </a:r>
            <a:r>
              <a:rPr lang="en-US" sz="2000" b="1" u="sng" dirty="0"/>
              <a:t>has not been received in 60 days after the billing month</a:t>
            </a:r>
            <a:r>
              <a:rPr lang="en-US" sz="2000" dirty="0"/>
              <a:t> the provider </a:t>
            </a:r>
            <a:r>
              <a:rPr lang="en-US" sz="2000" u="sng" dirty="0"/>
              <a:t>must</a:t>
            </a:r>
            <a:r>
              <a:rPr lang="en-US" sz="2000" dirty="0"/>
              <a:t> contact Region Director and District Director via email who is over the county that has custody of the child. </a:t>
            </a:r>
          </a:p>
          <a:p>
            <a:pPr lvl="1"/>
            <a:r>
              <a:rPr lang="en-US" sz="2000" b="1" dirty="0">
                <a:highlight>
                  <a:srgbClr val="FFFF00"/>
                </a:highlight>
              </a:rPr>
              <a:t>PLEASE NOTE:  </a:t>
            </a:r>
            <a:r>
              <a:rPr lang="en-US" sz="2000" dirty="0"/>
              <a:t>Regional Accounting </a:t>
            </a:r>
            <a:r>
              <a:rPr lang="en-US" sz="2000" u="sng" dirty="0"/>
              <a:t>can not</a:t>
            </a:r>
            <a:r>
              <a:rPr lang="en-US" sz="2000" dirty="0"/>
              <a:t> process any placement for payment that has not been entered and/or approved in the GA SHINES system.  Therefore, you should not reach out to them first about outstanding payments.  Please follow the SOP procedures above. </a:t>
            </a:r>
          </a:p>
          <a:p>
            <a:endParaRPr lang="en-US" dirty="0"/>
          </a:p>
        </p:txBody>
      </p:sp>
    </p:spTree>
    <p:extLst>
      <p:ext uri="{BB962C8B-B14F-4D97-AF65-F5344CB8AC3E}">
        <p14:creationId xmlns:p14="http://schemas.microsoft.com/office/powerpoint/2010/main" val="1230419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96FD-84D3-4AC0-AF63-C10581CBB558}"/>
              </a:ext>
            </a:extLst>
          </p:cNvPr>
          <p:cNvSpPr>
            <a:spLocks noGrp="1"/>
          </p:cNvSpPr>
          <p:nvPr>
            <p:ph type="title"/>
          </p:nvPr>
        </p:nvSpPr>
        <p:spPr>
          <a:xfrm>
            <a:off x="838200" y="365125"/>
            <a:ext cx="10515600" cy="1633008"/>
          </a:xfrm>
        </p:spPr>
        <p:txBody>
          <a:bodyPr/>
          <a:lstStyle/>
          <a:p>
            <a:pPr algn="ctr"/>
            <a:r>
              <a:rPr lang="en-US" dirty="0"/>
              <a:t>Standard Operating Procedures for Outstanding Payments continued</a:t>
            </a:r>
          </a:p>
        </p:txBody>
      </p:sp>
      <p:sp>
        <p:nvSpPr>
          <p:cNvPr id="3" name="Content Placeholder 2">
            <a:extLst>
              <a:ext uri="{FF2B5EF4-FFF2-40B4-BE49-F238E27FC236}">
                <a16:creationId xmlns:a16="http://schemas.microsoft.com/office/drawing/2014/main" id="{BB5D9862-F94F-4500-B312-9CE8DC3D2C16}"/>
              </a:ext>
            </a:extLst>
          </p:cNvPr>
          <p:cNvSpPr>
            <a:spLocks noGrp="1"/>
          </p:cNvSpPr>
          <p:nvPr>
            <p:ph idx="1"/>
          </p:nvPr>
        </p:nvSpPr>
        <p:spPr>
          <a:xfrm>
            <a:off x="838200" y="1825624"/>
            <a:ext cx="10515600" cy="4925131"/>
          </a:xfrm>
        </p:spPr>
        <p:txBody>
          <a:bodyPr>
            <a:normAutofit/>
          </a:bodyPr>
          <a:lstStyle/>
          <a:p>
            <a:r>
              <a:rPr lang="en-US" sz="2400" dirty="0"/>
              <a:t>If payment for a specific child has not been received after 60 days of the billing month the provider </a:t>
            </a:r>
            <a:r>
              <a:rPr lang="en-US" sz="2400" u="sng" dirty="0"/>
              <a:t>must</a:t>
            </a:r>
            <a:r>
              <a:rPr lang="en-US" sz="2400" dirty="0"/>
              <a:t> then fill out the RBWO Outstanding Payment Report and remit it via email to your RBWO Payment Center, Cathy Phillips and Karen Hardy.</a:t>
            </a:r>
          </a:p>
          <a:p>
            <a:pPr marL="0" indent="0">
              <a:buNone/>
            </a:pPr>
            <a:r>
              <a:rPr lang="en-US" sz="2400" dirty="0"/>
              <a:t>  </a:t>
            </a:r>
          </a:p>
        </p:txBody>
      </p:sp>
      <p:graphicFrame>
        <p:nvGraphicFramePr>
          <p:cNvPr id="5" name="Object 4">
            <a:extLst>
              <a:ext uri="{FF2B5EF4-FFF2-40B4-BE49-F238E27FC236}">
                <a16:creationId xmlns:a16="http://schemas.microsoft.com/office/drawing/2014/main" id="{4248D5A5-59CB-48C5-BE82-A2FB124668B3}"/>
              </a:ext>
            </a:extLst>
          </p:cNvPr>
          <p:cNvGraphicFramePr>
            <a:graphicFrameLocks noChangeAspect="1"/>
          </p:cNvGraphicFramePr>
          <p:nvPr>
            <p:extLst>
              <p:ext uri="{D42A27DB-BD31-4B8C-83A1-F6EECF244321}">
                <p14:modId xmlns:p14="http://schemas.microsoft.com/office/powerpoint/2010/main" val="2130030640"/>
              </p:ext>
            </p:extLst>
          </p:nvPr>
        </p:nvGraphicFramePr>
        <p:xfrm>
          <a:off x="1919112" y="2901244"/>
          <a:ext cx="8658578" cy="3747912"/>
        </p:xfrm>
        <a:graphic>
          <a:graphicData uri="http://schemas.openxmlformats.org/presentationml/2006/ole">
            <mc:AlternateContent xmlns:mc="http://schemas.openxmlformats.org/markup-compatibility/2006">
              <mc:Choice xmlns:v="urn:schemas-microsoft-com:vml" Requires="v">
                <p:oleObj spid="_x0000_s1058" name="Worksheet" r:id="rId3" imgW="13601786" imgH="5276735" progId="Excel.Sheet.12">
                  <p:embed/>
                </p:oleObj>
              </mc:Choice>
              <mc:Fallback>
                <p:oleObj name="Worksheet" r:id="rId3" imgW="13601786" imgH="5276735" progId="Excel.Sheet.12">
                  <p:embed/>
                  <p:pic>
                    <p:nvPicPr>
                      <p:cNvPr id="0" name=""/>
                      <p:cNvPicPr/>
                      <p:nvPr/>
                    </p:nvPicPr>
                    <p:blipFill>
                      <a:blip r:embed="rId4"/>
                      <a:stretch>
                        <a:fillRect/>
                      </a:stretch>
                    </p:blipFill>
                    <p:spPr>
                      <a:xfrm>
                        <a:off x="1919112" y="2901244"/>
                        <a:ext cx="8658578" cy="3747912"/>
                      </a:xfrm>
                      <a:prstGeom prst="rect">
                        <a:avLst/>
                      </a:prstGeom>
                    </p:spPr>
                  </p:pic>
                </p:oleObj>
              </mc:Fallback>
            </mc:AlternateContent>
          </a:graphicData>
        </a:graphic>
      </p:graphicFrame>
    </p:spTree>
    <p:extLst>
      <p:ext uri="{BB962C8B-B14F-4D97-AF65-F5344CB8AC3E}">
        <p14:creationId xmlns:p14="http://schemas.microsoft.com/office/powerpoint/2010/main" val="2967111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443057" y="810705"/>
            <a:ext cx="11180189" cy="1395167"/>
          </a:xfrm>
        </p:spPr>
        <p:txBody>
          <a:bodyPr>
            <a:noAutofit/>
          </a:bodyPr>
          <a:lstStyle/>
          <a:p>
            <a:pPr algn="ctr"/>
            <a:r>
              <a:rPr lang="en-US" sz="4800" dirty="0">
                <a:latin typeface="Arial" panose="020B0604020202020204" pitchFamily="34" charset="0"/>
                <a:cs typeface="Arial" panose="020B0604020202020204" pitchFamily="34" charset="0"/>
              </a:rPr>
              <a:t>Items that may be reimbursed by the child’s county of custody</a:t>
            </a:r>
          </a:p>
        </p:txBody>
      </p:sp>
      <p:sp>
        <p:nvSpPr>
          <p:cNvPr id="3" name="TextBox 2"/>
          <p:cNvSpPr txBox="1"/>
          <p:nvPr/>
        </p:nvSpPr>
        <p:spPr>
          <a:xfrm>
            <a:off x="831273" y="2757055"/>
            <a:ext cx="10432472" cy="378565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Items listed below are submitted to the custody county by the provider for reimbursement on Foster Care Invoice Form 526 </a:t>
            </a:r>
            <a:r>
              <a:rPr lang="en-US" sz="2400" i="1" dirty="0">
                <a:latin typeface="Arial" panose="020B0604020202020204" pitchFamily="34" charset="0"/>
                <a:cs typeface="Arial" panose="020B0604020202020204" pitchFamily="34" charset="0"/>
              </a:rPr>
              <a:t>(not on the pre-bill)</a:t>
            </a:r>
          </a:p>
          <a:p>
            <a:endParaRPr lang="en-US" sz="2400" b="1" i="1" dirty="0">
              <a:latin typeface="Arial" panose="020B0604020202020204" pitchFamily="34" charset="0"/>
              <a:cs typeface="Arial" panose="020B0604020202020204" pitchFamily="34" charset="0"/>
            </a:endParaRPr>
          </a:p>
          <a:p>
            <a:pPr lvl="0"/>
            <a:r>
              <a:rPr lang="en-US" sz="2000" b="1" dirty="0">
                <a:latin typeface="Arial" panose="020B0604020202020204" pitchFamily="34" charset="0"/>
                <a:cs typeface="Arial" panose="020B0604020202020204" pitchFamily="34" charset="0"/>
              </a:rPr>
              <a:t>Safety Enrichment $500 maximum per child per DFCS fiscal year</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Requires DFCS CM approval</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Promotes the well-being of children in foster care by providing them with extra-curricular activities that are available through a licensed community center, licensed childcare center, licensed family day care center, or programs through the Red Cross, YMCA, Girls and Boys Club, schools, colleges, churches, etc.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Examples include: Summer camps and Sports camps, Swimming, gymnastics, karate or other sports related lessons, Music, dance, art lessons</a:t>
            </a:r>
          </a:p>
          <a:p>
            <a:pPr lvl="0"/>
            <a:endParaRPr lang="en-US" sz="800" b="1" dirty="0"/>
          </a:p>
        </p:txBody>
      </p:sp>
    </p:spTree>
    <p:extLst>
      <p:ext uri="{BB962C8B-B14F-4D97-AF65-F5344CB8AC3E}">
        <p14:creationId xmlns:p14="http://schemas.microsoft.com/office/powerpoint/2010/main" val="1216521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84023-A4DA-4D7C-B7E6-75080E89CC62}"/>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dirty="0"/>
              <a:t>What will we learn today?</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43C889-B3D8-4268-A158-BF6CAC85C35C}"/>
              </a:ext>
            </a:extLst>
          </p:cNvPr>
          <p:cNvSpPr>
            <a:spLocks noGrp="1"/>
          </p:cNvSpPr>
          <p:nvPr>
            <p:ph sz="half" idx="1"/>
          </p:nvPr>
        </p:nvSpPr>
        <p:spPr>
          <a:xfrm>
            <a:off x="655321" y="2316481"/>
            <a:ext cx="5120113" cy="4456850"/>
          </a:xfrm>
        </p:spPr>
        <p:txBody>
          <a:bodyPr vert="horz" lIns="91440" tIns="45720" rIns="91440" bIns="45720" rtlCol="0">
            <a:normAutofit/>
          </a:bodyPr>
          <a:lstStyle/>
          <a:p>
            <a:r>
              <a:rPr lang="en-US" sz="1800" dirty="0"/>
              <a:t>Pre-Bill Submission, Provider Responsibilities, and Items reimbursed on Pre-Bills</a:t>
            </a:r>
          </a:p>
          <a:p>
            <a:r>
              <a:rPr lang="en-US" sz="1800" dirty="0"/>
              <a:t>Clothing Allowances</a:t>
            </a:r>
          </a:p>
          <a:p>
            <a:r>
              <a:rPr lang="en-US" sz="1800" dirty="0"/>
              <a:t>Contracts and Rate Schedules/Annexes</a:t>
            </a:r>
          </a:p>
          <a:p>
            <a:r>
              <a:rPr lang="en-US" sz="1800" dirty="0"/>
              <a:t>Waiver Letters</a:t>
            </a:r>
          </a:p>
          <a:p>
            <a:r>
              <a:rPr lang="en-US" sz="1800" dirty="0"/>
              <a:t>Respite Care </a:t>
            </a:r>
          </a:p>
          <a:p>
            <a:r>
              <a:rPr lang="en-US" sz="1800" dirty="0"/>
              <a:t>Concurrent Care/Bed Holds</a:t>
            </a:r>
          </a:p>
          <a:p>
            <a:r>
              <a:rPr lang="en-US" sz="1800" dirty="0"/>
              <a:t>Payment Processing</a:t>
            </a:r>
          </a:p>
          <a:p>
            <a:r>
              <a:rPr lang="en-US" sz="1800" dirty="0"/>
              <a:t>Standard Operating Procedures for Outstanding payments</a:t>
            </a:r>
          </a:p>
          <a:p>
            <a:r>
              <a:rPr lang="en-US" sz="1800" dirty="0"/>
              <a:t>Items that may be reimbursed by the child’s county of custody</a:t>
            </a:r>
          </a:p>
          <a:p>
            <a:r>
              <a:rPr lang="en-US" sz="1800" dirty="0"/>
              <a:t>Items that are Not billable </a:t>
            </a:r>
          </a:p>
          <a:p>
            <a:endParaRPr lang="en-US" sz="1800" dirty="0"/>
          </a:p>
          <a:p>
            <a:endParaRPr lang="en-US" sz="1800" dirty="0"/>
          </a:p>
        </p:txBody>
      </p:sp>
      <p:pic>
        <p:nvPicPr>
          <p:cNvPr id="6" name="Content Placeholder 5" descr="A picture containing person, table, indoor, sitting&#10;&#10;Description automatically generated">
            <a:extLst>
              <a:ext uri="{FF2B5EF4-FFF2-40B4-BE49-F238E27FC236}">
                <a16:creationId xmlns:a16="http://schemas.microsoft.com/office/drawing/2014/main" id="{EB762A94-3E97-4E65-9269-885796672D98}"/>
              </a:ext>
            </a:extLst>
          </p:cNvPr>
          <p:cNvPicPr>
            <a:picLocks noGrp="1" noChangeAspect="1"/>
          </p:cNvPicPr>
          <p:nvPr>
            <p:ph sz="half" idx="2"/>
          </p:nvPr>
        </p:nvPicPr>
        <p:blipFill rotWithShape="1">
          <a:blip r:embed="rId2">
            <a:extLst>
              <a:ext uri="{837473B0-CC2E-450A-ABE3-18F120FF3D39}">
                <a1611:picAttrSrcUrl xmlns:a1611="http://schemas.microsoft.com/office/drawing/2016/11/main" r:id="rId3"/>
              </a:ext>
            </a:extLst>
          </a:blip>
          <a:srcRect l="14171" r="24381"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TextBox 6">
            <a:extLst>
              <a:ext uri="{FF2B5EF4-FFF2-40B4-BE49-F238E27FC236}">
                <a16:creationId xmlns:a16="http://schemas.microsoft.com/office/drawing/2014/main" id="{705E7B8C-5428-417C-83B8-3EACACE13EEA}"/>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palabradevida.wordpress.com/2011/02/17/la-palabra-de-hoy-17-de-febrero-de-201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222143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2425" y="2290096"/>
            <a:ext cx="10765410" cy="3754874"/>
          </a:xfrm>
          <a:prstGeom prst="rect">
            <a:avLst/>
          </a:prstGeom>
        </p:spPr>
        <p:txBody>
          <a:bodyPr wrap="square">
            <a:spAutoFit/>
          </a:bodyPr>
          <a:lstStyle/>
          <a:p>
            <a:r>
              <a:rPr lang="en-US" sz="2000" b="1" dirty="0"/>
              <a:t>Miscellaneous expenses</a:t>
            </a:r>
          </a:p>
          <a:p>
            <a:r>
              <a:rPr lang="en-US" sz="2000" dirty="0"/>
              <a:t>Some counties may pay for the following expenses, but are on a case by case basis and may require prior approval before being billed to the custody county on a foster care invoice</a:t>
            </a:r>
          </a:p>
          <a:p>
            <a:endParaRPr lang="en-US" sz="2000" dirty="0"/>
          </a:p>
          <a:p>
            <a:pPr marL="285750" indent="-285750">
              <a:buFont typeface="Arial" panose="020B0604020202020204" pitchFamily="34" charset="0"/>
              <a:buChar char="•"/>
            </a:pPr>
            <a:r>
              <a:rPr lang="en-US" sz="2000" dirty="0"/>
              <a:t>Clothing not qualified to be initial or annual    </a:t>
            </a:r>
          </a:p>
          <a:p>
            <a:pPr marL="285750" indent="-285750">
              <a:buFont typeface="Arial" panose="020B0604020202020204" pitchFamily="34" charset="0"/>
              <a:buChar char="•"/>
            </a:pPr>
            <a:r>
              <a:rPr lang="en-US" sz="2000" dirty="0"/>
              <a:t>Haircuts</a:t>
            </a:r>
          </a:p>
          <a:p>
            <a:pPr marL="285750" indent="-285750">
              <a:buFont typeface="Arial" panose="020B0604020202020204" pitchFamily="34" charset="0"/>
              <a:buChar char="•"/>
            </a:pPr>
            <a:r>
              <a:rPr lang="en-US" sz="2000" dirty="0"/>
              <a:t>Allowances</a:t>
            </a:r>
          </a:p>
          <a:p>
            <a:pPr marL="285750" indent="-285750">
              <a:buFont typeface="Arial" panose="020B0604020202020204" pitchFamily="34" charset="0"/>
              <a:buChar char="•"/>
            </a:pPr>
            <a:r>
              <a:rPr lang="en-US" sz="2000" dirty="0"/>
              <a:t>School supplies or activities</a:t>
            </a:r>
          </a:p>
          <a:p>
            <a:pPr marL="285750" indent="-285750">
              <a:buFont typeface="Arial" panose="020B0604020202020204" pitchFamily="34" charset="0"/>
              <a:buChar char="•"/>
            </a:pPr>
            <a:r>
              <a:rPr lang="en-US" sz="2000" dirty="0"/>
              <a:t>State ID – 18-year-old</a:t>
            </a:r>
          </a:p>
          <a:p>
            <a:pPr marL="285750" indent="-285750">
              <a:buFont typeface="Arial" panose="020B0604020202020204" pitchFamily="34" charset="0"/>
              <a:buChar char="•"/>
            </a:pPr>
            <a:r>
              <a:rPr lang="en-US" sz="2000" dirty="0"/>
              <a:t>Property Destruction approved on case by case basis</a:t>
            </a:r>
          </a:p>
          <a:p>
            <a:pPr marL="285750" indent="-285750">
              <a:buFont typeface="Arial" panose="020B0604020202020204" pitchFamily="34" charset="0"/>
              <a:buChar char="•"/>
            </a:pPr>
            <a:r>
              <a:rPr lang="en-US" sz="2000" dirty="0"/>
              <a:t>Diapers, Wipes, Formula</a:t>
            </a:r>
          </a:p>
          <a:p>
            <a:pPr lvl="0"/>
            <a:endParaRPr lang="en-US" dirty="0"/>
          </a:p>
        </p:txBody>
      </p:sp>
      <p:sp>
        <p:nvSpPr>
          <p:cNvPr id="3" name="Rectangle 2"/>
          <p:cNvSpPr/>
          <p:nvPr/>
        </p:nvSpPr>
        <p:spPr>
          <a:xfrm>
            <a:off x="956930" y="720436"/>
            <a:ext cx="9930809" cy="1508105"/>
          </a:xfrm>
          <a:prstGeom prst="rect">
            <a:avLst/>
          </a:prstGeom>
        </p:spPr>
        <p:txBody>
          <a:bodyPr wrap="square">
            <a:spAutoFit/>
          </a:bodyPr>
          <a:lstStyle/>
          <a:p>
            <a:pPr algn="ctr"/>
            <a:r>
              <a:rPr lang="en-US" sz="4400" dirty="0">
                <a:latin typeface="Arial" panose="020B0604020202020204" pitchFamily="34" charset="0"/>
                <a:cs typeface="Arial" panose="020B0604020202020204" pitchFamily="34" charset="0"/>
              </a:rPr>
              <a:t>Items that may be reimbursed by the child’s county of custody (continued</a:t>
            </a:r>
            <a:r>
              <a:rPr lang="en-US" sz="4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96935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12.jpg"/>
          <p:cNvPicPr>
            <a:picLocks noChangeAspect="1"/>
          </p:cNvPicPr>
          <p:nvPr/>
        </p:nvPicPr>
        <p:blipFill>
          <a:blip r:embed="rId2" cstate="print"/>
          <a:stretch>
            <a:fillRect/>
          </a:stretch>
        </p:blipFill>
        <p:spPr>
          <a:xfrm>
            <a:off x="3988098" y="1030369"/>
            <a:ext cx="4970681" cy="5717822"/>
          </a:xfrm>
          <a:prstGeom prst="rect">
            <a:avLst/>
          </a:prstGeom>
        </p:spPr>
      </p:pic>
      <p:sp>
        <p:nvSpPr>
          <p:cNvPr id="3" name="Rectangle 2"/>
          <p:cNvSpPr/>
          <p:nvPr/>
        </p:nvSpPr>
        <p:spPr>
          <a:xfrm rot="10800000" flipH="1" flipV="1">
            <a:off x="977245" y="1662882"/>
            <a:ext cx="1905000" cy="1200329"/>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County Foster Care Invoice</a:t>
            </a:r>
          </a:p>
        </p:txBody>
      </p:sp>
    </p:spTree>
    <p:extLst>
      <p:ext uri="{BB962C8B-B14F-4D97-AF65-F5344CB8AC3E}">
        <p14:creationId xmlns:p14="http://schemas.microsoft.com/office/powerpoint/2010/main" val="1603652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1025236" y="969819"/>
            <a:ext cx="10404764" cy="692726"/>
          </a:xfrm>
        </p:spPr>
        <p:txBody>
          <a:bodyPr>
            <a:noAutofit/>
          </a:bodyPr>
          <a:lstStyle/>
          <a:p>
            <a:pPr algn="ctr"/>
            <a:r>
              <a:rPr lang="en-US" sz="4800" dirty="0">
                <a:latin typeface="Arial" panose="020B0604020202020204" pitchFamily="34" charset="0"/>
                <a:cs typeface="Arial" panose="020B0604020202020204" pitchFamily="34" charset="0"/>
              </a:rPr>
              <a:t>Items that are Not billable </a:t>
            </a:r>
          </a:p>
        </p:txBody>
      </p:sp>
      <p:sp>
        <p:nvSpPr>
          <p:cNvPr id="3" name="TextBox 2"/>
          <p:cNvSpPr txBox="1"/>
          <p:nvPr/>
        </p:nvSpPr>
        <p:spPr>
          <a:xfrm>
            <a:off x="762000" y="1662545"/>
            <a:ext cx="10404764" cy="6647974"/>
          </a:xfrm>
          <a:prstGeom prst="rect">
            <a:avLst/>
          </a:prstGeom>
          <a:noFill/>
        </p:spPr>
        <p:txBody>
          <a:bodyPr wrap="square" rtlCol="0">
            <a:spAutoFit/>
          </a:bodyPr>
          <a:lstStyle/>
          <a:p>
            <a:endParaRPr lang="en-US" sz="2400" dirty="0"/>
          </a:p>
          <a:p>
            <a:r>
              <a:rPr lang="en-US" sz="2400" dirty="0">
                <a:latin typeface="Arial" panose="020B0604020202020204" pitchFamily="34" charset="0"/>
                <a:cs typeface="Arial" panose="020B0604020202020204" pitchFamily="34" charset="0"/>
              </a:rPr>
              <a:t>Items listed below are non billable items on either the pre-bill or Foster Care Invoice and are incurred costs by the CCI or CPA agency.</a:t>
            </a:r>
          </a:p>
          <a:p>
            <a:r>
              <a:rPr lang="en-US"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Foster Home Renovations/Accommodations (i.e. generators, access ramps)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Live Scan Fingerprinting for staff</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Live scan for anyone living in the home over 18 years old</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Bathroom accommodations (i.e. widening door, expanding shower, wheelchair accessible, medical necessary accommodations) </a:t>
            </a:r>
          </a:p>
          <a:p>
            <a:pPr marL="342900" indent="-342900">
              <a:buAutoNum type="arabicPeriod" startAt="3"/>
            </a:pPr>
            <a:endParaRPr lang="en-US" sz="2400" dirty="0">
              <a:latin typeface="Arial" panose="020B0604020202020204" pitchFamily="34" charset="0"/>
              <a:cs typeface="Arial" panose="020B0604020202020204" pitchFamily="34" charset="0"/>
            </a:endParaRPr>
          </a:p>
          <a:p>
            <a:pPr marL="342900" indent="-342900">
              <a:buAutoNum type="arabicPeriod" startAt="3"/>
            </a:pPr>
            <a:endParaRPr lang="en-US" dirty="0"/>
          </a:p>
          <a:p>
            <a:pPr marL="342900" indent="-342900">
              <a:buAutoNum type="arabicPeriod" startAt="3"/>
            </a:pPr>
            <a:endParaRPr lang="en-US" dirty="0"/>
          </a:p>
          <a:p>
            <a:pPr marL="342900" indent="-342900">
              <a:buAutoNum type="arabicPeriod" startAt="3"/>
            </a:pPr>
            <a:endParaRPr lang="en-US" dirty="0"/>
          </a:p>
          <a:p>
            <a:pPr marL="342900" indent="-342900">
              <a:buAutoNum type="arabicPeriod" startAt="3"/>
            </a:pPr>
            <a:endParaRPr lang="en-US" dirty="0"/>
          </a:p>
          <a:p>
            <a:pPr marL="342900" indent="-342900">
              <a:buAutoNum type="arabicPeriod" startAt="3"/>
            </a:pPr>
            <a:endParaRPr lang="en-US" dirty="0"/>
          </a:p>
          <a:p>
            <a:pPr marL="342900" indent="-342900">
              <a:buAutoNum type="arabicPeriod" startAt="3"/>
            </a:pPr>
            <a:endParaRPr lang="en-US" dirty="0"/>
          </a:p>
          <a:p>
            <a:pPr marL="342900" indent="-342900">
              <a:buAutoNum type="arabicPeriod" startAt="3"/>
            </a:pPr>
            <a:endParaRPr lang="en-US" dirty="0"/>
          </a:p>
          <a:p>
            <a:pPr marL="342900" indent="-342900">
              <a:buAutoNum type="arabicPeriod" startAt="3"/>
            </a:pPr>
            <a:endParaRPr lang="en-US" dirty="0"/>
          </a:p>
          <a:p>
            <a:pPr marL="342900" indent="-342900"/>
            <a:endParaRPr lang="en-US" dirty="0"/>
          </a:p>
        </p:txBody>
      </p:sp>
    </p:spTree>
    <p:extLst>
      <p:ext uri="{BB962C8B-B14F-4D97-AF65-F5344CB8AC3E}">
        <p14:creationId xmlns:p14="http://schemas.microsoft.com/office/powerpoint/2010/main" val="1069604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659874" y="761999"/>
            <a:ext cx="10548595" cy="718009"/>
          </a:xfrm>
        </p:spPr>
        <p:txBody>
          <a:bodyPr>
            <a:noAutofit/>
          </a:bodyPr>
          <a:lstStyle/>
          <a:p>
            <a:pPr algn="ctr"/>
            <a:r>
              <a:rPr lang="en-US" sz="4800" dirty="0">
                <a:latin typeface="Arial" panose="020B0604020202020204" pitchFamily="34" charset="0"/>
                <a:cs typeface="Arial" panose="020B0604020202020204" pitchFamily="34" charset="0"/>
              </a:rPr>
              <a:t>Miscellaneous DFCS Policies</a:t>
            </a:r>
          </a:p>
        </p:txBody>
      </p:sp>
      <p:sp>
        <p:nvSpPr>
          <p:cNvPr id="4" name="TextBox 3"/>
          <p:cNvSpPr txBox="1"/>
          <p:nvPr/>
        </p:nvSpPr>
        <p:spPr>
          <a:xfrm>
            <a:off x="1008668" y="1995484"/>
            <a:ext cx="10896814" cy="3416320"/>
          </a:xfrm>
          <a:prstGeom prst="rect">
            <a:avLst/>
          </a:prstGeom>
          <a:noFill/>
        </p:spPr>
        <p:txBody>
          <a:bodyPr wrap="square" rtlCol="0">
            <a:spAutoFit/>
          </a:bodyPr>
          <a:lstStyle/>
          <a:p>
            <a:r>
              <a:rPr lang="en-US" sz="2400" dirty="0"/>
              <a:t>Head in the bed rule is:</a:t>
            </a:r>
          </a:p>
          <a:p>
            <a:r>
              <a:rPr lang="en-US" sz="2400" dirty="0"/>
              <a:t>“We only pay the placement where the child sleeps for the entire night.”</a:t>
            </a:r>
          </a:p>
          <a:p>
            <a:endParaRPr lang="en-US" sz="2400" dirty="0"/>
          </a:p>
          <a:p>
            <a:r>
              <a:rPr lang="en-US" sz="2400" dirty="0"/>
              <a:t>No county expenses are paid from RBWO those must be sent to the custody county on the foster care invoice to be reimbursed.   These should be approved by the county </a:t>
            </a:r>
            <a:r>
              <a:rPr lang="en-US" sz="2400" u="sng" dirty="0"/>
              <a:t>before</a:t>
            </a:r>
            <a:r>
              <a:rPr lang="en-US" sz="2400" dirty="0"/>
              <a:t> expensed.  See invoice in hand out.</a:t>
            </a:r>
          </a:p>
          <a:p>
            <a:endParaRPr lang="en-US" sz="2400" dirty="0"/>
          </a:p>
          <a:p>
            <a:r>
              <a:rPr lang="en-US" sz="2400" dirty="0"/>
              <a:t>Expenses such as birth certificates and airline tickets  through Travel, Inc will be paid from GIA on the regional accounting books.</a:t>
            </a:r>
          </a:p>
        </p:txBody>
      </p:sp>
    </p:spTree>
    <p:extLst>
      <p:ext uri="{BB962C8B-B14F-4D97-AF65-F5344CB8AC3E}">
        <p14:creationId xmlns:p14="http://schemas.microsoft.com/office/powerpoint/2010/main" val="97214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671140" y="1109330"/>
            <a:ext cx="10266216" cy="694661"/>
          </a:xfrm>
        </p:spPr>
        <p:txBody>
          <a:bodyPr>
            <a:noAutofit/>
          </a:bodyPr>
          <a:lstStyle/>
          <a:p>
            <a:pPr algn="ctr"/>
            <a:r>
              <a:rPr lang="en-US" sz="4800" dirty="0">
                <a:latin typeface="Arial" panose="020B0604020202020204" pitchFamily="34" charset="0"/>
                <a:cs typeface="Arial" panose="020B0604020202020204" pitchFamily="34" charset="0"/>
              </a:rPr>
              <a:t>Miscellaneous DFCS Policies (continued)</a:t>
            </a:r>
            <a:endParaRPr lang="en-US" sz="4800" b="1" dirty="0">
              <a:latin typeface="Arial" panose="020B0604020202020204" pitchFamily="34" charset="0"/>
              <a:cs typeface="Arial" panose="020B0604020202020204" pitchFamily="34" charset="0"/>
            </a:endParaRPr>
          </a:p>
        </p:txBody>
      </p:sp>
      <p:sp>
        <p:nvSpPr>
          <p:cNvPr id="4" name="TextBox 3"/>
          <p:cNvSpPr txBox="1"/>
          <p:nvPr/>
        </p:nvSpPr>
        <p:spPr>
          <a:xfrm>
            <a:off x="671140" y="2202873"/>
            <a:ext cx="10266218" cy="3416320"/>
          </a:xfrm>
          <a:prstGeom prst="rect">
            <a:avLst/>
          </a:prstGeom>
          <a:noFill/>
        </p:spPr>
        <p:txBody>
          <a:bodyPr wrap="square" rtlCol="0">
            <a:spAutoFit/>
          </a:bodyPr>
          <a:lstStyle/>
          <a:p>
            <a:r>
              <a:rPr lang="en-US" sz="2400" dirty="0"/>
              <a:t>Payment correction-approved waivers- Waivers should not be “retro-dated” as this causes problems with the payment process.  </a:t>
            </a:r>
          </a:p>
          <a:p>
            <a:endParaRPr lang="en-US" sz="2400" dirty="0"/>
          </a:p>
          <a:p>
            <a:r>
              <a:rPr lang="en-US" sz="2400" dirty="0"/>
              <a:t>New waivers should be requested well in advance before the expiration of existing waivers as to not cause payment processing delays.   </a:t>
            </a:r>
          </a:p>
          <a:p>
            <a:endParaRPr lang="en-US" sz="2400" dirty="0"/>
          </a:p>
          <a:p>
            <a:r>
              <a:rPr lang="en-US" sz="2400" dirty="0"/>
              <a:t>Funeral Cost are paid thru RBWO.  The invoice from vendor, W-9 and e-verify form  are needed to pay.</a:t>
            </a:r>
          </a:p>
          <a:p>
            <a:endParaRPr lang="en-US" sz="2400" dirty="0"/>
          </a:p>
        </p:txBody>
      </p:sp>
    </p:spTree>
    <p:extLst>
      <p:ext uri="{BB962C8B-B14F-4D97-AF65-F5344CB8AC3E}">
        <p14:creationId xmlns:p14="http://schemas.microsoft.com/office/powerpoint/2010/main" val="3790338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07010"/>
            <a:ext cx="10515600" cy="1102936"/>
          </a:xfrm>
        </p:spPr>
        <p:txBody>
          <a:bodyPr>
            <a:normAutofit fontScale="90000"/>
          </a:bodyPr>
          <a:lstStyle/>
          <a:p>
            <a:pPr algn="ctr"/>
            <a:r>
              <a:rPr lang="en-US" sz="4800" dirty="0">
                <a:latin typeface="Arial" panose="020B0604020202020204" pitchFamily="34" charset="0"/>
                <a:cs typeface="Arial" panose="020B0604020202020204" pitchFamily="34" charset="0"/>
              </a:rPr>
              <a:t>Miscellaneous DFCS Policies (continued)</a:t>
            </a:r>
            <a:r>
              <a:rPr lang="en-US" sz="4800" b="1" dirty="0">
                <a:latin typeface="Arial" panose="020B0604020202020204" pitchFamily="34" charset="0"/>
                <a:cs typeface="Arial" panose="020B0604020202020204" pitchFamily="34" charset="0"/>
              </a:rPr>
              <a:t> </a:t>
            </a:r>
            <a:endParaRPr lang="en-US" sz="4800" dirty="0">
              <a:latin typeface="Arial" panose="020B0604020202020204" pitchFamily="34" charset="0"/>
              <a:cs typeface="Arial" panose="020B0604020202020204" pitchFamily="34" charset="0"/>
            </a:endParaRPr>
          </a:p>
        </p:txBody>
      </p:sp>
      <p:sp>
        <p:nvSpPr>
          <p:cNvPr id="3" name="Rectangle 2"/>
          <p:cNvSpPr/>
          <p:nvPr/>
        </p:nvSpPr>
        <p:spPr>
          <a:xfrm>
            <a:off x="955964" y="1625601"/>
            <a:ext cx="9497547" cy="4154984"/>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Medical payments can be paid if approved, if for some reason Medicaid does not pay for the expense, such as medications(prescriptions), supplies, equipment, medical, dental, vision, therapy services. The invoice from vendor, W-9, e-verify form to pay and approval from county are needed for payment.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Unusual Medical/Dental expenses above $5000.00  must be approved by the Regional Director, such as braces, specialized medical equipment/beds, etc. Individual invoices are required, we do not pay the vendor up front before services are rendered.</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759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023" y="735292"/>
            <a:ext cx="11067068" cy="5132108"/>
          </a:xfrm>
        </p:spPr>
        <p:txBody>
          <a:bodyPr>
            <a:normAutofit fontScale="90000"/>
          </a:bodyPr>
          <a:lstStyle/>
          <a:p>
            <a:br>
              <a:rPr lang="en-US" sz="32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Renita Jeffries, Fiscal Program Director</a:t>
            </a:r>
            <a:br>
              <a:rPr lang="en-US" sz="32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hlinkClick r:id="rId2"/>
              </a:rPr>
              <a:t>rbwofiscal.services@dhs.ga.gov</a:t>
            </a:r>
            <a:r>
              <a:rPr lang="en-US" sz="2700" dirty="0">
                <a:latin typeface="Arial" panose="020B0604020202020204" pitchFamily="34" charset="0"/>
                <a:cs typeface="Arial" panose="020B0604020202020204" pitchFamily="34" charset="0"/>
              </a:rPr>
              <a:t> </a:t>
            </a:r>
            <a:br>
              <a:rPr lang="en-US" sz="3200" dirty="0">
                <a:latin typeface="Arial" panose="020B0604020202020204" pitchFamily="34" charset="0"/>
                <a:cs typeface="Arial" panose="020B0604020202020204" pitchFamily="34" charset="0"/>
              </a:rPr>
            </a:br>
            <a:br>
              <a:rPr lang="en-US" sz="3200" dirty="0"/>
            </a:br>
            <a:r>
              <a:rPr lang="en-US" sz="2700" dirty="0">
                <a:latin typeface="Arial" panose="020B0604020202020204" pitchFamily="34" charset="0"/>
                <a:cs typeface="Arial" panose="020B0604020202020204" pitchFamily="34" charset="0"/>
              </a:rPr>
              <a:t>Cathy Phillips, RBWO Manager</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hlinkClick r:id="rId3"/>
              </a:rPr>
              <a:t>Cathy.Phillips@dhs.ga.gov</a:t>
            </a:r>
            <a:r>
              <a:rPr lang="en-US" sz="2700" dirty="0">
                <a:latin typeface="Arial" panose="020B0604020202020204" pitchFamily="34" charset="0"/>
                <a:cs typeface="Arial" panose="020B0604020202020204" pitchFamily="34" charset="0"/>
              </a:rPr>
              <a:t> </a:t>
            </a:r>
            <a:br>
              <a:rPr lang="en-US" sz="2700" dirty="0">
                <a:latin typeface="Arial" panose="020B0604020202020204" pitchFamily="34" charset="0"/>
                <a:cs typeface="Arial" panose="020B0604020202020204" pitchFamily="34" charset="0"/>
              </a:rPr>
            </a:b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Karen Hardy, FFS Unit Manager</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hlinkClick r:id="rId4"/>
              </a:rPr>
              <a:t>Karen.Hardy@dhs.ga.gov</a:t>
            </a:r>
            <a:br>
              <a:rPr lang="en-US" sz="2700" dirty="0">
                <a:latin typeface="Arial" panose="020B0604020202020204" pitchFamily="34" charset="0"/>
                <a:cs typeface="Arial" panose="020B0604020202020204" pitchFamily="34" charset="0"/>
              </a:rPr>
            </a:b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Additional resources: </a:t>
            </a:r>
            <a:br>
              <a:rPr lang="en-US" sz="2700" dirty="0">
                <a:latin typeface="Arial" panose="020B0604020202020204" pitchFamily="34" charset="0"/>
                <a:cs typeface="Arial" panose="020B0604020202020204" pitchFamily="34" charset="0"/>
              </a:rPr>
            </a:br>
            <a:r>
              <a:rPr lang="en-US" sz="2700" u="sng" dirty="0">
                <a:latin typeface="Arial" panose="020B0604020202020204" pitchFamily="34" charset="0"/>
                <a:cs typeface="Arial" panose="020B0604020202020204" pitchFamily="34" charset="0"/>
                <a:hlinkClick r:id="rId5"/>
              </a:rPr>
              <a:t>http://ffs.dhs.ga.gov/ffs/index.php</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COSTAR fiscal services website</a:t>
            </a:r>
            <a:br>
              <a:rPr lang="en-US" sz="2700" dirty="0">
                <a:latin typeface="Arial" panose="020B0604020202020204" pitchFamily="34" charset="0"/>
                <a:cs typeface="Arial" panose="020B0604020202020204" pitchFamily="34" charset="0"/>
              </a:rPr>
            </a:b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hlinkClick r:id="rId6"/>
              </a:rPr>
              <a:t>https://smileonline.us/smile/wa/r/AppLogin</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SMI payment website</a:t>
            </a:r>
            <a:br>
              <a:rPr lang="en-US" sz="2700" dirty="0">
                <a:latin typeface="Arial" panose="020B0604020202020204" pitchFamily="34" charset="0"/>
                <a:cs typeface="Arial" panose="020B0604020202020204" pitchFamily="34" charset="0"/>
              </a:rPr>
            </a:br>
            <a:endParaRPr lang="en-US"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6253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84023-A4DA-4D7C-B7E6-75080E89CC62}"/>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dirty="0"/>
              <a:t>What will we learn today?</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43C889-B3D8-4268-A158-BF6CAC85C35C}"/>
              </a:ext>
            </a:extLst>
          </p:cNvPr>
          <p:cNvSpPr>
            <a:spLocks noGrp="1"/>
          </p:cNvSpPr>
          <p:nvPr>
            <p:ph sz="half" idx="1"/>
          </p:nvPr>
        </p:nvSpPr>
        <p:spPr>
          <a:xfrm>
            <a:off x="655321" y="2316481"/>
            <a:ext cx="5120113" cy="4456850"/>
          </a:xfrm>
        </p:spPr>
        <p:txBody>
          <a:bodyPr vert="horz" lIns="91440" tIns="45720" rIns="91440" bIns="45720" rtlCol="0">
            <a:normAutofit/>
          </a:bodyPr>
          <a:lstStyle/>
          <a:p>
            <a:r>
              <a:rPr lang="en-US" sz="1800" dirty="0">
                <a:latin typeface="Arial" panose="020B0604020202020204" pitchFamily="34" charset="0"/>
                <a:cs typeface="Arial" panose="020B0604020202020204" pitchFamily="34" charset="0"/>
              </a:rPr>
              <a:t>Miscellaneous DFCS Policies</a:t>
            </a:r>
          </a:p>
          <a:p>
            <a:r>
              <a:rPr lang="en-US" sz="1800" dirty="0">
                <a:latin typeface="Arial" panose="020B0604020202020204" pitchFamily="34" charset="0"/>
                <a:cs typeface="Arial" panose="020B0604020202020204" pitchFamily="34" charset="0"/>
              </a:rPr>
              <a:t>Q&amp;A</a:t>
            </a:r>
            <a:endParaRPr lang="en-US" sz="1800" dirty="0"/>
          </a:p>
          <a:p>
            <a:endParaRPr lang="en-US" sz="1800" dirty="0"/>
          </a:p>
          <a:p>
            <a:endParaRPr lang="en-US" sz="1800" dirty="0"/>
          </a:p>
        </p:txBody>
      </p:sp>
      <p:pic>
        <p:nvPicPr>
          <p:cNvPr id="6" name="Content Placeholder 5" descr="A picture containing person, table, indoor, sitting&#10;&#10;Description automatically generated">
            <a:extLst>
              <a:ext uri="{FF2B5EF4-FFF2-40B4-BE49-F238E27FC236}">
                <a16:creationId xmlns:a16="http://schemas.microsoft.com/office/drawing/2014/main" id="{EB762A94-3E97-4E65-9269-885796672D98}"/>
              </a:ext>
            </a:extLst>
          </p:cNvPr>
          <p:cNvPicPr>
            <a:picLocks noGrp="1" noChangeAspect="1"/>
          </p:cNvPicPr>
          <p:nvPr>
            <p:ph sz="half" idx="2"/>
          </p:nvPr>
        </p:nvPicPr>
        <p:blipFill rotWithShape="1">
          <a:blip r:embed="rId2">
            <a:extLst>
              <a:ext uri="{837473B0-CC2E-450A-ABE3-18F120FF3D39}">
                <a1611:picAttrSrcUrl xmlns:a1611="http://schemas.microsoft.com/office/drawing/2016/11/main" r:id="rId3"/>
              </a:ext>
            </a:extLst>
          </a:blip>
          <a:srcRect l="14171" r="24381"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TextBox 6">
            <a:extLst>
              <a:ext uri="{FF2B5EF4-FFF2-40B4-BE49-F238E27FC236}">
                <a16:creationId xmlns:a16="http://schemas.microsoft.com/office/drawing/2014/main" id="{705E7B8C-5428-417C-83B8-3EACACE13EEA}"/>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palabradevida.wordpress.com/2011/02/17/la-palabra-de-hoy-17-de-febrero-de-201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881042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2438400" y="772997"/>
            <a:ext cx="7010400" cy="697583"/>
          </a:xfrm>
        </p:spPr>
        <p:txBody>
          <a:bodyPr>
            <a:noAutofit/>
          </a:bodyPr>
          <a:lstStyle/>
          <a:p>
            <a:pPr algn="ctr"/>
            <a:r>
              <a:rPr lang="en-US" sz="4800" dirty="0">
                <a:latin typeface="Arial" panose="020B0604020202020204" pitchFamily="34" charset="0"/>
                <a:cs typeface="Arial" panose="020B0604020202020204" pitchFamily="34" charset="0"/>
              </a:rPr>
              <a:t>Pre-Bills</a:t>
            </a:r>
          </a:p>
        </p:txBody>
      </p:sp>
      <p:sp>
        <p:nvSpPr>
          <p:cNvPr id="3" name="Content Placeholder 2"/>
          <p:cNvSpPr>
            <a:spLocks noGrp="1"/>
          </p:cNvSpPr>
          <p:nvPr>
            <p:ph sz="quarter" idx="1"/>
          </p:nvPr>
        </p:nvSpPr>
        <p:spPr>
          <a:xfrm>
            <a:off x="415636" y="1373119"/>
            <a:ext cx="11111346" cy="5197013"/>
          </a:xfrm>
        </p:spPr>
        <p:txBody>
          <a:bodyPr>
            <a:normAutofit fontScale="92500" lnSpcReduction="20000"/>
          </a:bodyPr>
          <a:lstStyle/>
          <a:p>
            <a:r>
              <a:rPr lang="en-US" sz="2400" dirty="0">
                <a:latin typeface="Arial" panose="020B0604020202020204" pitchFamily="34" charset="0"/>
                <a:cs typeface="Arial" panose="020B0604020202020204" pitchFamily="34" charset="0"/>
              </a:rPr>
              <a:t>Beginning November 1st, 2018 we stopped faxing and/or mailing the pre-bills to providers. All RBWO providers must download your pre-bills on the SMILE website: </a:t>
            </a:r>
            <a:r>
              <a:rPr lang="en-US" sz="2400" u="sng" dirty="0">
                <a:latin typeface="Arial" panose="020B0604020202020204" pitchFamily="34" charset="0"/>
                <a:cs typeface="Arial" panose="020B0604020202020204" pitchFamily="34" charset="0"/>
              </a:rPr>
              <a:t>https://smileonline.us/smile/wa/r/AppLogin</a:t>
            </a:r>
            <a:r>
              <a:rPr lang="en-US" sz="2400" dirty="0">
                <a:latin typeface="Arial" panose="020B0604020202020204" pitchFamily="34" charset="0"/>
                <a:cs typeface="Arial" panose="020B0604020202020204" pitchFamily="34" charset="0"/>
              </a:rPr>
              <a:t>. You must be registered on the SMILE website to download the pre-bills using your vendor number(s). If you have a problem registering or downloading the document, please call 1-800-553-5911.</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Pre-Bill is your first step in being reimbursed.</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Pre-Bills are released into the SMILE Web Portal on the </a:t>
            </a:r>
            <a:r>
              <a:rPr lang="en-US" sz="2400" b="1" u="sng" dirty="0">
                <a:latin typeface="Arial" panose="020B0604020202020204" pitchFamily="34" charset="0"/>
                <a:cs typeface="Arial" panose="020B0604020202020204" pitchFamily="34" charset="0"/>
              </a:rPr>
              <a:t>last day </a:t>
            </a:r>
            <a:r>
              <a:rPr lang="en-US" sz="2400" dirty="0">
                <a:latin typeface="Arial" panose="020B0604020202020204" pitchFamily="34" charset="0"/>
                <a:cs typeface="Arial" panose="020B0604020202020204" pitchFamily="34" charset="0"/>
              </a:rPr>
              <a:t>of the month and </a:t>
            </a:r>
            <a:r>
              <a:rPr lang="en-US" sz="2400" b="1" u="sng" dirty="0">
                <a:latin typeface="Arial" panose="020B0604020202020204" pitchFamily="34" charset="0"/>
                <a:cs typeface="Arial" panose="020B0604020202020204" pitchFamily="34" charset="0"/>
              </a:rPr>
              <a:t>are accessible to the providers </a:t>
            </a:r>
            <a:r>
              <a:rPr lang="en-US" sz="2400" dirty="0">
                <a:latin typeface="Arial" panose="020B0604020202020204" pitchFamily="34" charset="0"/>
                <a:cs typeface="Arial" panose="020B0604020202020204" pitchFamily="34" charset="0"/>
              </a:rPr>
              <a:t>on the </a:t>
            </a:r>
            <a:r>
              <a:rPr lang="en-US" sz="2400" b="1" u="sng" dirty="0">
                <a:latin typeface="Arial" panose="020B0604020202020204" pitchFamily="34" charset="0"/>
                <a:cs typeface="Arial" panose="020B0604020202020204" pitchFamily="34" charset="0"/>
              </a:rPr>
              <a:t>first day of the following month.</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They are no longer mailed to the vendors, so you must retrieve them from the SMILE Web Portal.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There is a column on the pre bills that the waiver expiration date </a:t>
            </a:r>
            <a:r>
              <a:rPr lang="en-US" sz="2400" b="1" u="sng" dirty="0">
                <a:latin typeface="Arial" panose="020B0604020202020204" pitchFamily="34" charset="0"/>
                <a:cs typeface="Arial" panose="020B0604020202020204" pitchFamily="34" charset="0"/>
              </a:rPr>
              <a:t>must be entered</a:t>
            </a:r>
            <a:r>
              <a:rPr lang="en-US" sz="240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This is to alert the vendor to apply for another waiver.</a:t>
            </a:r>
          </a:p>
          <a:p>
            <a:pPr marL="0" indent="0">
              <a:buNone/>
            </a:pPr>
            <a:endParaRPr lang="en-US" dirty="0"/>
          </a:p>
          <a:p>
            <a:endParaRPr lang="en-US" dirty="0"/>
          </a:p>
        </p:txBody>
      </p:sp>
    </p:spTree>
    <p:extLst>
      <p:ext uri="{BB962C8B-B14F-4D97-AF65-F5344CB8AC3E}">
        <p14:creationId xmlns:p14="http://schemas.microsoft.com/office/powerpoint/2010/main" val="4274955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1172308" y="801278"/>
            <a:ext cx="9577754" cy="810706"/>
          </a:xfrm>
        </p:spPr>
        <p:txBody>
          <a:bodyPr>
            <a:noAutofit/>
          </a:bodyPr>
          <a:lstStyle/>
          <a:p>
            <a:pPr algn="ctr"/>
            <a:r>
              <a:rPr lang="en-US" sz="4800" dirty="0">
                <a:latin typeface="Arial" panose="020B0604020202020204" pitchFamily="34" charset="0"/>
                <a:cs typeface="Arial" panose="020B0604020202020204" pitchFamily="34" charset="0"/>
              </a:rPr>
              <a:t>Providers Responsibilities</a:t>
            </a:r>
          </a:p>
        </p:txBody>
      </p:sp>
      <p:sp>
        <p:nvSpPr>
          <p:cNvPr id="3" name="Content Placeholder 2"/>
          <p:cNvSpPr>
            <a:spLocks noGrp="1"/>
          </p:cNvSpPr>
          <p:nvPr>
            <p:ph sz="quarter" idx="1"/>
          </p:nvPr>
        </p:nvSpPr>
        <p:spPr>
          <a:xfrm>
            <a:off x="415636" y="1762812"/>
            <a:ext cx="11111346" cy="4928933"/>
          </a:xfrm>
        </p:spPr>
        <p:txBody>
          <a:bodyPr>
            <a:normAutofit/>
          </a:bodyPr>
          <a:lstStyle/>
          <a:p>
            <a:r>
              <a:rPr lang="en-US" sz="2400" dirty="0">
                <a:latin typeface="Arial" panose="020B0604020202020204" pitchFamily="34" charset="0"/>
                <a:cs typeface="Arial" panose="020B0604020202020204" pitchFamily="34" charset="0"/>
              </a:rPr>
              <a:t>Verify all children on your roster matches the pre-bill. Verify placement dates for the prior month and that the information for these children are correct (name, per diem, # of days, waiver amount, sibling incentive).</a:t>
            </a:r>
          </a:p>
          <a:p>
            <a:pPr lvl="1"/>
            <a:r>
              <a:rPr lang="en-US" sz="1800" b="1" dirty="0">
                <a:highlight>
                  <a:srgbClr val="FFFF00"/>
                </a:highlight>
                <a:latin typeface="Arial" panose="020B0604020202020204" pitchFamily="34" charset="0"/>
                <a:cs typeface="Arial" panose="020B0604020202020204" pitchFamily="34" charset="0"/>
              </a:rPr>
              <a:t>Please note:</a:t>
            </a:r>
            <a:r>
              <a:rPr lang="en-US" sz="1800" b="1" dirty="0">
                <a:latin typeface="Arial" panose="020B0604020202020204" pitchFamily="34" charset="0"/>
                <a:cs typeface="Arial" panose="020B0604020202020204" pitchFamily="34" charset="0"/>
              </a:rPr>
              <a:t> Any inconsistencies should be discussed and communicated to the DFCS Case Manager who will need to ensure proper correction and/or entry in GA SHINES.  </a:t>
            </a:r>
          </a:p>
          <a:p>
            <a:pPr lvl="0"/>
            <a:r>
              <a:rPr lang="en-US" sz="2400" dirty="0">
                <a:latin typeface="Arial" panose="020B0604020202020204" pitchFamily="34" charset="0"/>
                <a:cs typeface="Arial" panose="020B0604020202020204" pitchFamily="34" charset="0"/>
              </a:rPr>
              <a:t>Add any new children admitted to agency using </a:t>
            </a:r>
            <a:r>
              <a:rPr lang="en-US" sz="2400" b="1" u="sng" dirty="0">
                <a:latin typeface="Arial" panose="020B0604020202020204" pitchFamily="34" charset="0"/>
                <a:cs typeface="Arial" panose="020B0604020202020204" pitchFamily="34" charset="0"/>
              </a:rPr>
              <a:t>New Admit forms</a:t>
            </a:r>
          </a:p>
          <a:p>
            <a:r>
              <a:rPr lang="en-US" sz="2400" dirty="0">
                <a:latin typeface="Arial" panose="020B0604020202020204" pitchFamily="34" charset="0"/>
                <a:cs typeface="Arial" panose="020B0604020202020204" pitchFamily="34" charset="0"/>
              </a:rPr>
              <a:t>Any other miscellaneous charges (clothing, medical) you must submit  the original receipts. </a:t>
            </a:r>
          </a:p>
          <a:p>
            <a:pPr lvl="0"/>
            <a:r>
              <a:rPr lang="en-US" sz="2400" dirty="0">
                <a:latin typeface="Arial" panose="020B0604020202020204" pitchFamily="34" charset="0"/>
                <a:cs typeface="Arial" panose="020B0604020202020204" pitchFamily="34" charset="0"/>
              </a:rPr>
              <a:t>Provider’s are required to mail Pre-bills back to their assigned payment center by the </a:t>
            </a:r>
            <a:r>
              <a:rPr lang="en-US" sz="2400" b="1" u="sng" dirty="0">
                <a:latin typeface="Arial" panose="020B0604020202020204" pitchFamily="34" charset="0"/>
                <a:cs typeface="Arial" panose="020B0604020202020204" pitchFamily="34" charset="0"/>
              </a:rPr>
              <a:t>10</a:t>
            </a:r>
            <a:r>
              <a:rPr lang="en-US" sz="2400" b="1" u="sng" baseline="30000" dirty="0">
                <a:latin typeface="Arial" panose="020B0604020202020204" pitchFamily="34" charset="0"/>
                <a:cs typeface="Arial" panose="020B0604020202020204" pitchFamily="34" charset="0"/>
              </a:rPr>
              <a:t>th</a:t>
            </a:r>
            <a:r>
              <a:rPr lang="en-US" sz="2400" b="1" u="sng" dirty="0">
                <a:latin typeface="Arial" panose="020B0604020202020204" pitchFamily="34" charset="0"/>
                <a:cs typeface="Arial" panose="020B0604020202020204" pitchFamily="34" charset="0"/>
              </a:rPr>
              <a:t> day of the month </a:t>
            </a:r>
            <a:r>
              <a:rPr lang="en-US" sz="2400" dirty="0">
                <a:latin typeface="Arial" panose="020B0604020202020204" pitchFamily="34" charset="0"/>
                <a:cs typeface="Arial" panose="020B0604020202020204" pitchFamily="34" charset="0"/>
              </a:rPr>
              <a:t>with total owed. Included with the pre-bills should be the new admit forms, and if applicable a copy of any waivers for your new admits or any changes for your current children, and the receipts for any miscellaneous charges. </a:t>
            </a:r>
            <a:r>
              <a:rPr lang="en-US" sz="2400" b="1" dirty="0">
                <a:latin typeface="Arial" panose="020B0604020202020204" pitchFamily="34" charset="0"/>
                <a:cs typeface="Arial" panose="020B0604020202020204" pitchFamily="34" charset="0"/>
              </a:rPr>
              <a:t>No Fax or Scan copies will be accepted.</a:t>
            </a:r>
          </a:p>
          <a:p>
            <a:pPr marL="0" indent="0">
              <a:buNone/>
            </a:pPr>
            <a:endParaRPr lang="en-US" dirty="0"/>
          </a:p>
          <a:p>
            <a:endParaRPr lang="en-US" dirty="0"/>
          </a:p>
        </p:txBody>
      </p:sp>
    </p:spTree>
    <p:extLst>
      <p:ext uri="{BB962C8B-B14F-4D97-AF65-F5344CB8AC3E}">
        <p14:creationId xmlns:p14="http://schemas.microsoft.com/office/powerpoint/2010/main" val="2959211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044" y="801278"/>
            <a:ext cx="9144000" cy="886120"/>
          </a:xfrm>
        </p:spPr>
        <p:txBody>
          <a:bodyPr>
            <a:noAutofit/>
          </a:bodyPr>
          <a:lstStyle/>
          <a:p>
            <a:pPr algn="ctr"/>
            <a:r>
              <a:rPr lang="en-US" sz="4800" dirty="0">
                <a:latin typeface="Arial" panose="020B0604020202020204" pitchFamily="34" charset="0"/>
                <a:cs typeface="Arial" panose="020B0604020202020204" pitchFamily="34" charset="0"/>
              </a:rPr>
              <a:t>Items Reimbursed On Pre-Bill</a:t>
            </a:r>
          </a:p>
        </p:txBody>
      </p:sp>
      <p:sp>
        <p:nvSpPr>
          <p:cNvPr id="3" name="Content Placeholder 2"/>
          <p:cNvSpPr>
            <a:spLocks noGrp="1"/>
          </p:cNvSpPr>
          <p:nvPr>
            <p:ph sz="quarter" idx="1"/>
          </p:nvPr>
        </p:nvSpPr>
        <p:spPr>
          <a:xfrm>
            <a:off x="527900" y="1800519"/>
            <a:ext cx="11151909" cy="4694976"/>
          </a:xfrm>
        </p:spPr>
        <p:txBody>
          <a:bodyPr>
            <a:normAutofit/>
          </a:bodyPr>
          <a:lstStyle/>
          <a:p>
            <a:pPr marL="0" indent="0">
              <a:buNone/>
            </a:pPr>
            <a:r>
              <a:rPr lang="en-US" sz="2600" dirty="0">
                <a:latin typeface="Arial" panose="020B0604020202020204" pitchFamily="34" charset="0"/>
                <a:cs typeface="Arial" panose="020B0604020202020204" pitchFamily="34" charset="0"/>
              </a:rPr>
              <a:t>The following items are listed on the pre-bill for payment: </a:t>
            </a:r>
            <a:endParaRPr lang="en-US" sz="2600" b="1" dirty="0">
              <a:latin typeface="Arial" panose="020B0604020202020204" pitchFamily="34" charset="0"/>
              <a:cs typeface="Arial" panose="020B0604020202020204" pitchFamily="34" charset="0"/>
            </a:endParaRPr>
          </a:p>
          <a:p>
            <a:pPr marL="0" lvl="0" indent="0">
              <a:buNone/>
            </a:pPr>
            <a:r>
              <a:rPr lang="en-US" sz="2600" b="1" dirty="0">
                <a:latin typeface="Arial" panose="020B0604020202020204" pitchFamily="34" charset="0"/>
                <a:cs typeface="Arial" panose="020B0604020202020204" pitchFamily="34" charset="0"/>
              </a:rPr>
              <a:t>Per Diem </a:t>
            </a:r>
          </a:p>
          <a:p>
            <a:r>
              <a:rPr lang="en-US" sz="2600" b="1" dirty="0">
                <a:latin typeface="Arial" panose="020B0604020202020204" pitchFamily="34" charset="0"/>
                <a:cs typeface="Arial" panose="020B0604020202020204" pitchFamily="34" charset="0"/>
              </a:rPr>
              <a:t>Regular</a:t>
            </a:r>
          </a:p>
          <a:p>
            <a:r>
              <a:rPr lang="en-US" sz="2600" b="1" dirty="0">
                <a:latin typeface="Arial" panose="020B0604020202020204" pitchFamily="34" charset="0"/>
                <a:cs typeface="Arial" panose="020B0604020202020204" pitchFamily="34" charset="0"/>
              </a:rPr>
              <a:t>Respite</a:t>
            </a:r>
          </a:p>
          <a:p>
            <a:pPr marL="0" indent="0">
              <a:buNone/>
            </a:pPr>
            <a:endParaRPr lang="en-US" sz="2600" b="1" dirty="0">
              <a:latin typeface="Arial" panose="020B0604020202020204" pitchFamily="34" charset="0"/>
              <a:cs typeface="Arial" panose="020B0604020202020204" pitchFamily="34" charset="0"/>
            </a:endParaRPr>
          </a:p>
          <a:p>
            <a:pPr marL="0" indent="0">
              <a:buNone/>
            </a:pPr>
            <a:r>
              <a:rPr lang="en-US" sz="2600" b="1" dirty="0">
                <a:latin typeface="Arial" panose="020B0604020202020204" pitchFamily="34" charset="0"/>
                <a:cs typeface="Arial" panose="020B0604020202020204" pitchFamily="34" charset="0"/>
              </a:rPr>
              <a:t>Sibling Incentive (</a:t>
            </a:r>
            <a:r>
              <a:rPr lang="en-US" sz="2600" dirty="0">
                <a:latin typeface="Arial" panose="020B0604020202020204" pitchFamily="34" charset="0"/>
                <a:cs typeface="Arial" panose="020B0604020202020204" pitchFamily="34" charset="0"/>
              </a:rPr>
              <a:t>$3.44 per day per child each month for sibling group of 3 or more placed   together  in the  same foster home)</a:t>
            </a:r>
          </a:p>
          <a:p>
            <a:pPr marL="0" indent="0">
              <a:buNone/>
            </a:pPr>
            <a:endParaRPr lang="en-US" sz="2600" dirty="0">
              <a:latin typeface="Arial" panose="020B0604020202020204" pitchFamily="34" charset="0"/>
              <a:cs typeface="Arial" panose="020B0604020202020204" pitchFamily="34" charset="0"/>
            </a:endParaRPr>
          </a:p>
          <a:p>
            <a:pPr marL="0" lvl="0" indent="0">
              <a:lnSpc>
                <a:spcPct val="100000"/>
              </a:lnSpc>
              <a:spcBef>
                <a:spcPts val="0"/>
              </a:spcBef>
              <a:buNone/>
            </a:pPr>
            <a:r>
              <a:rPr lang="en-US" sz="2400" b="1" dirty="0">
                <a:solidFill>
                  <a:prstClr val="black"/>
                </a:solidFill>
                <a:latin typeface="Arial" panose="020B0604020202020204" pitchFamily="34" charset="0"/>
                <a:cs typeface="Arial" panose="020B0604020202020204" pitchFamily="34" charset="0"/>
              </a:rPr>
              <a:t>ADM/WVR Cost (i.e. Foster Care/Parent Supplement) - </a:t>
            </a:r>
            <a:r>
              <a:rPr lang="en-US" sz="2400" dirty="0">
                <a:solidFill>
                  <a:prstClr val="black"/>
                </a:solidFill>
                <a:latin typeface="Arial" panose="020B0604020202020204" pitchFamily="34" charset="0"/>
                <a:cs typeface="Arial" panose="020B0604020202020204" pitchFamily="34" charset="0"/>
              </a:rPr>
              <a:t>requires signed RBWO Program Designation Waiver Letter issued by CCTU)</a:t>
            </a:r>
          </a:p>
          <a:p>
            <a:pPr marL="0" indent="0">
              <a:buNone/>
            </a:pPr>
            <a:endParaRPr lang="en-US" sz="9600" b="1" dirty="0">
              <a:latin typeface="Arial" panose="020B0604020202020204" pitchFamily="34" charset="0"/>
              <a:cs typeface="Arial" panose="020B0604020202020204" pitchFamily="34" charset="0"/>
            </a:endParaRPr>
          </a:p>
          <a:p>
            <a:pPr marL="0" indent="0">
              <a:buNone/>
            </a:pPr>
            <a:endParaRPr lang="en-US" sz="9600" dirty="0">
              <a:latin typeface="Arial" panose="020B0604020202020204" pitchFamily="34" charset="0"/>
              <a:cs typeface="Arial" panose="020B0604020202020204" pitchFamily="34" charset="0"/>
            </a:endParaRPr>
          </a:p>
          <a:p>
            <a:endParaRPr lang="en-US" sz="9600" dirty="0"/>
          </a:p>
          <a:p>
            <a:endParaRPr lang="en-US" sz="9600" dirty="0"/>
          </a:p>
          <a:p>
            <a:endParaRPr lang="en-US" dirty="0"/>
          </a:p>
        </p:txBody>
      </p:sp>
    </p:spTree>
    <p:extLst>
      <p:ext uri="{BB962C8B-B14F-4D97-AF65-F5344CB8AC3E}">
        <p14:creationId xmlns:p14="http://schemas.microsoft.com/office/powerpoint/2010/main" val="3878886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0545" y="1731818"/>
            <a:ext cx="10667999" cy="8002191"/>
          </a:xfrm>
          <a:prstGeom prst="rect">
            <a:avLst/>
          </a:prstGeom>
        </p:spPr>
        <p:txBody>
          <a:bodyPr wrap="square">
            <a:spAutoFit/>
          </a:bodyPr>
          <a:lstStyle/>
          <a:p>
            <a:pPr lvl="0"/>
            <a:endParaRPr lang="en-US" sz="2400" b="1" dirty="0">
              <a:latin typeface="Arial" panose="020B0604020202020204" pitchFamily="34" charset="0"/>
              <a:cs typeface="Arial" panose="020B0604020202020204" pitchFamily="34" charset="0"/>
            </a:endParaRPr>
          </a:p>
          <a:p>
            <a:pPr lvl="0"/>
            <a:r>
              <a:rPr lang="en-US" sz="2400" b="1" dirty="0">
                <a:latin typeface="Arial" panose="020B0604020202020204" pitchFamily="34" charset="0"/>
                <a:cs typeface="Arial" panose="020B0604020202020204" pitchFamily="34" charset="0"/>
              </a:rPr>
              <a:t>Other</a:t>
            </a:r>
          </a:p>
          <a:p>
            <a:pPr marL="342900" lvl="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Clothing (</a:t>
            </a:r>
            <a:r>
              <a:rPr lang="en-US" sz="2400" dirty="0">
                <a:latin typeface="Arial" panose="020B0604020202020204" pitchFamily="34" charset="0"/>
                <a:cs typeface="Arial" panose="020B0604020202020204" pitchFamily="34" charset="0"/>
              </a:rPr>
              <a:t>Initial and annual clothing allowance amounts)</a:t>
            </a:r>
          </a:p>
          <a:p>
            <a:pPr marL="342900" lvl="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Car Seat (</a:t>
            </a:r>
            <a:r>
              <a:rPr lang="en-US" sz="2400" dirty="0">
                <a:latin typeface="Arial" panose="020B0604020202020204" pitchFamily="34" charset="0"/>
                <a:cs typeface="Arial" panose="020B0604020202020204" pitchFamily="34" charset="0"/>
              </a:rPr>
              <a:t>Maximum reimbursement of up to $125.00 per child up to age 8)</a:t>
            </a:r>
          </a:p>
          <a:p>
            <a:pPr marL="342900" lvl="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Medical </a:t>
            </a:r>
            <a:r>
              <a:rPr lang="en-US" sz="2400" dirty="0">
                <a:latin typeface="Arial" panose="020B0604020202020204" pitchFamily="34" charset="0"/>
                <a:cs typeface="Arial" panose="020B0604020202020204" pitchFamily="34" charset="0"/>
              </a:rPr>
              <a:t>(must be prescription drugs, not over the counter)</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Supplemental Supervision</a:t>
            </a:r>
            <a:r>
              <a:rPr lang="en-US" sz="2400" dirty="0">
                <a:latin typeface="Arial" panose="020B0604020202020204" pitchFamily="34" charset="0"/>
                <a:cs typeface="Arial" panose="020B0604020202020204" pitchFamily="34" charset="0"/>
              </a:rPr>
              <a:t> (No Waiver is required for the first two weeks while CAPS is being approved)</a:t>
            </a:r>
          </a:p>
          <a:p>
            <a:r>
              <a:rPr lang="en-US" sz="2400" dirty="0">
                <a:latin typeface="Arial" panose="020B0604020202020204" pitchFamily="34" charset="0"/>
                <a:cs typeface="Arial" panose="020B0604020202020204" pitchFamily="34" charset="0"/>
              </a:rPr>
              <a:t>NOTE:  </a:t>
            </a:r>
            <a:r>
              <a:rPr lang="en-US" sz="2400" dirty="0">
                <a:highlight>
                  <a:srgbClr val="FFFF00"/>
                </a:highlight>
                <a:latin typeface="Arial" panose="020B0604020202020204" pitchFamily="34" charset="0"/>
                <a:cs typeface="Arial" panose="020B0604020202020204" pitchFamily="34" charset="0"/>
              </a:rPr>
              <a:t>If supplemental supervision goes beyond two weeks, then a </a:t>
            </a:r>
            <a:r>
              <a:rPr lang="en-US" sz="2400" dirty="0">
                <a:latin typeface="Arial" panose="020B0604020202020204" pitchFamily="34" charset="0"/>
                <a:cs typeface="Arial" panose="020B0604020202020204" pitchFamily="34" charset="0"/>
              </a:rPr>
              <a:t>	</a:t>
            </a:r>
            <a:r>
              <a:rPr lang="en-US" sz="2400" dirty="0">
                <a:highlight>
                  <a:srgbClr val="FFFF00"/>
                </a:highlight>
                <a:latin typeface="Arial" panose="020B0604020202020204" pitchFamily="34" charset="0"/>
                <a:cs typeface="Arial" panose="020B0604020202020204" pitchFamily="34" charset="0"/>
              </a:rPr>
              <a:t>State waiver along with the day care receipts will be required and the </a:t>
            </a:r>
            <a:r>
              <a:rPr lang="en-US" sz="2400" dirty="0">
                <a:latin typeface="Arial" panose="020B0604020202020204" pitchFamily="34" charset="0"/>
                <a:cs typeface="Arial" panose="020B0604020202020204" pitchFamily="34" charset="0"/>
              </a:rPr>
              <a:t>	</a:t>
            </a:r>
            <a:r>
              <a:rPr lang="en-US" sz="2400" dirty="0">
                <a:highlight>
                  <a:srgbClr val="FFFF00"/>
                </a:highlight>
                <a:latin typeface="Arial" panose="020B0604020202020204" pitchFamily="34" charset="0"/>
                <a:cs typeface="Arial" panose="020B0604020202020204" pitchFamily="34" charset="0"/>
              </a:rPr>
              <a:t>payment will be made directly to the vendor</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Safety Helmets (</a:t>
            </a:r>
            <a:r>
              <a:rPr lang="en-US" sz="2400" dirty="0">
                <a:latin typeface="Arial" panose="020B0604020202020204" pitchFamily="34" charset="0"/>
                <a:cs typeface="Arial" panose="020B0604020202020204" pitchFamily="34" charset="0"/>
              </a:rPr>
              <a:t>$30 per child)</a:t>
            </a:r>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NOTE: </a:t>
            </a:r>
            <a:r>
              <a:rPr lang="en-US" sz="2400" dirty="0">
                <a:highlight>
                  <a:srgbClr val="FFFF00"/>
                </a:highlight>
                <a:latin typeface="Arial" panose="020B0604020202020204" pitchFamily="34" charset="0"/>
                <a:cs typeface="Arial" panose="020B0604020202020204" pitchFamily="34" charset="0"/>
              </a:rPr>
              <a:t>Original receipts must be attached for clothing, car seats, safety helmets, supplemental supervision and medical. </a:t>
            </a:r>
            <a:r>
              <a:rPr lang="en-US" sz="2400" dirty="0">
                <a:latin typeface="Arial" panose="020B0604020202020204" pitchFamily="34" charset="0"/>
                <a:cs typeface="Arial" panose="020B0604020202020204" pitchFamily="34" charset="0"/>
              </a:rPr>
              <a:t>Providers should retain copies of all receipts submitted in case they are lost in mailing.</a:t>
            </a:r>
          </a:p>
          <a:p>
            <a:endParaRPr lang="en-US" sz="2800" b="1" dirty="0"/>
          </a:p>
          <a:p>
            <a:pPr lvl="0"/>
            <a:endParaRPr lang="en-US" sz="2400" b="1" i="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lvl="0"/>
            <a:r>
              <a:rPr lang="en-US" dirty="0"/>
              <a:t> </a:t>
            </a:r>
          </a:p>
        </p:txBody>
      </p:sp>
      <p:sp>
        <p:nvSpPr>
          <p:cNvPr id="3" name="TextBox 2"/>
          <p:cNvSpPr txBox="1"/>
          <p:nvPr/>
        </p:nvSpPr>
        <p:spPr>
          <a:xfrm>
            <a:off x="772998" y="474133"/>
            <a:ext cx="10514127"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Items Reimbursed On Pre-Bill (cont)</a:t>
            </a:r>
          </a:p>
        </p:txBody>
      </p:sp>
    </p:spTree>
    <p:extLst>
      <p:ext uri="{BB962C8B-B14F-4D97-AF65-F5344CB8AC3E}">
        <p14:creationId xmlns:p14="http://schemas.microsoft.com/office/powerpoint/2010/main" val="185202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wipe(down)">
                                      <p:cBhvr>
                                        <p:cTn id="7" dur="580">
                                          <p:stCondLst>
                                            <p:cond delay="0"/>
                                          </p:stCondLst>
                                        </p:cTn>
                                        <p:tgtEl>
                                          <p:spTgt spid="2">
                                            <p:txEl>
                                              <p:pRg st="8" end="8"/>
                                            </p:txEl>
                                          </p:spTgt>
                                        </p:tgtEl>
                                      </p:cBhvr>
                                    </p:animEffect>
                                    <p:anim calcmode="lin" valueType="num">
                                      <p:cBhvr>
                                        <p:cTn id="8" dur="1822" tmFilter="0,0; 0.14,0.36; 0.43,0.73; 0.71,0.91; 1.0,1.0">
                                          <p:stCondLst>
                                            <p:cond delay="0"/>
                                          </p:stCondLst>
                                        </p:cTn>
                                        <p:tgtEl>
                                          <p:spTgt spid="2">
                                            <p:txEl>
                                              <p:pRg st="8" end="8"/>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8" end="8"/>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8" end="8"/>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8" end="8"/>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8" end="8"/>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8" end="8"/>
                                            </p:txEl>
                                          </p:spTgt>
                                        </p:tgtEl>
                                      </p:cBhvr>
                                      <p:to x="100000" y="60000"/>
                                    </p:animScale>
                                    <p:animScale>
                                      <p:cBhvr>
                                        <p:cTn id="14" dur="166" decel="50000">
                                          <p:stCondLst>
                                            <p:cond delay="676"/>
                                          </p:stCondLst>
                                        </p:cTn>
                                        <p:tgtEl>
                                          <p:spTgt spid="2">
                                            <p:txEl>
                                              <p:pRg st="8" end="8"/>
                                            </p:txEl>
                                          </p:spTgt>
                                        </p:tgtEl>
                                      </p:cBhvr>
                                      <p:to x="100000" y="100000"/>
                                    </p:animScale>
                                    <p:animScale>
                                      <p:cBhvr>
                                        <p:cTn id="15" dur="26">
                                          <p:stCondLst>
                                            <p:cond delay="1312"/>
                                          </p:stCondLst>
                                        </p:cTn>
                                        <p:tgtEl>
                                          <p:spTgt spid="2">
                                            <p:txEl>
                                              <p:pRg st="8" end="8"/>
                                            </p:txEl>
                                          </p:spTgt>
                                        </p:tgtEl>
                                      </p:cBhvr>
                                      <p:to x="100000" y="80000"/>
                                    </p:animScale>
                                    <p:animScale>
                                      <p:cBhvr>
                                        <p:cTn id="16" dur="166" decel="50000">
                                          <p:stCondLst>
                                            <p:cond delay="1338"/>
                                          </p:stCondLst>
                                        </p:cTn>
                                        <p:tgtEl>
                                          <p:spTgt spid="2">
                                            <p:txEl>
                                              <p:pRg st="8" end="8"/>
                                            </p:txEl>
                                          </p:spTgt>
                                        </p:tgtEl>
                                      </p:cBhvr>
                                      <p:to x="100000" y="100000"/>
                                    </p:animScale>
                                    <p:animScale>
                                      <p:cBhvr>
                                        <p:cTn id="17" dur="26">
                                          <p:stCondLst>
                                            <p:cond delay="1642"/>
                                          </p:stCondLst>
                                        </p:cTn>
                                        <p:tgtEl>
                                          <p:spTgt spid="2">
                                            <p:txEl>
                                              <p:pRg st="8" end="8"/>
                                            </p:txEl>
                                          </p:spTgt>
                                        </p:tgtEl>
                                      </p:cBhvr>
                                      <p:to x="100000" y="90000"/>
                                    </p:animScale>
                                    <p:animScale>
                                      <p:cBhvr>
                                        <p:cTn id="18" dur="166" decel="50000">
                                          <p:stCondLst>
                                            <p:cond delay="1668"/>
                                          </p:stCondLst>
                                        </p:cTn>
                                        <p:tgtEl>
                                          <p:spTgt spid="2">
                                            <p:txEl>
                                              <p:pRg st="8" end="8"/>
                                            </p:txEl>
                                          </p:spTgt>
                                        </p:tgtEl>
                                      </p:cBhvr>
                                      <p:to x="100000" y="100000"/>
                                    </p:animScale>
                                    <p:animScale>
                                      <p:cBhvr>
                                        <p:cTn id="19" dur="26">
                                          <p:stCondLst>
                                            <p:cond delay="1808"/>
                                          </p:stCondLst>
                                        </p:cTn>
                                        <p:tgtEl>
                                          <p:spTgt spid="2">
                                            <p:txEl>
                                              <p:pRg st="8" end="8"/>
                                            </p:txEl>
                                          </p:spTgt>
                                        </p:tgtEl>
                                      </p:cBhvr>
                                      <p:to x="100000" y="95000"/>
                                    </p:animScale>
                                    <p:animScale>
                                      <p:cBhvr>
                                        <p:cTn id="20" dur="166" decel="50000">
                                          <p:stCondLst>
                                            <p:cond delay="1834"/>
                                          </p:stCondLst>
                                        </p:cTn>
                                        <p:tgtEl>
                                          <p:spTgt spid="2">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568036" y="685797"/>
            <a:ext cx="10709563" cy="976747"/>
          </a:xfrm>
        </p:spPr>
        <p:txBody>
          <a:bodyPr>
            <a:normAutofit/>
          </a:bodyPr>
          <a:lstStyle/>
          <a:p>
            <a:pPr algn="ctr"/>
            <a:r>
              <a:rPr lang="en-US" sz="4800" dirty="0">
                <a:latin typeface="Arial" panose="020B0604020202020204" pitchFamily="34" charset="0"/>
                <a:cs typeface="Arial" panose="020B0604020202020204" pitchFamily="34" charset="0"/>
              </a:rPr>
              <a:t>Clothing Allowances</a:t>
            </a:r>
          </a:p>
        </p:txBody>
      </p:sp>
      <p:sp>
        <p:nvSpPr>
          <p:cNvPr id="3" name="TextBox 2"/>
          <p:cNvSpPr txBox="1"/>
          <p:nvPr/>
        </p:nvSpPr>
        <p:spPr>
          <a:xfrm>
            <a:off x="1399309" y="1801091"/>
            <a:ext cx="9423914" cy="6454074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Initial and annual clothing allowances are available to all youth placed with a Child Placement Agency (CPA) or Child Caring Institution (CCI). </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Per RBWO Minimum Standards, 11.33, to be reimbursed for clothing it must be submitted within 90 days.  The 90 days starts on the first day following the month the purchases were incurred.</a:t>
            </a:r>
          </a:p>
          <a:p>
            <a:endParaRPr lang="en-US" sz="2800" dirty="0">
              <a:latin typeface="Arial" panose="020B0604020202020204" pitchFamily="34" charset="0"/>
              <a:cs typeface="Arial" panose="020B0604020202020204" pitchFamily="34" charset="0"/>
            </a:endParaRPr>
          </a:p>
          <a:p>
            <a:endParaRPr lang="en-US" dirty="0"/>
          </a:p>
          <a:p>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endParaRPr lang="en-US" dirty="0"/>
          </a:p>
          <a:p>
            <a:pPr marL="342900" indent="-342900">
              <a:buFont typeface="Arial" pitchFamily="34" charset="0"/>
              <a:buChar char="•"/>
            </a:pPr>
            <a:r>
              <a:rPr lang="en-US" dirty="0"/>
              <a:t>DFCS reimbursements must be issued to the legal entity providing services to the child, not the CPA foster home.</a:t>
            </a:r>
          </a:p>
          <a:p>
            <a:pPr marL="342900" indent="-342900">
              <a:buFont typeface="Arial" pitchFamily="34" charset="0"/>
              <a:buChar char="•"/>
            </a:pPr>
            <a:r>
              <a:rPr lang="en-US" dirty="0"/>
              <a:t>Beyond the six-month placement period, clothing replacement costs are limited to the amount 	covered in the per diem and the annual clothing allowance, if applicable.</a:t>
            </a:r>
          </a:p>
        </p:txBody>
      </p:sp>
    </p:spTree>
    <p:extLst>
      <p:ext uri="{BB962C8B-B14F-4D97-AF65-F5344CB8AC3E}">
        <p14:creationId xmlns:p14="http://schemas.microsoft.com/office/powerpoint/2010/main" val="214129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1269</TotalTime>
  <Words>3050</Words>
  <Application>Microsoft Office PowerPoint</Application>
  <PresentationFormat>Widescreen</PresentationFormat>
  <Paragraphs>715</Paragraphs>
  <Slides>36</Slides>
  <Notes>6</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44" baseType="lpstr">
      <vt:lpstr>Arial</vt:lpstr>
      <vt:lpstr>Calibri</vt:lpstr>
      <vt:lpstr>Calibri Light</vt:lpstr>
      <vt:lpstr>Museo Sans 500</vt:lpstr>
      <vt:lpstr>Museo Sans 900</vt:lpstr>
      <vt:lpstr>Office Theme</vt:lpstr>
      <vt:lpstr>1_Office Theme</vt:lpstr>
      <vt:lpstr>Worksheet</vt:lpstr>
      <vt:lpstr>PowerPoint Presentation</vt:lpstr>
      <vt:lpstr>PowerPoint Presentation</vt:lpstr>
      <vt:lpstr>What will we learn today?</vt:lpstr>
      <vt:lpstr>What will we learn today?</vt:lpstr>
      <vt:lpstr>Pre-Bills</vt:lpstr>
      <vt:lpstr>Providers Responsibilities</vt:lpstr>
      <vt:lpstr>Items Reimbursed On Pre-Bill</vt:lpstr>
      <vt:lpstr>PowerPoint Presentation</vt:lpstr>
      <vt:lpstr>Clothing Allowances</vt:lpstr>
      <vt:lpstr>RBWO Clothing (cont)</vt:lpstr>
      <vt:lpstr>RBWO Clothing (continued)</vt:lpstr>
      <vt:lpstr>PowerPoint Presentation</vt:lpstr>
      <vt:lpstr>PowerPoint Presentation</vt:lpstr>
      <vt:lpstr>PowerPoint Presentation</vt:lpstr>
      <vt:lpstr>New Admit Form </vt:lpstr>
      <vt:lpstr>Contracts and Rate Schedules/Annexes </vt:lpstr>
      <vt:lpstr> Waiver Letters </vt:lpstr>
      <vt:lpstr>Waiver Letters Continued </vt:lpstr>
      <vt:lpstr>Waiver needed to pay above base rate  Please Note: effective on 2/1/15 means the payment is paid on that date, end date on 2/1/16 means it has ended and there is no payment made. </vt:lpstr>
      <vt:lpstr> Respite Care</vt:lpstr>
      <vt:lpstr>Concurrent Care/Bed Holds</vt:lpstr>
      <vt:lpstr>RBWO Payment Processing </vt:lpstr>
      <vt:lpstr>RBWO Payment Processing Continued </vt:lpstr>
      <vt:lpstr>RBWO Payment Processing Continued </vt:lpstr>
      <vt:lpstr>Email for Direct Deposit</vt:lpstr>
      <vt:lpstr>PowerPoint Presentation</vt:lpstr>
      <vt:lpstr>  Standard Operating Procedures for Outstanding Payments </vt:lpstr>
      <vt:lpstr>Standard Operating Procedures for Outstanding Payments continued</vt:lpstr>
      <vt:lpstr>Items that may be reimbursed by the child’s county of custody</vt:lpstr>
      <vt:lpstr>PowerPoint Presentation</vt:lpstr>
      <vt:lpstr>PowerPoint Presentation</vt:lpstr>
      <vt:lpstr>Items that are Not billable </vt:lpstr>
      <vt:lpstr>Miscellaneous DFCS Policies</vt:lpstr>
      <vt:lpstr>Miscellaneous DFCS Policies (continued)</vt:lpstr>
      <vt:lpstr>Miscellaneous DFCS Policies (continued) </vt:lpstr>
      <vt:lpstr> Renita Jeffries, Fiscal Program Director rbwofiscal.services@dhs.ga.gov   Cathy Phillips, RBWO Manager Cathy.Phillips@dhs.ga.gov   Karen Hardy, FFS Unit Manager Karen.Hardy@dhs.ga.gov  Additional resources:  http://ffs.dhs.ga.gov/ffs/index.php COSTAR fiscal services website  https://smileonline.us/smile/wa/r/AppLogin SMI payment website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Segars, Tahni</dc:creator>
  <cp:lastModifiedBy>Hardy, Karen C</cp:lastModifiedBy>
  <cp:revision>99</cp:revision>
  <dcterms:created xsi:type="dcterms:W3CDTF">2017-11-14T21:24:02Z</dcterms:created>
  <dcterms:modified xsi:type="dcterms:W3CDTF">2019-10-25T13:19:29Z</dcterms:modified>
</cp:coreProperties>
</file>