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4F"/>
    <a:srgbClr val="A2AAAD"/>
    <a:srgbClr val="FDBFBD"/>
    <a:srgbClr val="005DA4"/>
    <a:srgbClr val="652D86"/>
    <a:srgbClr val="ED1C24"/>
    <a:srgbClr val="EEDDB9"/>
    <a:srgbClr val="5A5A5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AAF33-4B25-4ED9-A941-DDB48910C086}" v="11" dt="2020-09-11T20:11:30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47" autoAdjust="0"/>
    <p:restoredTop sz="94628" autoAdjust="0"/>
  </p:normalViewPr>
  <p:slideViewPr>
    <p:cSldViewPr>
      <p:cViewPr varScale="1">
        <p:scale>
          <a:sx n="152" d="100"/>
          <a:sy n="152" d="100"/>
        </p:scale>
        <p:origin x="1104" y="120"/>
      </p:cViewPr>
      <p:guideLst>
        <p:guide orient="horz" pos="4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6D938-7296-5C4F-A451-E5214D1D1373}" type="datetime1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87230-96CA-457A-A755-1C5F0D30F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2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FE669A-A14A-4E4B-AB0E-5E2FA1EEB2BA}" type="datetime1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557B0-1517-4F72-A393-D67F49C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557B0-1517-4F72-A393-D67F49CF4B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8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 anchor="b" anchorCtr="0">
            <a:normAutofit/>
          </a:bodyPr>
          <a:lstStyle>
            <a:lvl1pPr algn="l">
              <a:defRPr sz="2800" baseline="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0287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1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2763442"/>
            <a:ext cx="7588250" cy="3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79" y="285750"/>
            <a:ext cx="2493579" cy="609600"/>
          </a:xfrm>
          <a:prstGeom prst="rect">
            <a:avLst/>
          </a:prstGeom>
        </p:spPr>
      </p:pic>
      <p:sp>
        <p:nvSpPr>
          <p:cNvPr id="23" name="object 2"/>
          <p:cNvSpPr/>
          <p:nvPr userDrawn="1"/>
        </p:nvSpPr>
        <p:spPr>
          <a:xfrm>
            <a:off x="381000" y="4744086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"/>
          <p:cNvSpPr/>
          <p:nvPr userDrawn="1"/>
        </p:nvSpPr>
        <p:spPr>
          <a:xfrm>
            <a:off x="381000" y="4502786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37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50422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6"/>
            <a:ext cx="3008313" cy="360997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5678424" y="4781550"/>
            <a:ext cx="2375793" cy="246221"/>
            <a:chOff x="5678424" y="4781550"/>
            <a:chExt cx="2375793" cy="246221"/>
          </a:xfrm>
        </p:grpSpPr>
        <p:sp>
          <p:nvSpPr>
            <p:cNvPr id="14" name="Rectangle 13"/>
            <p:cNvSpPr/>
            <p:nvPr userDrawn="1"/>
          </p:nvSpPr>
          <p:spPr>
            <a:xfrm>
              <a:off x="5867400" y="478155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4781550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109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28" y="857251"/>
            <a:ext cx="3711575" cy="38345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495800" y="857250"/>
            <a:ext cx="4191000" cy="38290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 userDrawn="1"/>
        </p:nvGrpSpPr>
        <p:grpSpPr>
          <a:xfrm>
            <a:off x="5678424" y="4781550"/>
            <a:ext cx="2375793" cy="246221"/>
            <a:chOff x="5678424" y="4781550"/>
            <a:chExt cx="2375793" cy="246221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867400" y="478155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4781550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168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879872"/>
            <a:ext cx="8229600" cy="380642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6760587" y="4686301"/>
            <a:ext cx="2375793" cy="246221"/>
            <a:chOff x="5678424" y="4781550"/>
            <a:chExt cx="2375793" cy="246221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867400" y="478155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4781550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2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879872"/>
            <a:ext cx="8229600" cy="380642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7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879872"/>
            <a:ext cx="8229600" cy="380642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3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0287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here</a:t>
            </a:r>
          </a:p>
        </p:txBody>
      </p:sp>
      <p:pic>
        <p:nvPicPr>
          <p:cNvPr id="18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2763442"/>
            <a:ext cx="7588250" cy="3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2"/>
          <p:cNvSpPr/>
          <p:nvPr userDrawn="1"/>
        </p:nvSpPr>
        <p:spPr>
          <a:xfrm>
            <a:off x="381000" y="4744086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 userDrawn="1"/>
        </p:nvSpPr>
        <p:spPr>
          <a:xfrm>
            <a:off x="381000" y="4502786"/>
            <a:ext cx="8402320" cy="113664"/>
          </a:xfrm>
          <a:custGeom>
            <a:avLst/>
            <a:gdLst/>
            <a:ahLst/>
            <a:cxnLst/>
            <a:rect l="l" t="t" r="r" b="b"/>
            <a:pathLst>
              <a:path w="8402320" h="113664">
                <a:moveTo>
                  <a:pt x="56565" y="0"/>
                </a:moveTo>
                <a:lnTo>
                  <a:pt x="34975" y="4398"/>
                </a:lnTo>
                <a:lnTo>
                  <a:pt x="16948" y="16408"/>
                </a:lnTo>
                <a:lnTo>
                  <a:pt x="4587" y="34247"/>
                </a:lnTo>
                <a:lnTo>
                  <a:pt x="0" y="56133"/>
                </a:lnTo>
                <a:lnTo>
                  <a:pt x="0" y="56997"/>
                </a:lnTo>
                <a:lnTo>
                  <a:pt x="4466" y="78884"/>
                </a:lnTo>
                <a:lnTo>
                  <a:pt x="16624" y="96723"/>
                </a:lnTo>
                <a:lnTo>
                  <a:pt x="34611" y="108732"/>
                </a:lnTo>
                <a:lnTo>
                  <a:pt x="56565" y="113131"/>
                </a:lnTo>
                <a:lnTo>
                  <a:pt x="78520" y="108732"/>
                </a:lnTo>
                <a:lnTo>
                  <a:pt x="96507" y="96723"/>
                </a:lnTo>
                <a:lnTo>
                  <a:pt x="108665" y="78884"/>
                </a:lnTo>
                <a:lnTo>
                  <a:pt x="113131" y="56997"/>
                </a:lnTo>
                <a:lnTo>
                  <a:pt x="113131" y="56133"/>
                </a:lnTo>
                <a:lnTo>
                  <a:pt x="108483" y="34247"/>
                </a:lnTo>
                <a:lnTo>
                  <a:pt x="96021" y="16408"/>
                </a:lnTo>
                <a:lnTo>
                  <a:pt x="77973" y="4398"/>
                </a:lnTo>
                <a:lnTo>
                  <a:pt x="56565" y="0"/>
                </a:lnTo>
                <a:close/>
              </a:path>
              <a:path w="8402320" h="113664">
                <a:moveTo>
                  <a:pt x="315595" y="0"/>
                </a:moveTo>
                <a:lnTo>
                  <a:pt x="294005" y="4398"/>
                </a:lnTo>
                <a:lnTo>
                  <a:pt x="275977" y="16408"/>
                </a:lnTo>
                <a:lnTo>
                  <a:pt x="263617" y="34247"/>
                </a:lnTo>
                <a:lnTo>
                  <a:pt x="259029" y="56133"/>
                </a:lnTo>
                <a:lnTo>
                  <a:pt x="259029" y="56997"/>
                </a:lnTo>
                <a:lnTo>
                  <a:pt x="263495" y="78884"/>
                </a:lnTo>
                <a:lnTo>
                  <a:pt x="275653" y="96723"/>
                </a:lnTo>
                <a:lnTo>
                  <a:pt x="293640" y="108732"/>
                </a:lnTo>
                <a:lnTo>
                  <a:pt x="315595" y="113131"/>
                </a:lnTo>
                <a:lnTo>
                  <a:pt x="337549" y="108732"/>
                </a:lnTo>
                <a:lnTo>
                  <a:pt x="355536" y="96723"/>
                </a:lnTo>
                <a:lnTo>
                  <a:pt x="367694" y="78884"/>
                </a:lnTo>
                <a:lnTo>
                  <a:pt x="372160" y="56997"/>
                </a:lnTo>
                <a:lnTo>
                  <a:pt x="372160" y="56133"/>
                </a:lnTo>
                <a:lnTo>
                  <a:pt x="367512" y="34247"/>
                </a:lnTo>
                <a:lnTo>
                  <a:pt x="355050" y="16408"/>
                </a:lnTo>
                <a:lnTo>
                  <a:pt x="337002" y="4398"/>
                </a:lnTo>
                <a:lnTo>
                  <a:pt x="315595" y="0"/>
                </a:lnTo>
                <a:close/>
              </a:path>
              <a:path w="8402320" h="113664">
                <a:moveTo>
                  <a:pt x="574636" y="0"/>
                </a:moveTo>
                <a:lnTo>
                  <a:pt x="553046" y="4398"/>
                </a:lnTo>
                <a:lnTo>
                  <a:pt x="535019" y="16408"/>
                </a:lnTo>
                <a:lnTo>
                  <a:pt x="522658" y="34247"/>
                </a:lnTo>
                <a:lnTo>
                  <a:pt x="518071" y="56133"/>
                </a:lnTo>
                <a:lnTo>
                  <a:pt x="518071" y="56997"/>
                </a:lnTo>
                <a:lnTo>
                  <a:pt x="522537" y="78884"/>
                </a:lnTo>
                <a:lnTo>
                  <a:pt x="534695" y="96723"/>
                </a:lnTo>
                <a:lnTo>
                  <a:pt x="552682" y="108732"/>
                </a:lnTo>
                <a:lnTo>
                  <a:pt x="574636" y="113131"/>
                </a:lnTo>
                <a:lnTo>
                  <a:pt x="596591" y="108732"/>
                </a:lnTo>
                <a:lnTo>
                  <a:pt x="614578" y="96723"/>
                </a:lnTo>
                <a:lnTo>
                  <a:pt x="626736" y="78884"/>
                </a:lnTo>
                <a:lnTo>
                  <a:pt x="631202" y="56997"/>
                </a:lnTo>
                <a:lnTo>
                  <a:pt x="631202" y="56133"/>
                </a:lnTo>
                <a:lnTo>
                  <a:pt x="626554" y="34247"/>
                </a:lnTo>
                <a:lnTo>
                  <a:pt x="614092" y="16408"/>
                </a:lnTo>
                <a:lnTo>
                  <a:pt x="596044" y="4398"/>
                </a:lnTo>
                <a:lnTo>
                  <a:pt x="574636" y="0"/>
                </a:lnTo>
                <a:close/>
              </a:path>
              <a:path w="8402320" h="113664">
                <a:moveTo>
                  <a:pt x="833666" y="0"/>
                </a:moveTo>
                <a:lnTo>
                  <a:pt x="812076" y="4398"/>
                </a:lnTo>
                <a:lnTo>
                  <a:pt x="794048" y="16408"/>
                </a:lnTo>
                <a:lnTo>
                  <a:pt x="781688" y="34247"/>
                </a:lnTo>
                <a:lnTo>
                  <a:pt x="777100" y="56133"/>
                </a:lnTo>
                <a:lnTo>
                  <a:pt x="777100" y="56997"/>
                </a:lnTo>
                <a:lnTo>
                  <a:pt x="781566" y="78884"/>
                </a:lnTo>
                <a:lnTo>
                  <a:pt x="793724" y="96723"/>
                </a:lnTo>
                <a:lnTo>
                  <a:pt x="811711" y="108732"/>
                </a:lnTo>
                <a:lnTo>
                  <a:pt x="833666" y="113131"/>
                </a:lnTo>
                <a:lnTo>
                  <a:pt x="855620" y="108732"/>
                </a:lnTo>
                <a:lnTo>
                  <a:pt x="873607" y="96723"/>
                </a:lnTo>
                <a:lnTo>
                  <a:pt x="885765" y="78884"/>
                </a:lnTo>
                <a:lnTo>
                  <a:pt x="890231" y="56997"/>
                </a:lnTo>
                <a:lnTo>
                  <a:pt x="890231" y="56133"/>
                </a:lnTo>
                <a:lnTo>
                  <a:pt x="885583" y="34247"/>
                </a:lnTo>
                <a:lnTo>
                  <a:pt x="873121" y="16408"/>
                </a:lnTo>
                <a:lnTo>
                  <a:pt x="855073" y="4398"/>
                </a:lnTo>
                <a:lnTo>
                  <a:pt x="833666" y="0"/>
                </a:lnTo>
                <a:close/>
              </a:path>
              <a:path w="8402320" h="113664">
                <a:moveTo>
                  <a:pt x="1092708" y="0"/>
                </a:moveTo>
                <a:lnTo>
                  <a:pt x="1071118" y="4398"/>
                </a:lnTo>
                <a:lnTo>
                  <a:pt x="1053090" y="16408"/>
                </a:lnTo>
                <a:lnTo>
                  <a:pt x="1040730" y="34247"/>
                </a:lnTo>
                <a:lnTo>
                  <a:pt x="1036142" y="56133"/>
                </a:lnTo>
                <a:lnTo>
                  <a:pt x="1036142" y="56997"/>
                </a:lnTo>
                <a:lnTo>
                  <a:pt x="1040608" y="78884"/>
                </a:lnTo>
                <a:lnTo>
                  <a:pt x="1052766" y="96723"/>
                </a:lnTo>
                <a:lnTo>
                  <a:pt x="1070753" y="108732"/>
                </a:lnTo>
                <a:lnTo>
                  <a:pt x="1092708" y="113131"/>
                </a:lnTo>
                <a:lnTo>
                  <a:pt x="1114662" y="108732"/>
                </a:lnTo>
                <a:lnTo>
                  <a:pt x="1132649" y="96723"/>
                </a:lnTo>
                <a:lnTo>
                  <a:pt x="1144807" y="78884"/>
                </a:lnTo>
                <a:lnTo>
                  <a:pt x="1149273" y="56997"/>
                </a:lnTo>
                <a:lnTo>
                  <a:pt x="1149273" y="56133"/>
                </a:lnTo>
                <a:lnTo>
                  <a:pt x="1144625" y="34247"/>
                </a:lnTo>
                <a:lnTo>
                  <a:pt x="1132163" y="16408"/>
                </a:lnTo>
                <a:lnTo>
                  <a:pt x="1114115" y="4398"/>
                </a:lnTo>
                <a:lnTo>
                  <a:pt x="1092708" y="0"/>
                </a:lnTo>
                <a:close/>
              </a:path>
              <a:path w="8402320" h="113664">
                <a:moveTo>
                  <a:pt x="1351737" y="0"/>
                </a:moveTo>
                <a:lnTo>
                  <a:pt x="1330147" y="4398"/>
                </a:lnTo>
                <a:lnTo>
                  <a:pt x="1312119" y="16408"/>
                </a:lnTo>
                <a:lnTo>
                  <a:pt x="1299759" y="34247"/>
                </a:lnTo>
                <a:lnTo>
                  <a:pt x="1295171" y="56133"/>
                </a:lnTo>
                <a:lnTo>
                  <a:pt x="1295171" y="56997"/>
                </a:lnTo>
                <a:lnTo>
                  <a:pt x="1299637" y="78884"/>
                </a:lnTo>
                <a:lnTo>
                  <a:pt x="1311795" y="96723"/>
                </a:lnTo>
                <a:lnTo>
                  <a:pt x="1329782" y="108732"/>
                </a:lnTo>
                <a:lnTo>
                  <a:pt x="1351737" y="113131"/>
                </a:lnTo>
                <a:lnTo>
                  <a:pt x="1373691" y="108732"/>
                </a:lnTo>
                <a:lnTo>
                  <a:pt x="1391678" y="96723"/>
                </a:lnTo>
                <a:lnTo>
                  <a:pt x="1403836" y="78884"/>
                </a:lnTo>
                <a:lnTo>
                  <a:pt x="1408303" y="56997"/>
                </a:lnTo>
                <a:lnTo>
                  <a:pt x="1408303" y="56133"/>
                </a:lnTo>
                <a:lnTo>
                  <a:pt x="1403654" y="34247"/>
                </a:lnTo>
                <a:lnTo>
                  <a:pt x="1391192" y="16408"/>
                </a:lnTo>
                <a:lnTo>
                  <a:pt x="1373145" y="4398"/>
                </a:lnTo>
                <a:lnTo>
                  <a:pt x="1351737" y="0"/>
                </a:lnTo>
                <a:close/>
              </a:path>
              <a:path w="8402320" h="113664">
                <a:moveTo>
                  <a:pt x="1610779" y="0"/>
                </a:moveTo>
                <a:lnTo>
                  <a:pt x="1589189" y="4398"/>
                </a:lnTo>
                <a:lnTo>
                  <a:pt x="1571161" y="16408"/>
                </a:lnTo>
                <a:lnTo>
                  <a:pt x="1558801" y="34247"/>
                </a:lnTo>
                <a:lnTo>
                  <a:pt x="1554213" y="56133"/>
                </a:lnTo>
                <a:lnTo>
                  <a:pt x="1554213" y="56997"/>
                </a:lnTo>
                <a:lnTo>
                  <a:pt x="1558679" y="78884"/>
                </a:lnTo>
                <a:lnTo>
                  <a:pt x="1570837" y="96723"/>
                </a:lnTo>
                <a:lnTo>
                  <a:pt x="1588824" y="108732"/>
                </a:lnTo>
                <a:lnTo>
                  <a:pt x="1610779" y="113131"/>
                </a:lnTo>
                <a:lnTo>
                  <a:pt x="1632733" y="108732"/>
                </a:lnTo>
                <a:lnTo>
                  <a:pt x="1650720" y="96723"/>
                </a:lnTo>
                <a:lnTo>
                  <a:pt x="1662878" y="78884"/>
                </a:lnTo>
                <a:lnTo>
                  <a:pt x="1667344" y="56997"/>
                </a:lnTo>
                <a:lnTo>
                  <a:pt x="1667344" y="56133"/>
                </a:lnTo>
                <a:lnTo>
                  <a:pt x="1662696" y="34247"/>
                </a:lnTo>
                <a:lnTo>
                  <a:pt x="1650234" y="16408"/>
                </a:lnTo>
                <a:lnTo>
                  <a:pt x="1632186" y="4398"/>
                </a:lnTo>
                <a:lnTo>
                  <a:pt x="1610779" y="0"/>
                </a:lnTo>
                <a:close/>
              </a:path>
              <a:path w="8402320" h="113664">
                <a:moveTo>
                  <a:pt x="1869808" y="0"/>
                </a:moveTo>
                <a:lnTo>
                  <a:pt x="1848218" y="4398"/>
                </a:lnTo>
                <a:lnTo>
                  <a:pt x="1830190" y="16408"/>
                </a:lnTo>
                <a:lnTo>
                  <a:pt x="1817830" y="34247"/>
                </a:lnTo>
                <a:lnTo>
                  <a:pt x="1813242" y="56133"/>
                </a:lnTo>
                <a:lnTo>
                  <a:pt x="1813242" y="56997"/>
                </a:lnTo>
                <a:lnTo>
                  <a:pt x="1817708" y="78884"/>
                </a:lnTo>
                <a:lnTo>
                  <a:pt x="1829866" y="96723"/>
                </a:lnTo>
                <a:lnTo>
                  <a:pt x="1847853" y="108732"/>
                </a:lnTo>
                <a:lnTo>
                  <a:pt x="1869808" y="113131"/>
                </a:lnTo>
                <a:lnTo>
                  <a:pt x="1891762" y="108732"/>
                </a:lnTo>
                <a:lnTo>
                  <a:pt x="1909749" y="96723"/>
                </a:lnTo>
                <a:lnTo>
                  <a:pt x="1921907" y="78884"/>
                </a:lnTo>
                <a:lnTo>
                  <a:pt x="1926374" y="56997"/>
                </a:lnTo>
                <a:lnTo>
                  <a:pt x="1926374" y="56133"/>
                </a:lnTo>
                <a:lnTo>
                  <a:pt x="1921725" y="34247"/>
                </a:lnTo>
                <a:lnTo>
                  <a:pt x="1909264" y="16408"/>
                </a:lnTo>
                <a:lnTo>
                  <a:pt x="1891216" y="4398"/>
                </a:lnTo>
                <a:lnTo>
                  <a:pt x="1869808" y="0"/>
                </a:lnTo>
                <a:close/>
              </a:path>
              <a:path w="8402320" h="113664">
                <a:moveTo>
                  <a:pt x="2128850" y="0"/>
                </a:moveTo>
                <a:lnTo>
                  <a:pt x="2107260" y="4398"/>
                </a:lnTo>
                <a:lnTo>
                  <a:pt x="2089232" y="16408"/>
                </a:lnTo>
                <a:lnTo>
                  <a:pt x="2076872" y="34247"/>
                </a:lnTo>
                <a:lnTo>
                  <a:pt x="2072284" y="56133"/>
                </a:lnTo>
                <a:lnTo>
                  <a:pt x="2072284" y="56997"/>
                </a:lnTo>
                <a:lnTo>
                  <a:pt x="2076750" y="78884"/>
                </a:lnTo>
                <a:lnTo>
                  <a:pt x="2088908" y="96723"/>
                </a:lnTo>
                <a:lnTo>
                  <a:pt x="2106895" y="108732"/>
                </a:lnTo>
                <a:lnTo>
                  <a:pt x="2128850" y="113131"/>
                </a:lnTo>
                <a:lnTo>
                  <a:pt x="2150804" y="108732"/>
                </a:lnTo>
                <a:lnTo>
                  <a:pt x="2168791" y="96723"/>
                </a:lnTo>
                <a:lnTo>
                  <a:pt x="2180949" y="78884"/>
                </a:lnTo>
                <a:lnTo>
                  <a:pt x="2185416" y="56997"/>
                </a:lnTo>
                <a:lnTo>
                  <a:pt x="2185416" y="56133"/>
                </a:lnTo>
                <a:lnTo>
                  <a:pt x="2180767" y="34247"/>
                </a:lnTo>
                <a:lnTo>
                  <a:pt x="2168305" y="16408"/>
                </a:lnTo>
                <a:lnTo>
                  <a:pt x="2150258" y="4398"/>
                </a:lnTo>
                <a:lnTo>
                  <a:pt x="2128850" y="0"/>
                </a:lnTo>
                <a:close/>
              </a:path>
              <a:path w="8402320" h="113664">
                <a:moveTo>
                  <a:pt x="2387879" y="0"/>
                </a:moveTo>
                <a:lnTo>
                  <a:pt x="2366289" y="4398"/>
                </a:lnTo>
                <a:lnTo>
                  <a:pt x="2348261" y="16408"/>
                </a:lnTo>
                <a:lnTo>
                  <a:pt x="2335901" y="34247"/>
                </a:lnTo>
                <a:lnTo>
                  <a:pt x="2331313" y="56133"/>
                </a:lnTo>
                <a:lnTo>
                  <a:pt x="2331313" y="56997"/>
                </a:lnTo>
                <a:lnTo>
                  <a:pt x="2335780" y="78884"/>
                </a:lnTo>
                <a:lnTo>
                  <a:pt x="2347937" y="96723"/>
                </a:lnTo>
                <a:lnTo>
                  <a:pt x="2365925" y="108732"/>
                </a:lnTo>
                <a:lnTo>
                  <a:pt x="2387879" y="113131"/>
                </a:lnTo>
                <a:lnTo>
                  <a:pt x="2409833" y="108732"/>
                </a:lnTo>
                <a:lnTo>
                  <a:pt x="2427820" y="96723"/>
                </a:lnTo>
                <a:lnTo>
                  <a:pt x="2439978" y="78884"/>
                </a:lnTo>
                <a:lnTo>
                  <a:pt x="2444445" y="56997"/>
                </a:lnTo>
                <a:lnTo>
                  <a:pt x="2444445" y="56133"/>
                </a:lnTo>
                <a:lnTo>
                  <a:pt x="2439796" y="34247"/>
                </a:lnTo>
                <a:lnTo>
                  <a:pt x="2427335" y="16408"/>
                </a:lnTo>
                <a:lnTo>
                  <a:pt x="2409287" y="4398"/>
                </a:lnTo>
                <a:lnTo>
                  <a:pt x="2387879" y="0"/>
                </a:lnTo>
                <a:close/>
              </a:path>
              <a:path w="8402320" h="113664">
                <a:moveTo>
                  <a:pt x="2646921" y="0"/>
                </a:moveTo>
                <a:lnTo>
                  <a:pt x="2625331" y="4398"/>
                </a:lnTo>
                <a:lnTo>
                  <a:pt x="2607303" y="16408"/>
                </a:lnTo>
                <a:lnTo>
                  <a:pt x="2594943" y="34247"/>
                </a:lnTo>
                <a:lnTo>
                  <a:pt x="2590355" y="56133"/>
                </a:lnTo>
                <a:lnTo>
                  <a:pt x="2590355" y="56997"/>
                </a:lnTo>
                <a:lnTo>
                  <a:pt x="2594821" y="78884"/>
                </a:lnTo>
                <a:lnTo>
                  <a:pt x="2606979" y="96723"/>
                </a:lnTo>
                <a:lnTo>
                  <a:pt x="2624966" y="108732"/>
                </a:lnTo>
                <a:lnTo>
                  <a:pt x="2646921" y="113131"/>
                </a:lnTo>
                <a:lnTo>
                  <a:pt x="2668875" y="108732"/>
                </a:lnTo>
                <a:lnTo>
                  <a:pt x="2686862" y="96723"/>
                </a:lnTo>
                <a:lnTo>
                  <a:pt x="2699020" y="78884"/>
                </a:lnTo>
                <a:lnTo>
                  <a:pt x="2703487" y="56997"/>
                </a:lnTo>
                <a:lnTo>
                  <a:pt x="2703487" y="56133"/>
                </a:lnTo>
                <a:lnTo>
                  <a:pt x="2698838" y="34247"/>
                </a:lnTo>
                <a:lnTo>
                  <a:pt x="2686377" y="16408"/>
                </a:lnTo>
                <a:lnTo>
                  <a:pt x="2668329" y="4398"/>
                </a:lnTo>
                <a:lnTo>
                  <a:pt x="2646921" y="0"/>
                </a:lnTo>
                <a:close/>
              </a:path>
              <a:path w="8402320" h="113664">
                <a:moveTo>
                  <a:pt x="2905950" y="0"/>
                </a:moveTo>
                <a:lnTo>
                  <a:pt x="2884360" y="4398"/>
                </a:lnTo>
                <a:lnTo>
                  <a:pt x="2866332" y="16408"/>
                </a:lnTo>
                <a:lnTo>
                  <a:pt x="2853972" y="34247"/>
                </a:lnTo>
                <a:lnTo>
                  <a:pt x="2849384" y="56133"/>
                </a:lnTo>
                <a:lnTo>
                  <a:pt x="2849384" y="56997"/>
                </a:lnTo>
                <a:lnTo>
                  <a:pt x="2853851" y="78884"/>
                </a:lnTo>
                <a:lnTo>
                  <a:pt x="2866009" y="96723"/>
                </a:lnTo>
                <a:lnTo>
                  <a:pt x="2883996" y="108732"/>
                </a:lnTo>
                <a:lnTo>
                  <a:pt x="2905950" y="113131"/>
                </a:lnTo>
                <a:lnTo>
                  <a:pt x="2927904" y="108732"/>
                </a:lnTo>
                <a:lnTo>
                  <a:pt x="2945892" y="96723"/>
                </a:lnTo>
                <a:lnTo>
                  <a:pt x="2958049" y="78884"/>
                </a:lnTo>
                <a:lnTo>
                  <a:pt x="2962516" y="56997"/>
                </a:lnTo>
                <a:lnTo>
                  <a:pt x="2962516" y="56133"/>
                </a:lnTo>
                <a:lnTo>
                  <a:pt x="2957867" y="34247"/>
                </a:lnTo>
                <a:lnTo>
                  <a:pt x="2945406" y="16408"/>
                </a:lnTo>
                <a:lnTo>
                  <a:pt x="2927358" y="4398"/>
                </a:lnTo>
                <a:lnTo>
                  <a:pt x="2905950" y="0"/>
                </a:lnTo>
                <a:close/>
              </a:path>
              <a:path w="8402320" h="113664">
                <a:moveTo>
                  <a:pt x="3164992" y="0"/>
                </a:moveTo>
                <a:lnTo>
                  <a:pt x="3143402" y="4398"/>
                </a:lnTo>
                <a:lnTo>
                  <a:pt x="3125374" y="16408"/>
                </a:lnTo>
                <a:lnTo>
                  <a:pt x="3113014" y="34247"/>
                </a:lnTo>
                <a:lnTo>
                  <a:pt x="3108426" y="56133"/>
                </a:lnTo>
                <a:lnTo>
                  <a:pt x="3108426" y="56997"/>
                </a:lnTo>
                <a:lnTo>
                  <a:pt x="3112893" y="78884"/>
                </a:lnTo>
                <a:lnTo>
                  <a:pt x="3125050" y="96723"/>
                </a:lnTo>
                <a:lnTo>
                  <a:pt x="3143038" y="108732"/>
                </a:lnTo>
                <a:lnTo>
                  <a:pt x="3164992" y="113131"/>
                </a:lnTo>
                <a:lnTo>
                  <a:pt x="3186946" y="108732"/>
                </a:lnTo>
                <a:lnTo>
                  <a:pt x="3204933" y="96723"/>
                </a:lnTo>
                <a:lnTo>
                  <a:pt x="3217091" y="78884"/>
                </a:lnTo>
                <a:lnTo>
                  <a:pt x="3221558" y="56997"/>
                </a:lnTo>
                <a:lnTo>
                  <a:pt x="3221558" y="56133"/>
                </a:lnTo>
                <a:lnTo>
                  <a:pt x="3216909" y="34247"/>
                </a:lnTo>
                <a:lnTo>
                  <a:pt x="3204448" y="16408"/>
                </a:lnTo>
                <a:lnTo>
                  <a:pt x="3186400" y="4398"/>
                </a:lnTo>
                <a:lnTo>
                  <a:pt x="3164992" y="0"/>
                </a:lnTo>
                <a:close/>
              </a:path>
              <a:path w="8402320" h="113664">
                <a:moveTo>
                  <a:pt x="3424021" y="0"/>
                </a:moveTo>
                <a:lnTo>
                  <a:pt x="3402431" y="4398"/>
                </a:lnTo>
                <a:lnTo>
                  <a:pt x="3384403" y="16408"/>
                </a:lnTo>
                <a:lnTo>
                  <a:pt x="3372043" y="34247"/>
                </a:lnTo>
                <a:lnTo>
                  <a:pt x="3367455" y="56133"/>
                </a:lnTo>
                <a:lnTo>
                  <a:pt x="3367455" y="56997"/>
                </a:lnTo>
                <a:lnTo>
                  <a:pt x="3371922" y="78884"/>
                </a:lnTo>
                <a:lnTo>
                  <a:pt x="3384080" y="96723"/>
                </a:lnTo>
                <a:lnTo>
                  <a:pt x="3402067" y="108732"/>
                </a:lnTo>
                <a:lnTo>
                  <a:pt x="3424021" y="113131"/>
                </a:lnTo>
                <a:lnTo>
                  <a:pt x="3445975" y="108732"/>
                </a:lnTo>
                <a:lnTo>
                  <a:pt x="3463963" y="96723"/>
                </a:lnTo>
                <a:lnTo>
                  <a:pt x="3476120" y="78884"/>
                </a:lnTo>
                <a:lnTo>
                  <a:pt x="3480587" y="56997"/>
                </a:lnTo>
                <a:lnTo>
                  <a:pt x="3480587" y="56133"/>
                </a:lnTo>
                <a:lnTo>
                  <a:pt x="3475938" y="34247"/>
                </a:lnTo>
                <a:lnTo>
                  <a:pt x="3463477" y="16408"/>
                </a:lnTo>
                <a:lnTo>
                  <a:pt x="3445429" y="4398"/>
                </a:lnTo>
                <a:lnTo>
                  <a:pt x="3424021" y="0"/>
                </a:lnTo>
                <a:close/>
              </a:path>
              <a:path w="8402320" h="113664">
                <a:moveTo>
                  <a:pt x="3683063" y="0"/>
                </a:moveTo>
                <a:lnTo>
                  <a:pt x="3661473" y="4398"/>
                </a:lnTo>
                <a:lnTo>
                  <a:pt x="3643445" y="16408"/>
                </a:lnTo>
                <a:lnTo>
                  <a:pt x="3631085" y="34247"/>
                </a:lnTo>
                <a:lnTo>
                  <a:pt x="3626497" y="56133"/>
                </a:lnTo>
                <a:lnTo>
                  <a:pt x="3626497" y="56997"/>
                </a:lnTo>
                <a:lnTo>
                  <a:pt x="3630964" y="78884"/>
                </a:lnTo>
                <a:lnTo>
                  <a:pt x="3643122" y="96723"/>
                </a:lnTo>
                <a:lnTo>
                  <a:pt x="3661109" y="108732"/>
                </a:lnTo>
                <a:lnTo>
                  <a:pt x="3683063" y="113131"/>
                </a:lnTo>
                <a:lnTo>
                  <a:pt x="3705017" y="108732"/>
                </a:lnTo>
                <a:lnTo>
                  <a:pt x="3723005" y="96723"/>
                </a:lnTo>
                <a:lnTo>
                  <a:pt x="3735162" y="78884"/>
                </a:lnTo>
                <a:lnTo>
                  <a:pt x="3739629" y="56997"/>
                </a:lnTo>
                <a:lnTo>
                  <a:pt x="3739629" y="56133"/>
                </a:lnTo>
                <a:lnTo>
                  <a:pt x="3734980" y="34247"/>
                </a:lnTo>
                <a:lnTo>
                  <a:pt x="3722519" y="16408"/>
                </a:lnTo>
                <a:lnTo>
                  <a:pt x="3704471" y="4398"/>
                </a:lnTo>
                <a:lnTo>
                  <a:pt x="3683063" y="0"/>
                </a:lnTo>
                <a:close/>
              </a:path>
              <a:path w="8402320" h="113664">
                <a:moveTo>
                  <a:pt x="3942092" y="0"/>
                </a:moveTo>
                <a:lnTo>
                  <a:pt x="3920502" y="4398"/>
                </a:lnTo>
                <a:lnTo>
                  <a:pt x="3902475" y="16408"/>
                </a:lnTo>
                <a:lnTo>
                  <a:pt x="3890114" y="34247"/>
                </a:lnTo>
                <a:lnTo>
                  <a:pt x="3885526" y="56133"/>
                </a:lnTo>
                <a:lnTo>
                  <a:pt x="3885526" y="56997"/>
                </a:lnTo>
                <a:lnTo>
                  <a:pt x="3889993" y="78884"/>
                </a:lnTo>
                <a:lnTo>
                  <a:pt x="3902151" y="96723"/>
                </a:lnTo>
                <a:lnTo>
                  <a:pt x="3920138" y="108732"/>
                </a:lnTo>
                <a:lnTo>
                  <a:pt x="3942092" y="113131"/>
                </a:lnTo>
                <a:lnTo>
                  <a:pt x="3964047" y="108732"/>
                </a:lnTo>
                <a:lnTo>
                  <a:pt x="3982034" y="96723"/>
                </a:lnTo>
                <a:lnTo>
                  <a:pt x="3994192" y="78884"/>
                </a:lnTo>
                <a:lnTo>
                  <a:pt x="3998658" y="56997"/>
                </a:lnTo>
                <a:lnTo>
                  <a:pt x="3998658" y="56133"/>
                </a:lnTo>
                <a:lnTo>
                  <a:pt x="3994009" y="34247"/>
                </a:lnTo>
                <a:lnTo>
                  <a:pt x="3981548" y="16408"/>
                </a:lnTo>
                <a:lnTo>
                  <a:pt x="3963500" y="4398"/>
                </a:lnTo>
                <a:lnTo>
                  <a:pt x="3942092" y="0"/>
                </a:lnTo>
                <a:close/>
              </a:path>
              <a:path w="8402320" h="113664">
                <a:moveTo>
                  <a:pt x="4201134" y="0"/>
                </a:moveTo>
                <a:lnTo>
                  <a:pt x="4179544" y="4398"/>
                </a:lnTo>
                <a:lnTo>
                  <a:pt x="4161516" y="16408"/>
                </a:lnTo>
                <a:lnTo>
                  <a:pt x="4149156" y="34247"/>
                </a:lnTo>
                <a:lnTo>
                  <a:pt x="4144568" y="56133"/>
                </a:lnTo>
                <a:lnTo>
                  <a:pt x="4144568" y="56997"/>
                </a:lnTo>
                <a:lnTo>
                  <a:pt x="4149035" y="78884"/>
                </a:lnTo>
                <a:lnTo>
                  <a:pt x="4161193" y="96723"/>
                </a:lnTo>
                <a:lnTo>
                  <a:pt x="4179180" y="108732"/>
                </a:lnTo>
                <a:lnTo>
                  <a:pt x="4201134" y="113131"/>
                </a:lnTo>
                <a:lnTo>
                  <a:pt x="4223088" y="108732"/>
                </a:lnTo>
                <a:lnTo>
                  <a:pt x="4241076" y="96723"/>
                </a:lnTo>
                <a:lnTo>
                  <a:pt x="4253233" y="78884"/>
                </a:lnTo>
                <a:lnTo>
                  <a:pt x="4257700" y="56997"/>
                </a:lnTo>
                <a:lnTo>
                  <a:pt x="4257700" y="56133"/>
                </a:lnTo>
                <a:lnTo>
                  <a:pt x="4253051" y="34247"/>
                </a:lnTo>
                <a:lnTo>
                  <a:pt x="4240590" y="16408"/>
                </a:lnTo>
                <a:lnTo>
                  <a:pt x="4222542" y="4398"/>
                </a:lnTo>
                <a:lnTo>
                  <a:pt x="4201134" y="0"/>
                </a:lnTo>
                <a:close/>
              </a:path>
              <a:path w="8402320" h="113664">
                <a:moveTo>
                  <a:pt x="4460163" y="0"/>
                </a:moveTo>
                <a:lnTo>
                  <a:pt x="4438573" y="4398"/>
                </a:lnTo>
                <a:lnTo>
                  <a:pt x="4420546" y="16408"/>
                </a:lnTo>
                <a:lnTo>
                  <a:pt x="4408185" y="34247"/>
                </a:lnTo>
                <a:lnTo>
                  <a:pt x="4403598" y="56133"/>
                </a:lnTo>
                <a:lnTo>
                  <a:pt x="4403598" y="56997"/>
                </a:lnTo>
                <a:lnTo>
                  <a:pt x="4408064" y="78884"/>
                </a:lnTo>
                <a:lnTo>
                  <a:pt x="4420222" y="96723"/>
                </a:lnTo>
                <a:lnTo>
                  <a:pt x="4438209" y="108732"/>
                </a:lnTo>
                <a:lnTo>
                  <a:pt x="4460163" y="113131"/>
                </a:lnTo>
                <a:lnTo>
                  <a:pt x="4482118" y="108732"/>
                </a:lnTo>
                <a:lnTo>
                  <a:pt x="4500105" y="96723"/>
                </a:lnTo>
                <a:lnTo>
                  <a:pt x="4512263" y="78884"/>
                </a:lnTo>
                <a:lnTo>
                  <a:pt x="4516729" y="56997"/>
                </a:lnTo>
                <a:lnTo>
                  <a:pt x="4516729" y="56133"/>
                </a:lnTo>
                <a:lnTo>
                  <a:pt x="4512081" y="34247"/>
                </a:lnTo>
                <a:lnTo>
                  <a:pt x="4499619" y="16408"/>
                </a:lnTo>
                <a:lnTo>
                  <a:pt x="4481571" y="4398"/>
                </a:lnTo>
                <a:lnTo>
                  <a:pt x="4460163" y="0"/>
                </a:lnTo>
                <a:close/>
              </a:path>
              <a:path w="8402320" h="113664">
                <a:moveTo>
                  <a:pt x="4719205" y="0"/>
                </a:moveTo>
                <a:lnTo>
                  <a:pt x="4697615" y="4398"/>
                </a:lnTo>
                <a:lnTo>
                  <a:pt x="4679588" y="16408"/>
                </a:lnTo>
                <a:lnTo>
                  <a:pt x="4667227" y="34247"/>
                </a:lnTo>
                <a:lnTo>
                  <a:pt x="4662639" y="56133"/>
                </a:lnTo>
                <a:lnTo>
                  <a:pt x="4662639" y="56997"/>
                </a:lnTo>
                <a:lnTo>
                  <a:pt x="4667106" y="78884"/>
                </a:lnTo>
                <a:lnTo>
                  <a:pt x="4679264" y="96723"/>
                </a:lnTo>
                <a:lnTo>
                  <a:pt x="4697251" y="108732"/>
                </a:lnTo>
                <a:lnTo>
                  <a:pt x="4719205" y="113131"/>
                </a:lnTo>
                <a:lnTo>
                  <a:pt x="4741160" y="108732"/>
                </a:lnTo>
                <a:lnTo>
                  <a:pt x="4759147" y="96723"/>
                </a:lnTo>
                <a:lnTo>
                  <a:pt x="4771305" y="78884"/>
                </a:lnTo>
                <a:lnTo>
                  <a:pt x="4775771" y="56997"/>
                </a:lnTo>
                <a:lnTo>
                  <a:pt x="4775771" y="56133"/>
                </a:lnTo>
                <a:lnTo>
                  <a:pt x="4771122" y="34247"/>
                </a:lnTo>
                <a:lnTo>
                  <a:pt x="4758661" y="16408"/>
                </a:lnTo>
                <a:lnTo>
                  <a:pt x="4740613" y="4398"/>
                </a:lnTo>
                <a:lnTo>
                  <a:pt x="4719205" y="0"/>
                </a:lnTo>
                <a:close/>
              </a:path>
              <a:path w="8402320" h="113664">
                <a:moveTo>
                  <a:pt x="4978234" y="0"/>
                </a:moveTo>
                <a:lnTo>
                  <a:pt x="4956644" y="4398"/>
                </a:lnTo>
                <a:lnTo>
                  <a:pt x="4938617" y="16408"/>
                </a:lnTo>
                <a:lnTo>
                  <a:pt x="4926256" y="34247"/>
                </a:lnTo>
                <a:lnTo>
                  <a:pt x="4921669" y="56133"/>
                </a:lnTo>
                <a:lnTo>
                  <a:pt x="4921669" y="56997"/>
                </a:lnTo>
                <a:lnTo>
                  <a:pt x="4926135" y="78884"/>
                </a:lnTo>
                <a:lnTo>
                  <a:pt x="4938293" y="96723"/>
                </a:lnTo>
                <a:lnTo>
                  <a:pt x="4956280" y="108732"/>
                </a:lnTo>
                <a:lnTo>
                  <a:pt x="4978234" y="113131"/>
                </a:lnTo>
                <a:lnTo>
                  <a:pt x="5000189" y="108732"/>
                </a:lnTo>
                <a:lnTo>
                  <a:pt x="5018176" y="96723"/>
                </a:lnTo>
                <a:lnTo>
                  <a:pt x="5030334" y="78884"/>
                </a:lnTo>
                <a:lnTo>
                  <a:pt x="5034800" y="56997"/>
                </a:lnTo>
                <a:lnTo>
                  <a:pt x="5034800" y="56133"/>
                </a:lnTo>
                <a:lnTo>
                  <a:pt x="5030152" y="34247"/>
                </a:lnTo>
                <a:lnTo>
                  <a:pt x="5017690" y="16408"/>
                </a:lnTo>
                <a:lnTo>
                  <a:pt x="4999642" y="4398"/>
                </a:lnTo>
                <a:lnTo>
                  <a:pt x="4978234" y="0"/>
                </a:lnTo>
                <a:close/>
              </a:path>
              <a:path w="8402320" h="113664">
                <a:moveTo>
                  <a:pt x="5237276" y="0"/>
                </a:moveTo>
                <a:lnTo>
                  <a:pt x="5215686" y="4398"/>
                </a:lnTo>
                <a:lnTo>
                  <a:pt x="5197659" y="16408"/>
                </a:lnTo>
                <a:lnTo>
                  <a:pt x="5185298" y="34247"/>
                </a:lnTo>
                <a:lnTo>
                  <a:pt x="5180711" y="56133"/>
                </a:lnTo>
                <a:lnTo>
                  <a:pt x="5180711" y="56997"/>
                </a:lnTo>
                <a:lnTo>
                  <a:pt x="5185177" y="78884"/>
                </a:lnTo>
                <a:lnTo>
                  <a:pt x="5197335" y="96723"/>
                </a:lnTo>
                <a:lnTo>
                  <a:pt x="5215322" y="108732"/>
                </a:lnTo>
                <a:lnTo>
                  <a:pt x="5237276" y="113131"/>
                </a:lnTo>
                <a:lnTo>
                  <a:pt x="5259231" y="108732"/>
                </a:lnTo>
                <a:lnTo>
                  <a:pt x="5277218" y="96723"/>
                </a:lnTo>
                <a:lnTo>
                  <a:pt x="5289376" y="78884"/>
                </a:lnTo>
                <a:lnTo>
                  <a:pt x="5293842" y="56997"/>
                </a:lnTo>
                <a:lnTo>
                  <a:pt x="5293842" y="56133"/>
                </a:lnTo>
                <a:lnTo>
                  <a:pt x="5289194" y="34247"/>
                </a:lnTo>
                <a:lnTo>
                  <a:pt x="5276732" y="16408"/>
                </a:lnTo>
                <a:lnTo>
                  <a:pt x="5258684" y="4398"/>
                </a:lnTo>
                <a:lnTo>
                  <a:pt x="5237276" y="0"/>
                </a:lnTo>
                <a:close/>
              </a:path>
              <a:path w="8402320" h="113664">
                <a:moveTo>
                  <a:pt x="5496306" y="0"/>
                </a:moveTo>
                <a:lnTo>
                  <a:pt x="5474716" y="4398"/>
                </a:lnTo>
                <a:lnTo>
                  <a:pt x="5456688" y="16408"/>
                </a:lnTo>
                <a:lnTo>
                  <a:pt x="5444328" y="34247"/>
                </a:lnTo>
                <a:lnTo>
                  <a:pt x="5439740" y="56133"/>
                </a:lnTo>
                <a:lnTo>
                  <a:pt x="5439740" y="56997"/>
                </a:lnTo>
                <a:lnTo>
                  <a:pt x="5444206" y="78884"/>
                </a:lnTo>
                <a:lnTo>
                  <a:pt x="5456364" y="96723"/>
                </a:lnTo>
                <a:lnTo>
                  <a:pt x="5474351" y="108732"/>
                </a:lnTo>
                <a:lnTo>
                  <a:pt x="5496306" y="113131"/>
                </a:lnTo>
                <a:lnTo>
                  <a:pt x="5518260" y="108732"/>
                </a:lnTo>
                <a:lnTo>
                  <a:pt x="5536247" y="96723"/>
                </a:lnTo>
                <a:lnTo>
                  <a:pt x="5548405" y="78884"/>
                </a:lnTo>
                <a:lnTo>
                  <a:pt x="5552871" y="56997"/>
                </a:lnTo>
                <a:lnTo>
                  <a:pt x="5552871" y="56133"/>
                </a:lnTo>
                <a:lnTo>
                  <a:pt x="5548223" y="34247"/>
                </a:lnTo>
                <a:lnTo>
                  <a:pt x="5535761" y="16408"/>
                </a:lnTo>
                <a:lnTo>
                  <a:pt x="5517713" y="4398"/>
                </a:lnTo>
                <a:lnTo>
                  <a:pt x="5496306" y="0"/>
                </a:lnTo>
                <a:close/>
              </a:path>
              <a:path w="8402320" h="113664">
                <a:moveTo>
                  <a:pt x="5755347" y="0"/>
                </a:moveTo>
                <a:lnTo>
                  <a:pt x="5733757" y="4398"/>
                </a:lnTo>
                <a:lnTo>
                  <a:pt x="5715730" y="16408"/>
                </a:lnTo>
                <a:lnTo>
                  <a:pt x="5703369" y="34247"/>
                </a:lnTo>
                <a:lnTo>
                  <a:pt x="5698782" y="56133"/>
                </a:lnTo>
                <a:lnTo>
                  <a:pt x="5698782" y="56997"/>
                </a:lnTo>
                <a:lnTo>
                  <a:pt x="5703248" y="78884"/>
                </a:lnTo>
                <a:lnTo>
                  <a:pt x="5715406" y="96723"/>
                </a:lnTo>
                <a:lnTo>
                  <a:pt x="5733393" y="108732"/>
                </a:lnTo>
                <a:lnTo>
                  <a:pt x="5755347" y="113131"/>
                </a:lnTo>
                <a:lnTo>
                  <a:pt x="5777302" y="108732"/>
                </a:lnTo>
                <a:lnTo>
                  <a:pt x="5795289" y="96723"/>
                </a:lnTo>
                <a:lnTo>
                  <a:pt x="5807447" y="78884"/>
                </a:lnTo>
                <a:lnTo>
                  <a:pt x="5811913" y="56997"/>
                </a:lnTo>
                <a:lnTo>
                  <a:pt x="5811913" y="56133"/>
                </a:lnTo>
                <a:lnTo>
                  <a:pt x="5807265" y="34247"/>
                </a:lnTo>
                <a:lnTo>
                  <a:pt x="5794803" y="16408"/>
                </a:lnTo>
                <a:lnTo>
                  <a:pt x="5776755" y="4398"/>
                </a:lnTo>
                <a:lnTo>
                  <a:pt x="5755347" y="0"/>
                </a:lnTo>
                <a:close/>
              </a:path>
              <a:path w="8402320" h="113664">
                <a:moveTo>
                  <a:pt x="6014377" y="0"/>
                </a:moveTo>
                <a:lnTo>
                  <a:pt x="5992787" y="4398"/>
                </a:lnTo>
                <a:lnTo>
                  <a:pt x="5974759" y="16408"/>
                </a:lnTo>
                <a:lnTo>
                  <a:pt x="5962399" y="34247"/>
                </a:lnTo>
                <a:lnTo>
                  <a:pt x="5957811" y="56133"/>
                </a:lnTo>
                <a:lnTo>
                  <a:pt x="5957811" y="56997"/>
                </a:lnTo>
                <a:lnTo>
                  <a:pt x="5962277" y="78884"/>
                </a:lnTo>
                <a:lnTo>
                  <a:pt x="5974435" y="96723"/>
                </a:lnTo>
                <a:lnTo>
                  <a:pt x="5992422" y="108732"/>
                </a:lnTo>
                <a:lnTo>
                  <a:pt x="6014377" y="113131"/>
                </a:lnTo>
                <a:lnTo>
                  <a:pt x="6036331" y="108732"/>
                </a:lnTo>
                <a:lnTo>
                  <a:pt x="6054318" y="96723"/>
                </a:lnTo>
                <a:lnTo>
                  <a:pt x="6066476" y="78884"/>
                </a:lnTo>
                <a:lnTo>
                  <a:pt x="6070942" y="56997"/>
                </a:lnTo>
                <a:lnTo>
                  <a:pt x="6070942" y="56133"/>
                </a:lnTo>
                <a:lnTo>
                  <a:pt x="6066294" y="34247"/>
                </a:lnTo>
                <a:lnTo>
                  <a:pt x="6053832" y="16408"/>
                </a:lnTo>
                <a:lnTo>
                  <a:pt x="6035784" y="4398"/>
                </a:lnTo>
                <a:lnTo>
                  <a:pt x="6014377" y="0"/>
                </a:lnTo>
                <a:close/>
              </a:path>
              <a:path w="8402320" h="113664">
                <a:moveTo>
                  <a:pt x="6273419" y="0"/>
                </a:moveTo>
                <a:lnTo>
                  <a:pt x="6251829" y="4398"/>
                </a:lnTo>
                <a:lnTo>
                  <a:pt x="6233801" y="16408"/>
                </a:lnTo>
                <a:lnTo>
                  <a:pt x="6221441" y="34247"/>
                </a:lnTo>
                <a:lnTo>
                  <a:pt x="6216853" y="56133"/>
                </a:lnTo>
                <a:lnTo>
                  <a:pt x="6216853" y="56997"/>
                </a:lnTo>
                <a:lnTo>
                  <a:pt x="6221319" y="78884"/>
                </a:lnTo>
                <a:lnTo>
                  <a:pt x="6233477" y="96723"/>
                </a:lnTo>
                <a:lnTo>
                  <a:pt x="6251464" y="108732"/>
                </a:lnTo>
                <a:lnTo>
                  <a:pt x="6273419" y="113131"/>
                </a:lnTo>
                <a:lnTo>
                  <a:pt x="6295373" y="108732"/>
                </a:lnTo>
                <a:lnTo>
                  <a:pt x="6313360" y="96723"/>
                </a:lnTo>
                <a:lnTo>
                  <a:pt x="6325518" y="78884"/>
                </a:lnTo>
                <a:lnTo>
                  <a:pt x="6329984" y="56997"/>
                </a:lnTo>
                <a:lnTo>
                  <a:pt x="6329984" y="56133"/>
                </a:lnTo>
                <a:lnTo>
                  <a:pt x="6325336" y="34247"/>
                </a:lnTo>
                <a:lnTo>
                  <a:pt x="6312874" y="16408"/>
                </a:lnTo>
                <a:lnTo>
                  <a:pt x="6294826" y="4398"/>
                </a:lnTo>
                <a:lnTo>
                  <a:pt x="6273419" y="0"/>
                </a:lnTo>
                <a:close/>
              </a:path>
              <a:path w="8402320" h="113664">
                <a:moveTo>
                  <a:pt x="6532448" y="0"/>
                </a:moveTo>
                <a:lnTo>
                  <a:pt x="6510858" y="4398"/>
                </a:lnTo>
                <a:lnTo>
                  <a:pt x="6492830" y="16408"/>
                </a:lnTo>
                <a:lnTo>
                  <a:pt x="6480470" y="34247"/>
                </a:lnTo>
                <a:lnTo>
                  <a:pt x="6475882" y="56133"/>
                </a:lnTo>
                <a:lnTo>
                  <a:pt x="6475882" y="56997"/>
                </a:lnTo>
                <a:lnTo>
                  <a:pt x="6480348" y="78884"/>
                </a:lnTo>
                <a:lnTo>
                  <a:pt x="6492506" y="96723"/>
                </a:lnTo>
                <a:lnTo>
                  <a:pt x="6510493" y="108732"/>
                </a:lnTo>
                <a:lnTo>
                  <a:pt x="6532448" y="113131"/>
                </a:lnTo>
                <a:lnTo>
                  <a:pt x="6554402" y="108732"/>
                </a:lnTo>
                <a:lnTo>
                  <a:pt x="6572389" y="96723"/>
                </a:lnTo>
                <a:lnTo>
                  <a:pt x="6584547" y="78884"/>
                </a:lnTo>
                <a:lnTo>
                  <a:pt x="6589013" y="56997"/>
                </a:lnTo>
                <a:lnTo>
                  <a:pt x="6589013" y="56133"/>
                </a:lnTo>
                <a:lnTo>
                  <a:pt x="6584365" y="34247"/>
                </a:lnTo>
                <a:lnTo>
                  <a:pt x="6571903" y="16408"/>
                </a:lnTo>
                <a:lnTo>
                  <a:pt x="6553856" y="4398"/>
                </a:lnTo>
                <a:lnTo>
                  <a:pt x="6532448" y="0"/>
                </a:lnTo>
                <a:close/>
              </a:path>
              <a:path w="8402320" h="113664">
                <a:moveTo>
                  <a:pt x="6791490" y="0"/>
                </a:moveTo>
                <a:lnTo>
                  <a:pt x="6769900" y="4398"/>
                </a:lnTo>
                <a:lnTo>
                  <a:pt x="6751872" y="16408"/>
                </a:lnTo>
                <a:lnTo>
                  <a:pt x="6739512" y="34247"/>
                </a:lnTo>
                <a:lnTo>
                  <a:pt x="6734924" y="56133"/>
                </a:lnTo>
                <a:lnTo>
                  <a:pt x="6734924" y="56997"/>
                </a:lnTo>
                <a:lnTo>
                  <a:pt x="6739390" y="78884"/>
                </a:lnTo>
                <a:lnTo>
                  <a:pt x="6751548" y="96723"/>
                </a:lnTo>
                <a:lnTo>
                  <a:pt x="6769535" y="108732"/>
                </a:lnTo>
                <a:lnTo>
                  <a:pt x="6791490" y="113131"/>
                </a:lnTo>
                <a:lnTo>
                  <a:pt x="6813444" y="108732"/>
                </a:lnTo>
                <a:lnTo>
                  <a:pt x="6831431" y="96723"/>
                </a:lnTo>
                <a:lnTo>
                  <a:pt x="6843589" y="78884"/>
                </a:lnTo>
                <a:lnTo>
                  <a:pt x="6848055" y="56997"/>
                </a:lnTo>
                <a:lnTo>
                  <a:pt x="6848055" y="56133"/>
                </a:lnTo>
                <a:lnTo>
                  <a:pt x="6843407" y="34247"/>
                </a:lnTo>
                <a:lnTo>
                  <a:pt x="6830945" y="16408"/>
                </a:lnTo>
                <a:lnTo>
                  <a:pt x="6812897" y="4398"/>
                </a:lnTo>
                <a:lnTo>
                  <a:pt x="6791490" y="0"/>
                </a:lnTo>
                <a:close/>
              </a:path>
              <a:path w="8402320" h="113664">
                <a:moveTo>
                  <a:pt x="7050519" y="0"/>
                </a:moveTo>
                <a:lnTo>
                  <a:pt x="7028929" y="4398"/>
                </a:lnTo>
                <a:lnTo>
                  <a:pt x="7010901" y="16408"/>
                </a:lnTo>
                <a:lnTo>
                  <a:pt x="6998541" y="34247"/>
                </a:lnTo>
                <a:lnTo>
                  <a:pt x="6993953" y="56133"/>
                </a:lnTo>
                <a:lnTo>
                  <a:pt x="6993953" y="56997"/>
                </a:lnTo>
                <a:lnTo>
                  <a:pt x="6998419" y="78884"/>
                </a:lnTo>
                <a:lnTo>
                  <a:pt x="7010577" y="96723"/>
                </a:lnTo>
                <a:lnTo>
                  <a:pt x="7028564" y="108732"/>
                </a:lnTo>
                <a:lnTo>
                  <a:pt x="7050519" y="113131"/>
                </a:lnTo>
                <a:lnTo>
                  <a:pt x="7072473" y="108732"/>
                </a:lnTo>
                <a:lnTo>
                  <a:pt x="7090460" y="96723"/>
                </a:lnTo>
                <a:lnTo>
                  <a:pt x="7102618" y="78884"/>
                </a:lnTo>
                <a:lnTo>
                  <a:pt x="7107085" y="56997"/>
                </a:lnTo>
                <a:lnTo>
                  <a:pt x="7107085" y="56133"/>
                </a:lnTo>
                <a:lnTo>
                  <a:pt x="7102436" y="34247"/>
                </a:lnTo>
                <a:lnTo>
                  <a:pt x="7089975" y="16408"/>
                </a:lnTo>
                <a:lnTo>
                  <a:pt x="7071927" y="4398"/>
                </a:lnTo>
                <a:lnTo>
                  <a:pt x="7050519" y="0"/>
                </a:lnTo>
                <a:close/>
              </a:path>
              <a:path w="8402320" h="113664">
                <a:moveTo>
                  <a:pt x="7309561" y="0"/>
                </a:moveTo>
                <a:lnTo>
                  <a:pt x="7287971" y="4398"/>
                </a:lnTo>
                <a:lnTo>
                  <a:pt x="7269943" y="16408"/>
                </a:lnTo>
                <a:lnTo>
                  <a:pt x="7257583" y="34247"/>
                </a:lnTo>
                <a:lnTo>
                  <a:pt x="7252995" y="56133"/>
                </a:lnTo>
                <a:lnTo>
                  <a:pt x="7252995" y="56997"/>
                </a:lnTo>
                <a:lnTo>
                  <a:pt x="7257461" y="78884"/>
                </a:lnTo>
                <a:lnTo>
                  <a:pt x="7269619" y="96723"/>
                </a:lnTo>
                <a:lnTo>
                  <a:pt x="7287606" y="108732"/>
                </a:lnTo>
                <a:lnTo>
                  <a:pt x="7309561" y="113131"/>
                </a:lnTo>
                <a:lnTo>
                  <a:pt x="7331515" y="108732"/>
                </a:lnTo>
                <a:lnTo>
                  <a:pt x="7349502" y="96723"/>
                </a:lnTo>
                <a:lnTo>
                  <a:pt x="7361660" y="78884"/>
                </a:lnTo>
                <a:lnTo>
                  <a:pt x="7366127" y="56997"/>
                </a:lnTo>
                <a:lnTo>
                  <a:pt x="7366127" y="56133"/>
                </a:lnTo>
                <a:lnTo>
                  <a:pt x="7361478" y="34247"/>
                </a:lnTo>
                <a:lnTo>
                  <a:pt x="7349016" y="16408"/>
                </a:lnTo>
                <a:lnTo>
                  <a:pt x="7330969" y="4398"/>
                </a:lnTo>
                <a:lnTo>
                  <a:pt x="7309561" y="0"/>
                </a:lnTo>
                <a:close/>
              </a:path>
              <a:path w="8402320" h="113664">
                <a:moveTo>
                  <a:pt x="7568590" y="0"/>
                </a:moveTo>
                <a:lnTo>
                  <a:pt x="7547000" y="4398"/>
                </a:lnTo>
                <a:lnTo>
                  <a:pt x="7528972" y="16408"/>
                </a:lnTo>
                <a:lnTo>
                  <a:pt x="7516612" y="34247"/>
                </a:lnTo>
                <a:lnTo>
                  <a:pt x="7512024" y="56133"/>
                </a:lnTo>
                <a:lnTo>
                  <a:pt x="7512024" y="56997"/>
                </a:lnTo>
                <a:lnTo>
                  <a:pt x="7516491" y="78884"/>
                </a:lnTo>
                <a:lnTo>
                  <a:pt x="7528648" y="96723"/>
                </a:lnTo>
                <a:lnTo>
                  <a:pt x="7546636" y="108732"/>
                </a:lnTo>
                <a:lnTo>
                  <a:pt x="7568590" y="113131"/>
                </a:lnTo>
                <a:lnTo>
                  <a:pt x="7590544" y="108732"/>
                </a:lnTo>
                <a:lnTo>
                  <a:pt x="7608531" y="96723"/>
                </a:lnTo>
                <a:lnTo>
                  <a:pt x="7620689" y="78884"/>
                </a:lnTo>
                <a:lnTo>
                  <a:pt x="7625156" y="56997"/>
                </a:lnTo>
                <a:lnTo>
                  <a:pt x="7625156" y="56133"/>
                </a:lnTo>
                <a:lnTo>
                  <a:pt x="7620507" y="34247"/>
                </a:lnTo>
                <a:lnTo>
                  <a:pt x="7608046" y="16408"/>
                </a:lnTo>
                <a:lnTo>
                  <a:pt x="7589998" y="4398"/>
                </a:lnTo>
                <a:lnTo>
                  <a:pt x="7568590" y="0"/>
                </a:lnTo>
                <a:close/>
              </a:path>
              <a:path w="8402320" h="113664">
                <a:moveTo>
                  <a:pt x="7827632" y="0"/>
                </a:moveTo>
                <a:lnTo>
                  <a:pt x="7806042" y="4398"/>
                </a:lnTo>
                <a:lnTo>
                  <a:pt x="7788014" y="16408"/>
                </a:lnTo>
                <a:lnTo>
                  <a:pt x="7775654" y="34247"/>
                </a:lnTo>
                <a:lnTo>
                  <a:pt x="7771066" y="56133"/>
                </a:lnTo>
                <a:lnTo>
                  <a:pt x="7771066" y="56997"/>
                </a:lnTo>
                <a:lnTo>
                  <a:pt x="7775532" y="78884"/>
                </a:lnTo>
                <a:lnTo>
                  <a:pt x="7787690" y="96723"/>
                </a:lnTo>
                <a:lnTo>
                  <a:pt x="7805677" y="108732"/>
                </a:lnTo>
                <a:lnTo>
                  <a:pt x="7827632" y="113131"/>
                </a:lnTo>
                <a:lnTo>
                  <a:pt x="7849586" y="108732"/>
                </a:lnTo>
                <a:lnTo>
                  <a:pt x="7867573" y="96723"/>
                </a:lnTo>
                <a:lnTo>
                  <a:pt x="7879731" y="78884"/>
                </a:lnTo>
                <a:lnTo>
                  <a:pt x="7884198" y="56997"/>
                </a:lnTo>
                <a:lnTo>
                  <a:pt x="7884198" y="56133"/>
                </a:lnTo>
                <a:lnTo>
                  <a:pt x="7879549" y="34247"/>
                </a:lnTo>
                <a:lnTo>
                  <a:pt x="7867088" y="16408"/>
                </a:lnTo>
                <a:lnTo>
                  <a:pt x="7849040" y="4398"/>
                </a:lnTo>
                <a:lnTo>
                  <a:pt x="7827632" y="0"/>
                </a:lnTo>
                <a:close/>
              </a:path>
              <a:path w="8402320" h="113664">
                <a:moveTo>
                  <a:pt x="8086661" y="0"/>
                </a:moveTo>
                <a:lnTo>
                  <a:pt x="8065071" y="4398"/>
                </a:lnTo>
                <a:lnTo>
                  <a:pt x="8047043" y="16408"/>
                </a:lnTo>
                <a:lnTo>
                  <a:pt x="8034683" y="34247"/>
                </a:lnTo>
                <a:lnTo>
                  <a:pt x="8030095" y="56133"/>
                </a:lnTo>
                <a:lnTo>
                  <a:pt x="8030095" y="56997"/>
                </a:lnTo>
                <a:lnTo>
                  <a:pt x="8034562" y="78884"/>
                </a:lnTo>
                <a:lnTo>
                  <a:pt x="8046719" y="96723"/>
                </a:lnTo>
                <a:lnTo>
                  <a:pt x="8064707" y="108732"/>
                </a:lnTo>
                <a:lnTo>
                  <a:pt x="8086661" y="113131"/>
                </a:lnTo>
                <a:lnTo>
                  <a:pt x="8108615" y="108732"/>
                </a:lnTo>
                <a:lnTo>
                  <a:pt x="8126603" y="96723"/>
                </a:lnTo>
                <a:lnTo>
                  <a:pt x="8138760" y="78884"/>
                </a:lnTo>
                <a:lnTo>
                  <a:pt x="8143227" y="56997"/>
                </a:lnTo>
                <a:lnTo>
                  <a:pt x="8143227" y="56133"/>
                </a:lnTo>
                <a:lnTo>
                  <a:pt x="8138578" y="34247"/>
                </a:lnTo>
                <a:lnTo>
                  <a:pt x="8126117" y="16408"/>
                </a:lnTo>
                <a:lnTo>
                  <a:pt x="8108069" y="4398"/>
                </a:lnTo>
                <a:lnTo>
                  <a:pt x="8086661" y="0"/>
                </a:lnTo>
                <a:close/>
              </a:path>
              <a:path w="8402320" h="113664">
                <a:moveTo>
                  <a:pt x="8345703" y="0"/>
                </a:moveTo>
                <a:lnTo>
                  <a:pt x="8324113" y="4398"/>
                </a:lnTo>
                <a:lnTo>
                  <a:pt x="8306085" y="16408"/>
                </a:lnTo>
                <a:lnTo>
                  <a:pt x="8293725" y="34247"/>
                </a:lnTo>
                <a:lnTo>
                  <a:pt x="8289137" y="56133"/>
                </a:lnTo>
                <a:lnTo>
                  <a:pt x="8289137" y="56997"/>
                </a:lnTo>
                <a:lnTo>
                  <a:pt x="8293604" y="78884"/>
                </a:lnTo>
                <a:lnTo>
                  <a:pt x="8305761" y="96723"/>
                </a:lnTo>
                <a:lnTo>
                  <a:pt x="8323749" y="108732"/>
                </a:lnTo>
                <a:lnTo>
                  <a:pt x="8345703" y="113131"/>
                </a:lnTo>
                <a:lnTo>
                  <a:pt x="8367657" y="108732"/>
                </a:lnTo>
                <a:lnTo>
                  <a:pt x="8385644" y="96723"/>
                </a:lnTo>
                <a:lnTo>
                  <a:pt x="8397802" y="78884"/>
                </a:lnTo>
                <a:lnTo>
                  <a:pt x="8402269" y="56997"/>
                </a:lnTo>
                <a:lnTo>
                  <a:pt x="8402269" y="56133"/>
                </a:lnTo>
                <a:lnTo>
                  <a:pt x="8397620" y="34247"/>
                </a:lnTo>
                <a:lnTo>
                  <a:pt x="8385159" y="16408"/>
                </a:lnTo>
                <a:lnTo>
                  <a:pt x="8367111" y="4398"/>
                </a:lnTo>
                <a:lnTo>
                  <a:pt x="8345703" y="0"/>
                </a:lnTo>
                <a:close/>
              </a:path>
            </a:pathLst>
          </a:custGeom>
          <a:solidFill>
            <a:srgbClr val="E2E3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63" y="264413"/>
            <a:ext cx="707137" cy="70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2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7250"/>
            <a:ext cx="4038600" cy="3829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50"/>
            <a:ext cx="4038600" cy="3829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5678424" y="4781550"/>
            <a:ext cx="2375793" cy="246221"/>
            <a:chOff x="5678424" y="4781550"/>
            <a:chExt cx="2375793" cy="24622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5867400" y="478155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4781550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338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7251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4040188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857251"/>
            <a:ext cx="4041775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A9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14450"/>
            <a:ext cx="4041775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/>
          <p:cNvGrpSpPr/>
          <p:nvPr userDrawn="1"/>
        </p:nvGrpSpPr>
        <p:grpSpPr>
          <a:xfrm>
            <a:off x="5678424" y="4781550"/>
            <a:ext cx="2375793" cy="246221"/>
            <a:chOff x="5678424" y="4781550"/>
            <a:chExt cx="2375793" cy="246221"/>
          </a:xfrm>
        </p:grpSpPr>
        <p:sp>
          <p:nvSpPr>
            <p:cNvPr id="19" name="Rectangle 18"/>
            <p:cNvSpPr/>
            <p:nvPr userDrawn="1"/>
          </p:nvSpPr>
          <p:spPr>
            <a:xfrm>
              <a:off x="5867400" y="478155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4781550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426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94122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771527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80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87385"/>
            <a:ext cx="762000" cy="184666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Rounded MT Bold" panose="020F0704030504030204" pitchFamily="34" charset="0"/>
              </a:defRPr>
            </a:lvl1pPr>
          </a:lstStyle>
          <a:p>
            <a:fld id="{B6761BED-127F-4714-AE70-548270172845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678424" y="4781550"/>
            <a:ext cx="2375793" cy="246221"/>
            <a:chOff x="5678424" y="4781550"/>
            <a:chExt cx="2375793" cy="24622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5867400" y="4781550"/>
              <a:ext cx="218681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 Rounded MT Bold" panose="020F0704030504030204" pitchFamily="34" charset="0"/>
                </a:rPr>
                <a:t>Children’s Healthcare of Atlanta</a:t>
              </a:r>
              <a:endParaRPr lang="en-US" sz="1000" dirty="0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424" y="4781550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752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761BED-127F-4714-AE70-548270172845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/>
              <a:t>‹#›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A94F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A94F"/>
        </a:buClr>
        <a:buFont typeface="Arial" panose="020B0604020202020204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hoa.careforceconnection.org/docs/DOC-5035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md.choa.org/~/media/Physicians%20Portal/Clinical-Guidance/Respiratory%20Virus%20Hub/Flu_Testing_Algorithm_2019.pdf?la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9257" y="2724150"/>
            <a:ext cx="657504" cy="285750"/>
          </a:xfrm>
          <a:prstGeom prst="rect">
            <a:avLst/>
          </a:prstGeom>
          <a:solidFill>
            <a:srgbClr val="005DA4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white"/>
                </a:solidFill>
                <a:latin typeface="Calibri" panose="020F0502020204030204"/>
              </a:rPr>
              <a:t>Defer to inpatient </a:t>
            </a:r>
          </a:p>
        </p:txBody>
      </p:sp>
      <p:sp>
        <p:nvSpPr>
          <p:cNvPr id="6" name="Flowchart: Decision 5"/>
          <p:cNvSpPr/>
          <p:nvPr/>
        </p:nvSpPr>
        <p:spPr>
          <a:xfrm>
            <a:off x="2041238" y="1668207"/>
            <a:ext cx="1143000" cy="545968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Patient likely needs admission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2540537" y="4095750"/>
            <a:ext cx="925227" cy="468122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Patient is </a:t>
            </a:r>
            <a:r>
              <a:rPr lang="en-US" sz="675" b="1" dirty="0">
                <a:solidFill>
                  <a:prstClr val="black"/>
                </a:solidFill>
                <a:latin typeface="Calibri" panose="020F0502020204030204"/>
              </a:rPr>
              <a:t>high risk</a:t>
            </a:r>
            <a:r>
              <a:rPr lang="en-US" sz="675" b="1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9856" y="4196417"/>
            <a:ext cx="717203" cy="285750"/>
          </a:xfrm>
          <a:prstGeom prst="rect">
            <a:avLst/>
          </a:prstGeom>
          <a:solidFill>
            <a:srgbClr val="005DA4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white"/>
                </a:solidFill>
                <a:latin typeface="Calibri" panose="020F0502020204030204"/>
              </a:rPr>
              <a:t>Consult Subspecialist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9407" y="3258294"/>
            <a:ext cx="479193" cy="170706"/>
          </a:xfrm>
          <a:prstGeom prst="rect">
            <a:avLst/>
          </a:prstGeom>
          <a:solidFill>
            <a:srgbClr val="005DA4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b="1" dirty="0">
                <a:solidFill>
                  <a:prstClr val="white"/>
                </a:solidFill>
                <a:latin typeface="Calibri" panose="020F0502020204030204"/>
              </a:rPr>
              <a:t>Test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0283" y="4696878"/>
            <a:ext cx="662531" cy="42146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Admit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21588" y="4689509"/>
            <a:ext cx="987322" cy="4214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D/C, isolate for 10 days (20 days if immuno-compromised), return precautions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13803" y="2901939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59" name="Flowchart: Decision 58">
            <a:extLst>
              <a:ext uri="{FF2B5EF4-FFF2-40B4-BE49-F238E27FC236}">
                <a16:creationId xmlns:a16="http://schemas.microsoft.com/office/drawing/2014/main" id="{D30AF22B-ACD0-4AAA-B9FA-608F1726E987}"/>
              </a:ext>
            </a:extLst>
          </p:cNvPr>
          <p:cNvSpPr/>
          <p:nvPr/>
        </p:nvSpPr>
        <p:spPr>
          <a:xfrm>
            <a:off x="3505148" y="2209098"/>
            <a:ext cx="1295452" cy="591252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Will test change clinical management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4212637-96E3-4C44-AD9F-F86826C830FF}"/>
              </a:ext>
            </a:extLst>
          </p:cNvPr>
          <p:cNvSpPr/>
          <p:nvPr/>
        </p:nvSpPr>
        <p:spPr>
          <a:xfrm>
            <a:off x="4910150" y="3919928"/>
            <a:ext cx="1054493" cy="57020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Isolate until afebrile and improving symptoms without suppressive medications for 24 hours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6498A92-7AB8-4466-ACD0-986A0D5AAFB4}"/>
              </a:ext>
            </a:extLst>
          </p:cNvPr>
          <p:cNvSpPr/>
          <p:nvPr/>
        </p:nvSpPr>
        <p:spPr>
          <a:xfrm>
            <a:off x="6836384" y="3761115"/>
            <a:ext cx="534496" cy="259137"/>
          </a:xfrm>
          <a:prstGeom prst="rect">
            <a:avLst/>
          </a:prstGeom>
          <a:solidFill>
            <a:srgbClr val="005DA4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white"/>
                </a:solidFill>
                <a:latin typeface="Calibri" panose="020F0502020204030204"/>
              </a:rPr>
              <a:t>Do NOT Test </a:t>
            </a:r>
          </a:p>
        </p:txBody>
      </p:sp>
      <p:sp>
        <p:nvSpPr>
          <p:cNvPr id="157" name="Flowchart: Decision 156">
            <a:extLst>
              <a:ext uri="{FF2B5EF4-FFF2-40B4-BE49-F238E27FC236}">
                <a16:creationId xmlns:a16="http://schemas.microsoft.com/office/drawing/2014/main" id="{A346AE0B-6545-4AE7-8F4F-F39B24F51B7A}"/>
              </a:ext>
            </a:extLst>
          </p:cNvPr>
          <p:cNvSpPr/>
          <p:nvPr/>
        </p:nvSpPr>
        <p:spPr>
          <a:xfrm>
            <a:off x="4867245" y="2647950"/>
            <a:ext cx="1228755" cy="696132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Will change ability to return to work or school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1F61660-BAA2-410B-883A-6C407A8681F0}"/>
              </a:ext>
            </a:extLst>
          </p:cNvPr>
          <p:cNvSpPr/>
          <p:nvPr/>
        </p:nvSpPr>
        <p:spPr>
          <a:xfrm>
            <a:off x="6838591" y="2114550"/>
            <a:ext cx="705209" cy="320112"/>
          </a:xfrm>
          <a:prstGeom prst="rect">
            <a:avLst/>
          </a:prstGeom>
          <a:solidFill>
            <a:srgbClr val="005DA4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white"/>
                </a:solidFill>
                <a:latin typeface="Calibri" panose="020F0502020204030204"/>
              </a:rPr>
              <a:t>Test , if supply available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455B99B5-40D5-4499-B704-010B851F5610}"/>
              </a:ext>
            </a:extLst>
          </p:cNvPr>
          <p:cNvSpPr/>
          <p:nvPr/>
        </p:nvSpPr>
        <p:spPr>
          <a:xfrm>
            <a:off x="2745780" y="3657600"/>
            <a:ext cx="507091" cy="285750"/>
          </a:xfrm>
          <a:prstGeom prst="rect">
            <a:avLst/>
          </a:prstGeom>
          <a:solidFill>
            <a:srgbClr val="F27A7A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COVID Positive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4BA38A8-D1C5-40A8-9B41-4CF9B1E391AA}"/>
              </a:ext>
            </a:extLst>
          </p:cNvPr>
          <p:cNvSpPr/>
          <p:nvPr/>
        </p:nvSpPr>
        <p:spPr>
          <a:xfrm>
            <a:off x="8077201" y="1351867"/>
            <a:ext cx="998934" cy="8179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Monitor symptoms, return to work or school when afebrile and improving symptoms without suppressive medications for 24 hours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53169F52-81DE-4D6A-94DE-E2ACD1FC8748}"/>
              </a:ext>
            </a:extLst>
          </p:cNvPr>
          <p:cNvSpPr/>
          <p:nvPr/>
        </p:nvSpPr>
        <p:spPr>
          <a:xfrm>
            <a:off x="8077199" y="2419350"/>
            <a:ext cx="998934" cy="56434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Isolate for 10 days, Return precautions for worsening symptoms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8066" y="884932"/>
            <a:ext cx="1413536" cy="1081065"/>
          </a:xfrm>
          <a:prstGeom prst="rect">
            <a:avLst/>
          </a:prstGeom>
          <a:solidFill>
            <a:srgbClr val="90CC9E">
              <a:alpha val="31000"/>
            </a:srgb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en-US" sz="750" b="1" dirty="0">
                <a:solidFill>
                  <a:prstClr val="black"/>
                </a:solidFill>
                <a:latin typeface="Calibri" panose="020F0502020204030204"/>
              </a:rPr>
              <a:t>Asymptomatic for COVID-19 or Flu: NO TEST</a:t>
            </a:r>
          </a:p>
          <a:p>
            <a:pPr defTabSz="685800"/>
            <a:endParaRPr lang="en-US" sz="2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Quarantine guidance on discharge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Contact with COVID = quarantine for 14 days from last date of exposure</a:t>
            </a:r>
          </a:p>
          <a:p>
            <a:pPr marL="128588" indent="-128588" defTabSz="685800">
              <a:buFont typeface="Arial" panose="020B0604020202020204" pitchFamily="34" charset="0"/>
              <a:buChar char="•"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No contact with COVID =  no quarantine necessary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52791" y="2901939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1BAFE2-98CC-4D1E-9657-8677FFF7BA5B}"/>
              </a:ext>
            </a:extLst>
          </p:cNvPr>
          <p:cNvCxnSpPr>
            <a:cxnSpLocks/>
            <a:stCxn id="104" idx="3"/>
          </p:cNvCxnSpPr>
          <p:nvPr/>
        </p:nvCxnSpPr>
        <p:spPr>
          <a:xfrm>
            <a:off x="4039903" y="1011284"/>
            <a:ext cx="64946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row: Pentagon 103">
            <a:extLst>
              <a:ext uri="{FF2B5EF4-FFF2-40B4-BE49-F238E27FC236}">
                <a16:creationId xmlns:a16="http://schemas.microsoft.com/office/drawing/2014/main" id="{945AEFDF-0802-4248-BF55-9966D46A32B3}"/>
              </a:ext>
            </a:extLst>
          </p:cNvPr>
          <p:cNvSpPr/>
          <p:nvPr/>
        </p:nvSpPr>
        <p:spPr>
          <a:xfrm>
            <a:off x="2724081" y="898618"/>
            <a:ext cx="1315822" cy="225332"/>
          </a:xfrm>
          <a:prstGeom prst="homePlate">
            <a:avLst/>
          </a:prstGeom>
          <a:solidFill>
            <a:srgbClr val="90CC9E">
              <a:alpha val="41000"/>
            </a:srgb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750" b="1" dirty="0">
                <a:solidFill>
                  <a:prstClr val="black"/>
                </a:solidFill>
                <a:latin typeface="Calibri" panose="020F0502020204030204"/>
              </a:rPr>
              <a:t>Asymptomatic</a:t>
            </a:r>
            <a:r>
              <a:rPr lang="en-US" sz="75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824673D-1E37-41E8-B818-DB43A53CBDEB}"/>
              </a:ext>
            </a:extLst>
          </p:cNvPr>
          <p:cNvSpPr/>
          <p:nvPr/>
        </p:nvSpPr>
        <p:spPr>
          <a:xfrm>
            <a:off x="4262918" y="3657600"/>
            <a:ext cx="507091" cy="285750"/>
          </a:xfrm>
          <a:prstGeom prst="rect">
            <a:avLst/>
          </a:prstGeom>
          <a:solidFill>
            <a:srgbClr val="90CC9E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COVID Negative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FD9AFCB-BE1C-44FD-A78B-ADB0663A54F0}"/>
              </a:ext>
            </a:extLst>
          </p:cNvPr>
          <p:cNvSpPr/>
          <p:nvPr/>
        </p:nvSpPr>
        <p:spPr>
          <a:xfrm>
            <a:off x="7391401" y="2565204"/>
            <a:ext cx="507090" cy="285750"/>
          </a:xfrm>
          <a:prstGeom prst="rect">
            <a:avLst/>
          </a:prstGeom>
          <a:solidFill>
            <a:srgbClr val="F27A7A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COVID Positive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A32BF130-8BD2-4D11-9954-6F3F7943F886}"/>
              </a:ext>
            </a:extLst>
          </p:cNvPr>
          <p:cNvSpPr/>
          <p:nvPr/>
        </p:nvSpPr>
        <p:spPr>
          <a:xfrm>
            <a:off x="7391400" y="1619483"/>
            <a:ext cx="507091" cy="285750"/>
          </a:xfrm>
          <a:prstGeom prst="rect">
            <a:avLst/>
          </a:prstGeom>
          <a:solidFill>
            <a:srgbClr val="90CC9E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COVID Negative</a:t>
            </a: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658F3277-12A1-4663-A005-7E3A01B5BF95}"/>
              </a:ext>
            </a:extLst>
          </p:cNvPr>
          <p:cNvSpPr/>
          <p:nvPr/>
        </p:nvSpPr>
        <p:spPr>
          <a:xfrm>
            <a:off x="8077200" y="3120008"/>
            <a:ext cx="998934" cy="7536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b="1" dirty="0">
                <a:solidFill>
                  <a:prstClr val="black"/>
                </a:solidFill>
                <a:latin typeface="Calibri" panose="020F0502020204030204"/>
              </a:rPr>
              <a:t>Contact with COVID = </a:t>
            </a:r>
            <a:r>
              <a:rPr lang="en-US" sz="675" dirty="0">
                <a:solidFill>
                  <a:prstClr val="black"/>
                </a:solidFill>
              </a:rPr>
              <a:t>isolate 10 days (20 days if immuno-compromised) from symptom onset, 24 hours afebrile and improving symptoms</a:t>
            </a:r>
            <a:endParaRPr lang="en-US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2244EA52-F911-41FF-AC62-3119390E4D63}"/>
              </a:ext>
            </a:extLst>
          </p:cNvPr>
          <p:cNvSpPr/>
          <p:nvPr/>
        </p:nvSpPr>
        <p:spPr>
          <a:xfrm>
            <a:off x="8077199" y="4019550"/>
            <a:ext cx="998934" cy="6583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b="1" dirty="0">
                <a:solidFill>
                  <a:prstClr val="black"/>
                </a:solidFill>
                <a:latin typeface="Calibri" panose="020F0502020204030204"/>
              </a:rPr>
              <a:t>No contact with COVID =  </a:t>
            </a: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isolate until 24 hours afebrile and improving symptoms (same for immuno-compromised)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595" y="1579802"/>
            <a:ext cx="1142123" cy="26007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685800"/>
            <a:r>
              <a:rPr lang="en-US" sz="650" b="1" baseline="30000" dirty="0">
                <a:latin typeface="+mj-lt"/>
              </a:rPr>
              <a:t>1</a:t>
            </a:r>
            <a:r>
              <a:rPr lang="en-US" sz="650" b="1" dirty="0">
                <a:latin typeface="+mj-lt"/>
              </a:rPr>
              <a:t>Symptoms: 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Fever &gt;100.4F 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Cough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Sore throat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Rhinorrhea 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Myalgia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Headache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Fatigue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Vomiting</a:t>
            </a:r>
          </a:p>
          <a:p>
            <a:pPr marL="174625" indent="-119063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Diarrhea</a:t>
            </a:r>
          </a:p>
          <a:p>
            <a:pPr defTabSz="685800"/>
            <a:endParaRPr lang="en-US" sz="300" dirty="0">
              <a:latin typeface="+mj-lt"/>
            </a:endParaRPr>
          </a:p>
          <a:p>
            <a:pPr defTabSz="685800"/>
            <a:r>
              <a:rPr lang="en-US" sz="650" b="1" baseline="30000" dirty="0">
                <a:latin typeface="+mj-lt"/>
              </a:rPr>
              <a:t>2</a:t>
            </a:r>
            <a:r>
              <a:rPr lang="en-US" sz="650" b="1" dirty="0">
                <a:latin typeface="+mj-lt"/>
              </a:rPr>
              <a:t>High Risk Criteria: </a:t>
            </a:r>
          </a:p>
          <a:p>
            <a:pPr marL="171450" indent="-115888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Asthma</a:t>
            </a:r>
          </a:p>
          <a:p>
            <a:pPr marL="171450" indent="-115888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Chronic lung disease</a:t>
            </a:r>
          </a:p>
          <a:p>
            <a:pPr marL="171450" indent="-115888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Sickle cell </a:t>
            </a:r>
          </a:p>
          <a:p>
            <a:pPr marL="171450" indent="-115888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Diabetes</a:t>
            </a:r>
          </a:p>
          <a:p>
            <a:pPr marL="171450" indent="-115888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Neurologic condition with potential for airway compromise</a:t>
            </a:r>
          </a:p>
          <a:p>
            <a:pPr marL="171450" indent="-115888" defTabSz="685800">
              <a:buFont typeface="Arial" panose="020B0604020202020204" pitchFamily="34" charset="0"/>
              <a:buChar char="•"/>
            </a:pPr>
            <a:r>
              <a:rPr lang="en-US" sz="650" dirty="0">
                <a:latin typeface="+mj-lt"/>
              </a:rPr>
              <a:t>Immunosuppressed population (Cardiac, GI, Renal, Transplant, Oncology, Rheumatology)</a:t>
            </a:r>
          </a:p>
          <a:p>
            <a:pPr defTabSz="685800"/>
            <a:endParaRPr lang="en-US" sz="7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7514" y="4868029"/>
            <a:ext cx="3869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endParaRPr lang="en-US" sz="2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  <a:p>
            <a:pPr algn="r" defTabSz="685800"/>
            <a:r>
              <a:rPr lang="en-US" sz="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Last Updated: September 22, 2020</a:t>
            </a:r>
          </a:p>
          <a:p>
            <a:pPr algn="r" defTabSz="685800"/>
            <a:r>
              <a:rPr lang="en-US" sz="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Created By: Children’s Healthcare of Atlanta Emergency Medicine and Infection Prevention Medical Leadership  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3314134" y="1180941"/>
            <a:ext cx="730590" cy="539656"/>
          </a:xfrm>
          <a:prstGeom prst="rect">
            <a:avLst/>
          </a:prstGeom>
          <a:solidFill>
            <a:srgbClr val="F27A7A">
              <a:alpha val="52000"/>
            </a:srgb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If 3 days of fever, consider </a:t>
            </a:r>
            <a:r>
              <a:rPr lang="en-US" sz="675" dirty="0">
                <a:solidFill>
                  <a:prstClr val="black"/>
                </a:solidFill>
                <a:latin typeface="Calibri" panose="020F0502020204030204"/>
                <a:hlinkClick r:id="rId3"/>
              </a:rPr>
              <a:t>MIS-C Pathway</a:t>
            </a:r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, off testing algorithm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AB6E21F0-3682-4B05-BE6C-097B40D0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18" y="93362"/>
            <a:ext cx="8229600" cy="594122"/>
          </a:xfrm>
        </p:spPr>
        <p:txBody>
          <a:bodyPr/>
          <a:lstStyle/>
          <a:p>
            <a:r>
              <a:rPr lang="en-US" dirty="0"/>
              <a:t>2020-2021 ED COVID-19/Flu Testing Algorithm</a:t>
            </a:r>
          </a:p>
        </p:txBody>
      </p: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6C3633BE-A37D-4F0D-A8B0-ABC12DB2663C}"/>
              </a:ext>
            </a:extLst>
          </p:cNvPr>
          <p:cNvCxnSpPr>
            <a:cxnSpLocks/>
            <a:stCxn id="141" idx="2"/>
            <a:endCxn id="6" idx="0"/>
          </p:cNvCxnSpPr>
          <p:nvPr/>
        </p:nvCxnSpPr>
        <p:spPr>
          <a:xfrm>
            <a:off x="2612737" y="1551781"/>
            <a:ext cx="1" cy="1164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48DAC157-D41F-45DB-823C-CAED2C679F25}"/>
              </a:ext>
            </a:extLst>
          </p:cNvPr>
          <p:cNvCxnSpPr>
            <a:cxnSpLocks/>
            <a:stCxn id="41" idx="3"/>
            <a:endCxn id="157" idx="1"/>
          </p:cNvCxnSpPr>
          <p:nvPr/>
        </p:nvCxnSpPr>
        <p:spPr>
          <a:xfrm>
            <a:off x="4621542" y="2994272"/>
            <a:ext cx="245703" cy="17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or: Elbow 268">
            <a:extLst>
              <a:ext uri="{FF2B5EF4-FFF2-40B4-BE49-F238E27FC236}">
                <a16:creationId xmlns:a16="http://schemas.microsoft.com/office/drawing/2014/main" id="{05F6C82F-42C3-4EEB-BD9E-255DDC3F0F7B}"/>
              </a:ext>
            </a:extLst>
          </p:cNvPr>
          <p:cNvCxnSpPr>
            <a:stCxn id="98" idx="2"/>
            <a:endCxn id="16" idx="0"/>
          </p:cNvCxnSpPr>
          <p:nvPr/>
        </p:nvCxnSpPr>
        <p:spPr>
          <a:xfrm rot="5400000">
            <a:off x="3716989" y="3168621"/>
            <a:ext cx="171689" cy="765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ctor: Elbow 273">
            <a:extLst>
              <a:ext uri="{FF2B5EF4-FFF2-40B4-BE49-F238E27FC236}">
                <a16:creationId xmlns:a16="http://schemas.microsoft.com/office/drawing/2014/main" id="{7570AD4D-81D7-4D9F-8B17-11EF988F63BC}"/>
              </a:ext>
            </a:extLst>
          </p:cNvPr>
          <p:cNvCxnSpPr>
            <a:stCxn id="16" idx="2"/>
            <a:endCxn id="155" idx="0"/>
          </p:cNvCxnSpPr>
          <p:nvPr/>
        </p:nvCxnSpPr>
        <p:spPr>
          <a:xfrm rot="16200000" flipH="1">
            <a:off x="4043434" y="3184570"/>
            <a:ext cx="228600" cy="71746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or: Elbow 275">
            <a:extLst>
              <a:ext uri="{FF2B5EF4-FFF2-40B4-BE49-F238E27FC236}">
                <a16:creationId xmlns:a16="http://schemas.microsoft.com/office/drawing/2014/main" id="{8CA0BD7D-5891-4BF1-8A10-FB04C5751A6A}"/>
              </a:ext>
            </a:extLst>
          </p:cNvPr>
          <p:cNvCxnSpPr>
            <a:stCxn id="16" idx="2"/>
            <a:endCxn id="171" idx="0"/>
          </p:cNvCxnSpPr>
          <p:nvPr/>
        </p:nvCxnSpPr>
        <p:spPr>
          <a:xfrm rot="5400000">
            <a:off x="3284865" y="3143461"/>
            <a:ext cx="228600" cy="79967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ctor: Elbow 279">
            <a:extLst>
              <a:ext uri="{FF2B5EF4-FFF2-40B4-BE49-F238E27FC236}">
                <a16:creationId xmlns:a16="http://schemas.microsoft.com/office/drawing/2014/main" id="{C85C5EFA-89AC-4C96-9D53-F8295629E2B4}"/>
              </a:ext>
            </a:extLst>
          </p:cNvPr>
          <p:cNvCxnSpPr>
            <a:cxnSpLocks/>
            <a:stCxn id="155" idx="3"/>
            <a:endCxn id="134" idx="0"/>
          </p:cNvCxnSpPr>
          <p:nvPr/>
        </p:nvCxnSpPr>
        <p:spPr>
          <a:xfrm>
            <a:off x="4770009" y="3800475"/>
            <a:ext cx="667388" cy="11945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ctor: Elbow 282">
            <a:extLst>
              <a:ext uri="{FF2B5EF4-FFF2-40B4-BE49-F238E27FC236}">
                <a16:creationId xmlns:a16="http://schemas.microsoft.com/office/drawing/2014/main" id="{53E5811B-5279-47D8-A9FF-9FE4850B96C0}"/>
              </a:ext>
            </a:extLst>
          </p:cNvPr>
          <p:cNvCxnSpPr>
            <a:cxnSpLocks/>
            <a:stCxn id="59" idx="2"/>
            <a:endCxn id="98" idx="0"/>
          </p:cNvCxnSpPr>
          <p:nvPr/>
        </p:nvCxnSpPr>
        <p:spPr>
          <a:xfrm rot="5400000">
            <a:off x="3928974" y="2678038"/>
            <a:ext cx="101589" cy="346213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ctor: Elbow 284">
            <a:extLst>
              <a:ext uri="{FF2B5EF4-FFF2-40B4-BE49-F238E27FC236}">
                <a16:creationId xmlns:a16="http://schemas.microsoft.com/office/drawing/2014/main" id="{22AE97C5-9A0A-43E3-B112-4DDB83F195A6}"/>
              </a:ext>
            </a:extLst>
          </p:cNvPr>
          <p:cNvCxnSpPr>
            <a:stCxn id="59" idx="2"/>
            <a:endCxn id="41" idx="0"/>
          </p:cNvCxnSpPr>
          <p:nvPr/>
        </p:nvCxnSpPr>
        <p:spPr>
          <a:xfrm rot="16200000" flipH="1">
            <a:off x="4259479" y="2693744"/>
            <a:ext cx="101589" cy="31479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A11FA90-9CC3-421C-BB0C-B7302427CBA6}"/>
              </a:ext>
            </a:extLst>
          </p:cNvPr>
          <p:cNvCxnSpPr>
            <a:cxnSpLocks/>
            <a:stCxn id="7" idx="2"/>
            <a:endCxn id="142" idx="0"/>
          </p:cNvCxnSpPr>
          <p:nvPr/>
        </p:nvCxnSpPr>
        <p:spPr>
          <a:xfrm flipH="1">
            <a:off x="2999325" y="4563872"/>
            <a:ext cx="3826" cy="1398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>
            <a:extLst>
              <a:ext uri="{FF2B5EF4-FFF2-40B4-BE49-F238E27FC236}">
                <a16:creationId xmlns:a16="http://schemas.microsoft.com/office/drawing/2014/main" id="{123297BA-FD39-43D3-AAE8-F142957E3AB4}"/>
              </a:ext>
            </a:extLst>
          </p:cNvPr>
          <p:cNvCxnSpPr>
            <a:cxnSpLocks/>
            <a:stCxn id="142" idx="3"/>
          </p:cNvCxnSpPr>
          <p:nvPr/>
        </p:nvCxnSpPr>
        <p:spPr>
          <a:xfrm>
            <a:off x="3153194" y="4796099"/>
            <a:ext cx="43668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83E2CDDC-A2DC-4D19-8E31-4808C5A9FAE3}"/>
              </a:ext>
            </a:extLst>
          </p:cNvPr>
          <p:cNvCxnSpPr>
            <a:cxnSpLocks/>
            <a:stCxn id="7" idx="1"/>
            <a:endCxn id="143" idx="3"/>
          </p:cNvCxnSpPr>
          <p:nvPr/>
        </p:nvCxnSpPr>
        <p:spPr>
          <a:xfrm flipH="1">
            <a:off x="2438400" y="4329811"/>
            <a:ext cx="102137" cy="37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B3112B55-B305-4760-82D2-CA1B62190475}"/>
              </a:ext>
            </a:extLst>
          </p:cNvPr>
          <p:cNvCxnSpPr>
            <a:cxnSpLocks/>
            <a:stCxn id="143" idx="1"/>
            <a:endCxn id="15" idx="3"/>
          </p:cNvCxnSpPr>
          <p:nvPr/>
        </p:nvCxnSpPr>
        <p:spPr>
          <a:xfrm flipH="1">
            <a:off x="1937059" y="4333521"/>
            <a:ext cx="193602" cy="57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or: Elbow 304">
            <a:extLst>
              <a:ext uri="{FF2B5EF4-FFF2-40B4-BE49-F238E27FC236}">
                <a16:creationId xmlns:a16="http://schemas.microsoft.com/office/drawing/2014/main" id="{40F75F22-2D1F-4666-96AA-FEDD3DFD4E11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rot="16200000" flipH="1">
            <a:off x="1743182" y="4317442"/>
            <a:ext cx="207342" cy="53679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ctor: Elbow 310">
            <a:extLst>
              <a:ext uri="{FF2B5EF4-FFF2-40B4-BE49-F238E27FC236}">
                <a16:creationId xmlns:a16="http://schemas.microsoft.com/office/drawing/2014/main" id="{33F98D45-7DC6-4378-858B-379A35ADF167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rot="5400000">
            <a:off x="1237649" y="4356068"/>
            <a:ext cx="214711" cy="466909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EC7F4F8-6830-451D-9707-441127E8EBDD}"/>
              </a:ext>
            </a:extLst>
          </p:cNvPr>
          <p:cNvCxnSpPr>
            <a:cxnSpLocks/>
            <a:stCxn id="214" idx="3"/>
            <a:endCxn id="191" idx="1"/>
          </p:cNvCxnSpPr>
          <p:nvPr/>
        </p:nvCxnSpPr>
        <p:spPr>
          <a:xfrm flipV="1">
            <a:off x="7898491" y="2701521"/>
            <a:ext cx="178708" cy="65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A839167-1E39-412D-85B2-1A30F50800B1}"/>
              </a:ext>
            </a:extLst>
          </p:cNvPr>
          <p:cNvCxnSpPr>
            <a:cxnSpLocks/>
            <a:stCxn id="215" idx="3"/>
            <a:endCxn id="179" idx="1"/>
          </p:cNvCxnSpPr>
          <p:nvPr/>
        </p:nvCxnSpPr>
        <p:spPr>
          <a:xfrm flipV="1">
            <a:off x="7898491" y="1760823"/>
            <a:ext cx="178710" cy="153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or: Elbow 347">
            <a:extLst>
              <a:ext uri="{FF2B5EF4-FFF2-40B4-BE49-F238E27FC236}">
                <a16:creationId xmlns:a16="http://schemas.microsoft.com/office/drawing/2014/main" id="{38BFE7A2-A97E-47F8-8D2D-A2CB4F8149A7}"/>
              </a:ext>
            </a:extLst>
          </p:cNvPr>
          <p:cNvCxnSpPr>
            <a:cxnSpLocks/>
            <a:stCxn id="146" idx="3"/>
            <a:endCxn id="320" idx="1"/>
          </p:cNvCxnSpPr>
          <p:nvPr/>
        </p:nvCxnSpPr>
        <p:spPr>
          <a:xfrm flipV="1">
            <a:off x="7370880" y="3496811"/>
            <a:ext cx="706320" cy="393873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ctor: Elbow 349">
            <a:extLst>
              <a:ext uri="{FF2B5EF4-FFF2-40B4-BE49-F238E27FC236}">
                <a16:creationId xmlns:a16="http://schemas.microsoft.com/office/drawing/2014/main" id="{70FC9492-0FD9-4AEA-BC1A-D4F3A035D662}"/>
              </a:ext>
            </a:extLst>
          </p:cNvPr>
          <p:cNvCxnSpPr>
            <a:cxnSpLocks/>
            <a:stCxn id="146" idx="3"/>
            <a:endCxn id="321" idx="1"/>
          </p:cNvCxnSpPr>
          <p:nvPr/>
        </p:nvCxnSpPr>
        <p:spPr>
          <a:xfrm>
            <a:off x="7370880" y="3890684"/>
            <a:ext cx="706319" cy="45802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444E1E60-A284-4152-B48A-70CCA117ABD9}"/>
              </a:ext>
            </a:extLst>
          </p:cNvPr>
          <p:cNvSpPr/>
          <p:nvPr/>
        </p:nvSpPr>
        <p:spPr>
          <a:xfrm>
            <a:off x="36606" y="833106"/>
            <a:ext cx="975775" cy="717974"/>
          </a:xfrm>
          <a:prstGeom prst="roundRect">
            <a:avLst>
              <a:gd name="adj" fmla="val 6396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800" b="1" dirty="0">
                <a:solidFill>
                  <a:prstClr val="black"/>
                </a:solidFill>
              </a:rPr>
              <a:t>Child present with concerns for </a:t>
            </a:r>
          </a:p>
          <a:p>
            <a:pPr algn="ctr" defTabSz="685800"/>
            <a:r>
              <a:rPr lang="en-US" sz="800" b="1" dirty="0">
                <a:solidFill>
                  <a:prstClr val="black"/>
                </a:solidFill>
              </a:rPr>
              <a:t>COVID-19 or Flu</a:t>
            </a:r>
            <a:r>
              <a:rPr lang="en-US" sz="800" b="1" baseline="30000" dirty="0">
                <a:solidFill>
                  <a:prstClr val="black"/>
                </a:solidFill>
              </a:rPr>
              <a:t>1</a:t>
            </a:r>
            <a:endParaRPr lang="en-US" sz="800" b="1" dirty="0"/>
          </a:p>
        </p:txBody>
      </p:sp>
      <p:cxnSp>
        <p:nvCxnSpPr>
          <p:cNvPr id="195" name="Connector: Elbow 194">
            <a:extLst>
              <a:ext uri="{FF2B5EF4-FFF2-40B4-BE49-F238E27FC236}">
                <a16:creationId xmlns:a16="http://schemas.microsoft.com/office/drawing/2014/main" id="{0FFAD19E-619D-406D-B4DB-2D7FC4561327}"/>
              </a:ext>
            </a:extLst>
          </p:cNvPr>
          <p:cNvCxnSpPr>
            <a:cxnSpLocks/>
            <a:stCxn id="313" idx="2"/>
            <a:endCxn id="141" idx="1"/>
          </p:cNvCxnSpPr>
          <p:nvPr/>
        </p:nvCxnSpPr>
        <p:spPr>
          <a:xfrm rot="16200000" flipH="1">
            <a:off x="2052998" y="1287357"/>
            <a:ext cx="163482" cy="157617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>
            <a:extLst>
              <a:ext uri="{FF2B5EF4-FFF2-40B4-BE49-F238E27FC236}">
                <a16:creationId xmlns:a16="http://schemas.microsoft.com/office/drawing/2014/main" id="{D5E77E53-8109-4E21-944F-841633423E2D}"/>
              </a:ext>
            </a:extLst>
          </p:cNvPr>
          <p:cNvCxnSpPr>
            <a:cxnSpLocks/>
            <a:stCxn id="141" idx="3"/>
            <a:endCxn id="124" idx="1"/>
          </p:cNvCxnSpPr>
          <p:nvPr/>
        </p:nvCxnSpPr>
        <p:spPr>
          <a:xfrm>
            <a:off x="3011926" y="1447907"/>
            <a:ext cx="302208" cy="28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ctor: Elbow 379">
            <a:extLst>
              <a:ext uri="{FF2B5EF4-FFF2-40B4-BE49-F238E27FC236}">
                <a16:creationId xmlns:a16="http://schemas.microsoft.com/office/drawing/2014/main" id="{CE6059DB-19A2-405C-B649-E70C8264A2DF}"/>
              </a:ext>
            </a:extLst>
          </p:cNvPr>
          <p:cNvCxnSpPr>
            <a:cxnSpLocks/>
            <a:stCxn id="6" idx="2"/>
            <a:endCxn id="85" idx="0"/>
          </p:cNvCxnSpPr>
          <p:nvPr/>
        </p:nvCxnSpPr>
        <p:spPr>
          <a:xfrm rot="5400000">
            <a:off x="2356185" y="2107964"/>
            <a:ext cx="150342" cy="36276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Arrow Connector 380">
            <a:extLst>
              <a:ext uri="{FF2B5EF4-FFF2-40B4-BE49-F238E27FC236}">
                <a16:creationId xmlns:a16="http://schemas.microsoft.com/office/drawing/2014/main" id="{025DC554-F34B-40D8-81A4-35EE2FE3C940}"/>
              </a:ext>
            </a:extLst>
          </p:cNvPr>
          <p:cNvCxnSpPr>
            <a:cxnSpLocks/>
            <a:stCxn id="85" idx="2"/>
            <a:endCxn id="5" idx="0"/>
          </p:cNvCxnSpPr>
          <p:nvPr/>
        </p:nvCxnSpPr>
        <p:spPr>
          <a:xfrm>
            <a:off x="2249974" y="2610738"/>
            <a:ext cx="8035" cy="11341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ctor: Elbow 388">
            <a:extLst>
              <a:ext uri="{FF2B5EF4-FFF2-40B4-BE49-F238E27FC236}">
                <a16:creationId xmlns:a16="http://schemas.microsoft.com/office/drawing/2014/main" id="{59E470BB-7C9B-49D8-A8D7-6272E329BE42}"/>
              </a:ext>
            </a:extLst>
          </p:cNvPr>
          <p:cNvCxnSpPr>
            <a:cxnSpLocks/>
            <a:stCxn id="6" idx="2"/>
            <a:endCxn id="91" idx="0"/>
          </p:cNvCxnSpPr>
          <p:nvPr/>
        </p:nvCxnSpPr>
        <p:spPr>
          <a:xfrm rot="16200000" flipH="1">
            <a:off x="2738756" y="2088156"/>
            <a:ext cx="150342" cy="40237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or: Elbow 400">
            <a:extLst>
              <a:ext uri="{FF2B5EF4-FFF2-40B4-BE49-F238E27FC236}">
                <a16:creationId xmlns:a16="http://schemas.microsoft.com/office/drawing/2014/main" id="{A616F852-FB55-46B4-AA4B-036AA3CF9284}"/>
              </a:ext>
            </a:extLst>
          </p:cNvPr>
          <p:cNvCxnSpPr>
            <a:cxnSpLocks/>
            <a:stCxn id="91" idx="3"/>
            <a:endCxn id="59" idx="1"/>
          </p:cNvCxnSpPr>
          <p:nvPr/>
        </p:nvCxnSpPr>
        <p:spPr>
          <a:xfrm>
            <a:off x="3247079" y="2503017"/>
            <a:ext cx="258069" cy="170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ctor: Elbow 416">
            <a:extLst>
              <a:ext uri="{FF2B5EF4-FFF2-40B4-BE49-F238E27FC236}">
                <a16:creationId xmlns:a16="http://schemas.microsoft.com/office/drawing/2014/main" id="{8E8E46A2-EC51-47CF-9E4B-38AB8A4316C0}"/>
              </a:ext>
            </a:extLst>
          </p:cNvPr>
          <p:cNvCxnSpPr>
            <a:cxnSpLocks/>
            <a:stCxn id="157" idx="3"/>
            <a:endCxn id="133" idx="1"/>
          </p:cNvCxnSpPr>
          <p:nvPr/>
        </p:nvCxnSpPr>
        <p:spPr>
          <a:xfrm>
            <a:off x="6096000" y="2996016"/>
            <a:ext cx="228600" cy="89466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Arrow Connector 418">
            <a:extLst>
              <a:ext uri="{FF2B5EF4-FFF2-40B4-BE49-F238E27FC236}">
                <a16:creationId xmlns:a16="http://schemas.microsoft.com/office/drawing/2014/main" id="{EAE2807B-C775-4328-A750-77515A6E7BC2}"/>
              </a:ext>
            </a:extLst>
          </p:cNvPr>
          <p:cNvCxnSpPr>
            <a:cxnSpLocks/>
            <a:stCxn id="133" idx="3"/>
            <a:endCxn id="146" idx="1"/>
          </p:cNvCxnSpPr>
          <p:nvPr/>
        </p:nvCxnSpPr>
        <p:spPr>
          <a:xfrm>
            <a:off x="6632339" y="3890684"/>
            <a:ext cx="20404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Arrow Connector 422">
            <a:extLst>
              <a:ext uri="{FF2B5EF4-FFF2-40B4-BE49-F238E27FC236}">
                <a16:creationId xmlns:a16="http://schemas.microsoft.com/office/drawing/2014/main" id="{8B11390A-3140-4663-89B4-7D1CD8592B89}"/>
              </a:ext>
            </a:extLst>
          </p:cNvPr>
          <p:cNvCxnSpPr>
            <a:cxnSpLocks/>
            <a:stCxn id="135" idx="3"/>
            <a:endCxn id="169" idx="1"/>
          </p:cNvCxnSpPr>
          <p:nvPr/>
        </p:nvCxnSpPr>
        <p:spPr>
          <a:xfrm>
            <a:off x="6632339" y="2273893"/>
            <a:ext cx="206252" cy="7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Arrow Connector 462">
            <a:extLst>
              <a:ext uri="{FF2B5EF4-FFF2-40B4-BE49-F238E27FC236}">
                <a16:creationId xmlns:a16="http://schemas.microsoft.com/office/drawing/2014/main" id="{79C828F6-E00F-4826-B377-4ED4033A5CB9}"/>
              </a:ext>
            </a:extLst>
          </p:cNvPr>
          <p:cNvCxnSpPr>
            <a:stCxn id="171" idx="2"/>
            <a:endCxn id="7" idx="0"/>
          </p:cNvCxnSpPr>
          <p:nvPr/>
        </p:nvCxnSpPr>
        <p:spPr>
          <a:xfrm>
            <a:off x="2999326" y="3943350"/>
            <a:ext cx="3825" cy="152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E8EEDDCA-B6D7-41B5-91AB-1946D35C1DC6}"/>
              </a:ext>
            </a:extLst>
          </p:cNvPr>
          <p:cNvSpPr txBox="1"/>
          <p:nvPr/>
        </p:nvSpPr>
        <p:spPr>
          <a:xfrm>
            <a:off x="2096104" y="2364517"/>
            <a:ext cx="307739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endParaRPr lang="en-US" sz="2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  <a:p>
            <a:pPr algn="ctr" defTabSz="685800">
              <a:defRPr/>
            </a:pPr>
            <a:endParaRPr lang="en-US" sz="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28F307A-55B7-4BDD-9AB8-1E7559D8D941}"/>
              </a:ext>
            </a:extLst>
          </p:cNvPr>
          <p:cNvSpPr txBox="1"/>
          <p:nvPr/>
        </p:nvSpPr>
        <p:spPr>
          <a:xfrm>
            <a:off x="2783154" y="2364517"/>
            <a:ext cx="463925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NO/ UNSURE</a:t>
            </a:r>
          </a:p>
        </p:txBody>
      </p: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2E88B592-D31B-4CB5-89C1-95F799158929}"/>
              </a:ext>
            </a:extLst>
          </p:cNvPr>
          <p:cNvCxnSpPr>
            <a:cxnSpLocks/>
            <a:stCxn id="157" idx="3"/>
            <a:endCxn id="135" idx="1"/>
          </p:cNvCxnSpPr>
          <p:nvPr/>
        </p:nvCxnSpPr>
        <p:spPr>
          <a:xfrm flipV="1">
            <a:off x="6096000" y="2273893"/>
            <a:ext cx="228600" cy="72212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6D3790F-2CBD-407E-9E22-06EB2D29434C}"/>
              </a:ext>
            </a:extLst>
          </p:cNvPr>
          <p:cNvCxnSpPr>
            <a:cxnSpLocks/>
            <a:stCxn id="169" idx="3"/>
            <a:endCxn id="214" idx="0"/>
          </p:cNvCxnSpPr>
          <p:nvPr/>
        </p:nvCxnSpPr>
        <p:spPr>
          <a:xfrm>
            <a:off x="7543800" y="2274606"/>
            <a:ext cx="101146" cy="290598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02B8E95F-1121-4800-B7C0-7BF2468942F6}"/>
              </a:ext>
            </a:extLst>
          </p:cNvPr>
          <p:cNvCxnSpPr>
            <a:cxnSpLocks/>
            <a:stCxn id="169" idx="3"/>
            <a:endCxn id="215" idx="2"/>
          </p:cNvCxnSpPr>
          <p:nvPr/>
        </p:nvCxnSpPr>
        <p:spPr>
          <a:xfrm flipV="1">
            <a:off x="7543800" y="1905233"/>
            <a:ext cx="101146" cy="36937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695DD88A-101A-4EF3-9876-8D1DB349676C}"/>
              </a:ext>
            </a:extLst>
          </p:cNvPr>
          <p:cNvSpPr txBox="1"/>
          <p:nvPr/>
        </p:nvSpPr>
        <p:spPr>
          <a:xfrm>
            <a:off x="6324600" y="3798351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E43D296-7099-4332-8F3C-DF930EB7D088}"/>
              </a:ext>
            </a:extLst>
          </p:cNvPr>
          <p:cNvSpPr txBox="1"/>
          <p:nvPr/>
        </p:nvSpPr>
        <p:spPr>
          <a:xfrm>
            <a:off x="6324600" y="2181560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E804782-658A-4423-8155-9CE30D04F65F}"/>
              </a:ext>
            </a:extLst>
          </p:cNvPr>
          <p:cNvSpPr txBox="1"/>
          <p:nvPr/>
        </p:nvSpPr>
        <p:spPr>
          <a:xfrm>
            <a:off x="2213548" y="1344032"/>
            <a:ext cx="798378" cy="20774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750" b="1" dirty="0">
                <a:solidFill>
                  <a:prstClr val="black"/>
                </a:solidFill>
                <a:latin typeface="Calibri" panose="020F0502020204030204"/>
              </a:rPr>
              <a:t>Symptomatic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34D0B48-7C13-424D-85A4-D961FC62D271}"/>
              </a:ext>
            </a:extLst>
          </p:cNvPr>
          <p:cNvSpPr txBox="1"/>
          <p:nvPr/>
        </p:nvSpPr>
        <p:spPr>
          <a:xfrm>
            <a:off x="2845455" y="4703766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55078D1-CC51-4C42-95A3-0B64601A2EB3}"/>
              </a:ext>
            </a:extLst>
          </p:cNvPr>
          <p:cNvSpPr txBox="1"/>
          <p:nvPr/>
        </p:nvSpPr>
        <p:spPr>
          <a:xfrm>
            <a:off x="2130661" y="4241188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A4EB6A41-2BE2-44E5-AC1D-4E07A25DB5A6}"/>
              </a:ext>
            </a:extLst>
          </p:cNvPr>
          <p:cNvSpPr/>
          <p:nvPr/>
        </p:nvSpPr>
        <p:spPr>
          <a:xfrm>
            <a:off x="3593707" y="4241188"/>
            <a:ext cx="1116281" cy="8742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675" dirty="0">
                <a:solidFill>
                  <a:prstClr val="black"/>
                </a:solidFill>
                <a:latin typeface="Calibri" panose="020F0502020204030204"/>
              </a:rPr>
              <a:t>Isolate for 10 days (20 days if immuno-compromised), monitor symptoms, return to work or school when afebrile and improving symptoms without suppressive medication for 24 hours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30CD2812-6A63-484C-8D56-9B75A37B3C84}"/>
              </a:ext>
            </a:extLst>
          </p:cNvPr>
          <p:cNvSpPr txBox="1"/>
          <p:nvPr/>
        </p:nvSpPr>
        <p:spPr>
          <a:xfrm>
            <a:off x="35108" y="3943350"/>
            <a:ext cx="1176611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" b="1" dirty="0"/>
              <a:t>Relevant Guidelines: </a:t>
            </a:r>
            <a:endParaRPr lang="en-US" sz="650" b="1" dirty="0">
              <a:hlinkClick r:id="rId3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650" dirty="0">
                <a:hlinkClick r:id="rId3"/>
              </a:rPr>
              <a:t>MIS-C Pathway</a:t>
            </a:r>
            <a:endParaRPr lang="en-US" sz="650" dirty="0"/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650" u="sng" dirty="0">
                <a:hlinkClick r:id="rId4"/>
              </a:rPr>
              <a:t>Flu Algorithm</a:t>
            </a:r>
            <a:endParaRPr lang="en-US" sz="650" u="sng" dirty="0"/>
          </a:p>
        </p:txBody>
      </p:sp>
      <p:cxnSp>
        <p:nvCxnSpPr>
          <p:cNvPr id="271" name="Connector: Elbow 270">
            <a:extLst>
              <a:ext uri="{FF2B5EF4-FFF2-40B4-BE49-F238E27FC236}">
                <a16:creationId xmlns:a16="http://schemas.microsoft.com/office/drawing/2014/main" id="{8716B2B5-EB9D-415A-BC68-CD48480BB365}"/>
              </a:ext>
            </a:extLst>
          </p:cNvPr>
          <p:cNvCxnSpPr>
            <a:cxnSpLocks/>
            <a:stCxn id="312" idx="3"/>
            <a:endCxn id="313" idx="1"/>
          </p:cNvCxnSpPr>
          <p:nvPr/>
        </p:nvCxnSpPr>
        <p:spPr>
          <a:xfrm flipV="1">
            <a:off x="1767104" y="1192093"/>
            <a:ext cx="134957" cy="361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>
            <a:extLst>
              <a:ext uri="{FF2B5EF4-FFF2-40B4-BE49-F238E27FC236}">
                <a16:creationId xmlns:a16="http://schemas.microsoft.com/office/drawing/2014/main" id="{DA9BA735-458F-4D85-94BA-79B289B29F1A}"/>
              </a:ext>
            </a:extLst>
          </p:cNvPr>
          <p:cNvSpPr txBox="1"/>
          <p:nvPr/>
        </p:nvSpPr>
        <p:spPr>
          <a:xfrm>
            <a:off x="1129877" y="886455"/>
            <a:ext cx="637227" cy="6184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defTabSz="685800">
              <a:defRPr sz="675">
                <a:solidFill>
                  <a:prstClr val="black"/>
                </a:solidFill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Positive COVID PCR/ Antigen Test in last 3 months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BD0C6DE0-598C-44A8-BBB6-FBF49D10047D}"/>
              </a:ext>
            </a:extLst>
          </p:cNvPr>
          <p:cNvSpPr txBox="1"/>
          <p:nvPr/>
        </p:nvSpPr>
        <p:spPr>
          <a:xfrm>
            <a:off x="1902061" y="1099760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34F944B7-8F85-4EA2-9D34-3995DC6924E8}"/>
              </a:ext>
            </a:extLst>
          </p:cNvPr>
          <p:cNvSpPr txBox="1"/>
          <p:nvPr/>
        </p:nvSpPr>
        <p:spPr>
          <a:xfrm>
            <a:off x="1295496" y="1625084"/>
            <a:ext cx="307739" cy="1846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E069C274-9974-41A3-8341-3F3864876B28}"/>
              </a:ext>
            </a:extLst>
          </p:cNvPr>
          <p:cNvSpPr/>
          <p:nvPr/>
        </p:nvSpPr>
        <p:spPr>
          <a:xfrm>
            <a:off x="1079052" y="1972085"/>
            <a:ext cx="749748" cy="675865"/>
          </a:xfrm>
          <a:prstGeom prst="rect">
            <a:avLst/>
          </a:prstGeom>
          <a:solidFill>
            <a:srgbClr val="005DA4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75" dirty="0">
                <a:solidFill>
                  <a:prstClr val="white"/>
                </a:solidFill>
                <a:latin typeface="Calibri" panose="020F0502020204030204"/>
              </a:rPr>
              <a:t>Do NOT </a:t>
            </a:r>
          </a:p>
          <a:p>
            <a:pPr algn="ctr" defTabSz="685800">
              <a:defRPr/>
            </a:pPr>
            <a:r>
              <a:rPr lang="en-US" sz="675" dirty="0">
                <a:solidFill>
                  <a:prstClr val="white"/>
                </a:solidFill>
                <a:latin typeface="Calibri" panose="020F0502020204030204"/>
              </a:rPr>
              <a:t>re-test, consider</a:t>
            </a:r>
          </a:p>
          <a:p>
            <a:pPr algn="just" defTabSz="685800">
              <a:defRPr/>
            </a:pPr>
            <a:r>
              <a:rPr lang="en-US" sz="675" u="sng" dirty="0">
                <a:solidFill>
                  <a:srgbClr val="00A94F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Flu Algorithm</a:t>
            </a:r>
            <a:r>
              <a:rPr lang="en-US" sz="675" u="sng" dirty="0">
                <a:solidFill>
                  <a:srgbClr val="00A94F"/>
                </a:solidFill>
                <a:latin typeface="Calibri" panose="020F0502020204030204"/>
              </a:rPr>
              <a:t> </a:t>
            </a:r>
            <a:r>
              <a:rPr lang="en-US" sz="675" dirty="0">
                <a:solidFill>
                  <a:schemeClr val="bg1"/>
                </a:solidFill>
                <a:latin typeface="Calibri" panose="020F0502020204030204"/>
              </a:rPr>
              <a:t>or </a:t>
            </a:r>
          </a:p>
          <a:p>
            <a:pPr algn="just" defTabSz="685800">
              <a:defRPr/>
            </a:pPr>
            <a:r>
              <a:rPr lang="en-US" sz="675" dirty="0">
                <a:solidFill>
                  <a:srgbClr val="00A94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MIS-C Pathway</a:t>
            </a:r>
            <a:endParaRPr lang="en-US" sz="675" u="sng" dirty="0">
              <a:solidFill>
                <a:srgbClr val="00A94F"/>
              </a:solidFill>
              <a:latin typeface="Calibri" panose="020F0502020204030204"/>
            </a:endParaRPr>
          </a:p>
        </p:txBody>
      </p: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69C84460-82FF-4D78-B6F3-0C966895FF3C}"/>
              </a:ext>
            </a:extLst>
          </p:cNvPr>
          <p:cNvCxnSpPr>
            <a:cxnSpLocks/>
            <a:stCxn id="312" idx="2"/>
            <a:endCxn id="314" idx="0"/>
          </p:cNvCxnSpPr>
          <p:nvPr/>
        </p:nvCxnSpPr>
        <p:spPr>
          <a:xfrm>
            <a:off x="1448491" y="1504950"/>
            <a:ext cx="875" cy="120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7780BC43-003B-4243-AFD8-150FE69B4FA7}"/>
              </a:ext>
            </a:extLst>
          </p:cNvPr>
          <p:cNvCxnSpPr>
            <a:cxnSpLocks/>
            <a:stCxn id="314" idx="2"/>
            <a:endCxn id="315" idx="0"/>
          </p:cNvCxnSpPr>
          <p:nvPr/>
        </p:nvCxnSpPr>
        <p:spPr>
          <a:xfrm>
            <a:off x="1449366" y="1809750"/>
            <a:ext cx="4560" cy="16233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ctor: Elbow 323">
            <a:extLst>
              <a:ext uri="{FF2B5EF4-FFF2-40B4-BE49-F238E27FC236}">
                <a16:creationId xmlns:a16="http://schemas.microsoft.com/office/drawing/2014/main" id="{11CC649D-3E7D-4763-BF81-1E67621D5B6C}"/>
              </a:ext>
            </a:extLst>
          </p:cNvPr>
          <p:cNvCxnSpPr>
            <a:cxnSpLocks/>
            <a:stCxn id="313" idx="0"/>
            <a:endCxn id="104" idx="1"/>
          </p:cNvCxnSpPr>
          <p:nvPr/>
        </p:nvCxnSpPr>
        <p:spPr>
          <a:xfrm rot="5400000" flipH="1" flipV="1">
            <a:off x="2343622" y="723593"/>
            <a:ext cx="92768" cy="668150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A2FEEFC1-DAC9-48CC-808B-60D5EE95D3E4}"/>
              </a:ext>
            </a:extLst>
          </p:cNvPr>
          <p:cNvCxnSpPr>
            <a:cxnSpLocks/>
            <a:stCxn id="159" idx="3"/>
            <a:endCxn id="312" idx="1"/>
          </p:cNvCxnSpPr>
          <p:nvPr/>
        </p:nvCxnSpPr>
        <p:spPr>
          <a:xfrm>
            <a:off x="1012381" y="1192093"/>
            <a:ext cx="117496" cy="36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" name="Picture 439">
            <a:extLst>
              <a:ext uri="{FF2B5EF4-FFF2-40B4-BE49-F238E27FC236}">
                <a16:creationId xmlns:a16="http://schemas.microsoft.com/office/drawing/2014/main" id="{8E6D8857-C911-4A08-BC3D-4CF845CA5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7829" y="3575"/>
            <a:ext cx="848307" cy="881357"/>
          </a:xfrm>
          <a:prstGeom prst="rect">
            <a:avLst/>
          </a:prstGeom>
        </p:spPr>
      </p:pic>
      <p:sp>
        <p:nvSpPr>
          <p:cNvPr id="441" name="Rectangle: Rounded Corners 440">
            <a:extLst>
              <a:ext uri="{FF2B5EF4-FFF2-40B4-BE49-F238E27FC236}">
                <a16:creationId xmlns:a16="http://schemas.microsoft.com/office/drawing/2014/main" id="{25CD3E4E-B9C6-49C5-994F-E2EA0449934E}"/>
              </a:ext>
            </a:extLst>
          </p:cNvPr>
          <p:cNvSpPr/>
          <p:nvPr/>
        </p:nvSpPr>
        <p:spPr>
          <a:xfrm>
            <a:off x="35108" y="1597254"/>
            <a:ext cx="994655" cy="2768990"/>
          </a:xfrm>
          <a:prstGeom prst="roundRect">
            <a:avLst>
              <a:gd name="adj" fmla="val 9006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B6DC8F99-258C-436E-854C-CA60B814CFB8}"/>
              </a:ext>
            </a:extLst>
          </p:cNvPr>
          <p:cNvSpPr/>
          <p:nvPr/>
        </p:nvSpPr>
        <p:spPr>
          <a:xfrm>
            <a:off x="6709283" y="773328"/>
            <a:ext cx="16113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/>
            <a:r>
              <a:rPr lang="en-US" sz="6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Source: CDC/Children’s Healthcare of Atlanta </a:t>
            </a: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E4B2BFC4-1169-41D2-92AA-564D9FB6B6FE}"/>
              </a:ext>
            </a:extLst>
          </p:cNvPr>
          <p:cNvSpPr/>
          <p:nvPr/>
        </p:nvSpPr>
        <p:spPr>
          <a:xfrm>
            <a:off x="483081" y="607327"/>
            <a:ext cx="545387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7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Disclaimer</a:t>
            </a:r>
            <a:r>
              <a:rPr lang="en-US" sz="7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: This algorithm serves as a general framework to approach COVID-19 and Flu Testing, clinical judgement takes precedence</a:t>
            </a:r>
          </a:p>
        </p:txBody>
      </p:sp>
    </p:spTree>
    <p:extLst>
      <p:ext uri="{BB962C8B-B14F-4D97-AF65-F5344CB8AC3E}">
        <p14:creationId xmlns:p14="http://schemas.microsoft.com/office/powerpoint/2010/main" val="2808357621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s_Widescreen_PPT-Template_2018">
  <a:themeElements>
    <a:clrScheme name="CHO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BF44"/>
      </a:accent1>
      <a:accent2>
        <a:srgbClr val="BD2F92"/>
      </a:accent2>
      <a:accent3>
        <a:srgbClr val="4BBBEB"/>
      </a:accent3>
      <a:accent4>
        <a:srgbClr val="F58220"/>
      </a:accent4>
      <a:accent5>
        <a:srgbClr val="005DA4"/>
      </a:accent5>
      <a:accent6>
        <a:srgbClr val="FFDD00"/>
      </a:accent6>
      <a:hlink>
        <a:srgbClr val="00A94F"/>
      </a:hlink>
      <a:folHlink>
        <a:srgbClr val="4BB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94F"/>
        </a:solidFill>
        <a:ln>
          <a:noFill/>
        </a:ln>
      </a:spPr>
      <a:bodyPr rtlCol="0" anchor="ctr"/>
      <a:lstStyle>
        <a:defPPr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F17C26D421494E928125FB6408723B" ma:contentTypeVersion="12" ma:contentTypeDescription="Create a new document." ma:contentTypeScope="" ma:versionID="418c0a41240de826e047852491ef5dd7">
  <xsd:schema xmlns:xsd="http://www.w3.org/2001/XMLSchema" xmlns:xs="http://www.w3.org/2001/XMLSchema" xmlns:p="http://schemas.microsoft.com/office/2006/metadata/properties" xmlns:ns3="ca6d9933-f758-4124-94cf-5b30ddc766e7" xmlns:ns4="d6c5790a-cf5b-471d-953f-1c6d62079f18" targetNamespace="http://schemas.microsoft.com/office/2006/metadata/properties" ma:root="true" ma:fieldsID="3b38645d069ade61344f48b2bbdbadbd" ns3:_="" ns4:_="">
    <xsd:import namespace="ca6d9933-f758-4124-94cf-5b30ddc766e7"/>
    <xsd:import namespace="d6c5790a-cf5b-471d-953f-1c6d62079f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d9933-f758-4124-94cf-5b30ddc766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5790a-cf5b-471d-953f-1c6d62079f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06C765-A585-4839-837C-6E8E409F9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1E14C2-805C-40B5-9536-06F426203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6d9933-f758-4124-94cf-5b30ddc766e7"/>
    <ds:schemaRef ds:uri="d6c5790a-cf5b-471d-953f-1c6d62079f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F6E5F8-F2B9-40FA-9098-3B491C9EA203}">
  <ds:schemaRefs>
    <ds:schemaRef ds:uri="http://purl.org/dc/elements/1.1/"/>
    <ds:schemaRef ds:uri="http://schemas.microsoft.com/office/2006/metadata/properties"/>
    <ds:schemaRef ds:uri="ca6d9933-f758-4124-94cf-5b30ddc766e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6c5790a-cf5b-471d-953f-1c6d62079f1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CHOA Widescreen</Template>
  <TotalTime>7951</TotalTime>
  <Words>365</Words>
  <Application>Microsoft Office PowerPoint</Application>
  <PresentationFormat>On-screen Show (16:9)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Childrens_Widescreen_PPT-Template_2018</vt:lpstr>
      <vt:lpstr>2020-2021 ED COVID-19/Flu Testing Algorithm</vt:lpstr>
    </vt:vector>
  </TitlesOfParts>
  <Company>CHOA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Flu Testing Algorithm: ED</dc:title>
  <dc:creator>Masterson, Erin</dc:creator>
  <cp:lastModifiedBy>Cook, Stacie</cp:lastModifiedBy>
  <cp:revision>9</cp:revision>
  <cp:lastPrinted>2018-09-28T19:29:07Z</cp:lastPrinted>
  <dcterms:created xsi:type="dcterms:W3CDTF">2020-09-03T14:45:11Z</dcterms:created>
  <dcterms:modified xsi:type="dcterms:W3CDTF">2020-10-06T16:35:04Z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0x0101001AF17C26D421494E928125FB6408723B</vt:lpwstr>
  </property>
</Properties>
</file>