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sldIdLst>
    <p:sldId id="256" r:id="rId3"/>
    <p:sldId id="263" r:id="rId4"/>
    <p:sldId id="379" r:id="rId5"/>
    <p:sldId id="329" r:id="rId6"/>
    <p:sldId id="291" r:id="rId7"/>
    <p:sldId id="292" r:id="rId8"/>
    <p:sldId id="293" r:id="rId9"/>
    <p:sldId id="269" r:id="rId10"/>
    <p:sldId id="308" r:id="rId11"/>
    <p:sldId id="328" r:id="rId12"/>
    <p:sldId id="385" r:id="rId13"/>
    <p:sldId id="295" r:id="rId14"/>
    <p:sldId id="386" r:id="rId15"/>
    <p:sldId id="387" r:id="rId16"/>
    <p:sldId id="388" r:id="rId17"/>
    <p:sldId id="389" r:id="rId18"/>
    <p:sldId id="323" r:id="rId19"/>
    <p:sldId id="325" r:id="rId20"/>
    <p:sldId id="390" r:id="rId21"/>
    <p:sldId id="303"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232B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10"/>
    <p:restoredTop sz="94712"/>
  </p:normalViewPr>
  <p:slideViewPr>
    <p:cSldViewPr snapToGrid="0" snapToObjects="1">
      <p:cViewPr varScale="1">
        <p:scale>
          <a:sx n="54" d="100"/>
          <a:sy n="54"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60BC0-A6C9-4E55-9770-33CB50FD82C5}" type="datetimeFigureOut">
              <a:rPr lang="en-US" smtClean="0"/>
              <a:t>9/17/2020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98BBB-9C26-4605-B6DC-F641224BD486}" type="slidenum">
              <a:rPr lang="en-US" smtClean="0"/>
              <a:t>‹#›</a:t>
            </a:fld>
            <a:endParaRPr lang="en-US"/>
          </a:p>
        </p:txBody>
      </p:sp>
    </p:spTree>
    <p:extLst>
      <p:ext uri="{BB962C8B-B14F-4D97-AF65-F5344CB8AC3E}">
        <p14:creationId xmlns:p14="http://schemas.microsoft.com/office/powerpoint/2010/main" val="69766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486927-8DA3-4B48-B3CC-EEF22A94B8FD}" type="slidenum">
              <a:rPr lang="en-US" smtClean="0"/>
              <a:t>4</a:t>
            </a:fld>
            <a:endParaRPr lang="en-US"/>
          </a:p>
        </p:txBody>
      </p:sp>
    </p:spTree>
    <p:extLst>
      <p:ext uri="{BB962C8B-B14F-4D97-AF65-F5344CB8AC3E}">
        <p14:creationId xmlns:p14="http://schemas.microsoft.com/office/powerpoint/2010/main" val="641203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D2EB66-D8FB-2148-8B0A-8E83C70B6C7B}"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2EB66-D8FB-2148-8B0A-8E83C70B6C7B}"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2EB66-D8FB-2148-8B0A-8E83C70B6C7B}"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53E2-1135-4C0D-94CD-A836DAD76E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A58128-6410-4366-8C86-324A55760B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447725-B9D7-41EE-A56A-3D5AAF274AF1}"/>
              </a:ext>
            </a:extLst>
          </p:cNvPr>
          <p:cNvSpPr>
            <a:spLocks noGrp="1"/>
          </p:cNvSpPr>
          <p:nvPr>
            <p:ph type="dt" sz="half" idx="10"/>
          </p:nvPr>
        </p:nvSpPr>
        <p:spPr/>
        <p:txBody>
          <a:bodyPr/>
          <a:lstStyle/>
          <a:p>
            <a:fld id="{1699495A-AC86-4DA0-9B95-04CF73B2BD92}" type="datetimeFigureOut">
              <a:rPr lang="en-US" smtClean="0"/>
              <a:t>9/17/2020</a:t>
            </a:fld>
            <a:endParaRPr lang="en-US" dirty="0"/>
          </a:p>
        </p:txBody>
      </p:sp>
      <p:sp>
        <p:nvSpPr>
          <p:cNvPr id="5" name="Footer Placeholder 4">
            <a:extLst>
              <a:ext uri="{FF2B5EF4-FFF2-40B4-BE49-F238E27FC236}">
                <a16:creationId xmlns:a16="http://schemas.microsoft.com/office/drawing/2014/main" id="{940771C7-3870-4D8F-B8F3-284AB7A36D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143034-AA29-40B8-BC22-92459D07E9AC}"/>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691474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B4F5-976D-4AD4-99F8-00A8088706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FDE17A-92D0-47C4-BC73-AD5DBFEA4E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16C59-EF55-4F5B-8BE1-88AED3B83560}"/>
              </a:ext>
            </a:extLst>
          </p:cNvPr>
          <p:cNvSpPr>
            <a:spLocks noGrp="1"/>
          </p:cNvSpPr>
          <p:nvPr>
            <p:ph type="dt" sz="half" idx="10"/>
          </p:nvPr>
        </p:nvSpPr>
        <p:spPr/>
        <p:txBody>
          <a:bodyPr/>
          <a:lstStyle/>
          <a:p>
            <a:fld id="{1699495A-AC86-4DA0-9B95-04CF73B2BD92}" type="datetimeFigureOut">
              <a:rPr lang="en-US" smtClean="0"/>
              <a:t>9/17/2020</a:t>
            </a:fld>
            <a:endParaRPr lang="en-US" dirty="0"/>
          </a:p>
        </p:txBody>
      </p:sp>
      <p:sp>
        <p:nvSpPr>
          <p:cNvPr id="5" name="Footer Placeholder 4">
            <a:extLst>
              <a:ext uri="{FF2B5EF4-FFF2-40B4-BE49-F238E27FC236}">
                <a16:creationId xmlns:a16="http://schemas.microsoft.com/office/drawing/2014/main" id="{78D26794-C808-4964-AD54-48C0252918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5CC296-A5E5-4DD5-8118-830EB93ABCA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84078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6CD0-66C1-45E1-9A38-9241232A66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EB00CB-6A6E-4B4E-B29C-42055B4138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DCF8E2-CE9A-44F5-AFEE-C82D642228E9}"/>
              </a:ext>
            </a:extLst>
          </p:cNvPr>
          <p:cNvSpPr>
            <a:spLocks noGrp="1"/>
          </p:cNvSpPr>
          <p:nvPr>
            <p:ph type="dt" sz="half" idx="10"/>
          </p:nvPr>
        </p:nvSpPr>
        <p:spPr/>
        <p:txBody>
          <a:bodyPr/>
          <a:lstStyle/>
          <a:p>
            <a:fld id="{1699495A-AC86-4DA0-9B95-04CF73B2BD92}" type="datetimeFigureOut">
              <a:rPr lang="en-US" smtClean="0"/>
              <a:t>9/17/2020</a:t>
            </a:fld>
            <a:endParaRPr lang="en-US" dirty="0"/>
          </a:p>
        </p:txBody>
      </p:sp>
      <p:sp>
        <p:nvSpPr>
          <p:cNvPr id="5" name="Footer Placeholder 4">
            <a:extLst>
              <a:ext uri="{FF2B5EF4-FFF2-40B4-BE49-F238E27FC236}">
                <a16:creationId xmlns:a16="http://schemas.microsoft.com/office/drawing/2014/main" id="{BFC656E2-B0A5-4E1F-89E4-9227058560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8629DE-C126-4464-B995-EAC4E789BDE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656477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3159-9E99-41C8-BD76-FFA89C30C9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824D3-79A1-4D18-AD87-262F565B18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9EECF9-DC82-4791-87BD-CE1B1CA97C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72B338-E58B-4536-B853-DB0401B947CB}"/>
              </a:ext>
            </a:extLst>
          </p:cNvPr>
          <p:cNvSpPr>
            <a:spLocks noGrp="1"/>
          </p:cNvSpPr>
          <p:nvPr>
            <p:ph type="dt" sz="half" idx="10"/>
          </p:nvPr>
        </p:nvSpPr>
        <p:spPr/>
        <p:txBody>
          <a:bodyPr/>
          <a:lstStyle/>
          <a:p>
            <a:fld id="{1699495A-AC86-4DA0-9B95-04CF73B2BD92}" type="datetimeFigureOut">
              <a:rPr lang="en-US" smtClean="0"/>
              <a:t>9/17/2020</a:t>
            </a:fld>
            <a:endParaRPr lang="en-US" dirty="0"/>
          </a:p>
        </p:txBody>
      </p:sp>
      <p:sp>
        <p:nvSpPr>
          <p:cNvPr id="6" name="Footer Placeholder 5">
            <a:extLst>
              <a:ext uri="{FF2B5EF4-FFF2-40B4-BE49-F238E27FC236}">
                <a16:creationId xmlns:a16="http://schemas.microsoft.com/office/drawing/2014/main" id="{10F5C3A7-73D8-4FCE-9462-7435C670F0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357E53-3826-4BFB-8A32-1DBD1404FEF9}"/>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794452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CD34-858E-42FB-BF5C-278D83FCA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969B98-B973-4ECA-A2F7-264C13463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4AD7913-2A08-4743-82B7-C538BEB9B33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9646CF-F16C-42F2-94A2-BB1CABA3F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CF08CA-D709-4312-B064-3EF065B192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268892-94A3-4ADE-BE0F-53888173C726}"/>
              </a:ext>
            </a:extLst>
          </p:cNvPr>
          <p:cNvSpPr>
            <a:spLocks noGrp="1"/>
          </p:cNvSpPr>
          <p:nvPr>
            <p:ph type="dt" sz="half" idx="10"/>
          </p:nvPr>
        </p:nvSpPr>
        <p:spPr/>
        <p:txBody>
          <a:bodyPr/>
          <a:lstStyle/>
          <a:p>
            <a:fld id="{1699495A-AC86-4DA0-9B95-04CF73B2BD92}" type="datetimeFigureOut">
              <a:rPr lang="en-US" smtClean="0"/>
              <a:t>9/17/2020</a:t>
            </a:fld>
            <a:endParaRPr lang="en-US" dirty="0"/>
          </a:p>
        </p:txBody>
      </p:sp>
      <p:sp>
        <p:nvSpPr>
          <p:cNvPr id="8" name="Footer Placeholder 7">
            <a:extLst>
              <a:ext uri="{FF2B5EF4-FFF2-40B4-BE49-F238E27FC236}">
                <a16:creationId xmlns:a16="http://schemas.microsoft.com/office/drawing/2014/main" id="{0134B7B6-A12E-400E-BE1D-0EF1C4CD25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32CE13B-2C40-4E98-919A-5814909A6FE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936546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F4AD-53DD-4A80-A0BD-C967DBED49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962480-798E-4F38-BCD1-E1CC6673B645}"/>
              </a:ext>
            </a:extLst>
          </p:cNvPr>
          <p:cNvSpPr>
            <a:spLocks noGrp="1"/>
          </p:cNvSpPr>
          <p:nvPr>
            <p:ph type="dt" sz="half" idx="10"/>
          </p:nvPr>
        </p:nvSpPr>
        <p:spPr/>
        <p:txBody>
          <a:bodyPr/>
          <a:lstStyle/>
          <a:p>
            <a:fld id="{1699495A-AC86-4DA0-9B95-04CF73B2BD92}" type="datetimeFigureOut">
              <a:rPr lang="en-US" smtClean="0"/>
              <a:t>9/17/2020</a:t>
            </a:fld>
            <a:endParaRPr lang="en-US" dirty="0"/>
          </a:p>
        </p:txBody>
      </p:sp>
      <p:sp>
        <p:nvSpPr>
          <p:cNvPr id="4" name="Footer Placeholder 3">
            <a:extLst>
              <a:ext uri="{FF2B5EF4-FFF2-40B4-BE49-F238E27FC236}">
                <a16:creationId xmlns:a16="http://schemas.microsoft.com/office/drawing/2014/main" id="{C66B82A5-2A87-4733-A106-BE0801F5FB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B229F-5696-4FAC-B2E2-F5F6A110B0A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927779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2A8DEA-B4EC-4F16-9E4A-305FC871AA29}"/>
              </a:ext>
            </a:extLst>
          </p:cNvPr>
          <p:cNvSpPr>
            <a:spLocks noGrp="1"/>
          </p:cNvSpPr>
          <p:nvPr>
            <p:ph type="dt" sz="half" idx="10"/>
          </p:nvPr>
        </p:nvSpPr>
        <p:spPr/>
        <p:txBody>
          <a:bodyPr/>
          <a:lstStyle/>
          <a:p>
            <a:fld id="{1699495A-AC86-4DA0-9B95-04CF73B2BD92}" type="datetimeFigureOut">
              <a:rPr lang="en-US" smtClean="0"/>
              <a:t>9/17/2020</a:t>
            </a:fld>
            <a:endParaRPr lang="en-US" dirty="0"/>
          </a:p>
        </p:txBody>
      </p:sp>
      <p:sp>
        <p:nvSpPr>
          <p:cNvPr id="3" name="Footer Placeholder 2">
            <a:extLst>
              <a:ext uri="{FF2B5EF4-FFF2-40B4-BE49-F238E27FC236}">
                <a16:creationId xmlns:a16="http://schemas.microsoft.com/office/drawing/2014/main" id="{BA8C84F8-C6B4-40A9-ADEF-13AB925ECA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3A1C2D0-9BC6-49C1-8178-257B80CC782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058306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CEABB-26CF-4AB8-86FB-A11C35006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AFE2C1-5F93-4554-B67B-4145D5D595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1D6C82-D332-42E6-A842-B8E8C81E1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7F0AC6-83A3-4E03-AC1C-56A632A15EB7}"/>
              </a:ext>
            </a:extLst>
          </p:cNvPr>
          <p:cNvSpPr>
            <a:spLocks noGrp="1"/>
          </p:cNvSpPr>
          <p:nvPr>
            <p:ph type="dt" sz="half" idx="10"/>
          </p:nvPr>
        </p:nvSpPr>
        <p:spPr/>
        <p:txBody>
          <a:bodyPr/>
          <a:lstStyle/>
          <a:p>
            <a:fld id="{1699495A-AC86-4DA0-9B95-04CF73B2BD92}" type="datetimeFigureOut">
              <a:rPr lang="en-US" smtClean="0"/>
              <a:t>9/17/2020</a:t>
            </a:fld>
            <a:endParaRPr lang="en-US" dirty="0"/>
          </a:p>
        </p:txBody>
      </p:sp>
      <p:sp>
        <p:nvSpPr>
          <p:cNvPr id="6" name="Footer Placeholder 5">
            <a:extLst>
              <a:ext uri="{FF2B5EF4-FFF2-40B4-BE49-F238E27FC236}">
                <a16:creationId xmlns:a16="http://schemas.microsoft.com/office/drawing/2014/main" id="{B0B69137-04BC-457E-9EB6-1D7C05C015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A0E354-7F9F-472E-9461-47587ED6AAD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98298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2EB66-D8FB-2148-8B0A-8E83C70B6C7B}"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EC1C4-BB41-4E75-B123-0971C351C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6EDDAB-4BC6-44EE-998E-902D0C09C2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8AD516-7F9D-4147-85D6-60840C5FF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9A42D1-EDA9-4D14-A0A4-E6B20B7C35CA}"/>
              </a:ext>
            </a:extLst>
          </p:cNvPr>
          <p:cNvSpPr>
            <a:spLocks noGrp="1"/>
          </p:cNvSpPr>
          <p:nvPr>
            <p:ph type="dt" sz="half" idx="10"/>
          </p:nvPr>
        </p:nvSpPr>
        <p:spPr/>
        <p:txBody>
          <a:bodyPr/>
          <a:lstStyle/>
          <a:p>
            <a:fld id="{1699495A-AC86-4DA0-9B95-04CF73B2BD92}" type="datetimeFigureOut">
              <a:rPr lang="en-US" smtClean="0"/>
              <a:t>9/17/2020</a:t>
            </a:fld>
            <a:endParaRPr lang="en-US" dirty="0"/>
          </a:p>
        </p:txBody>
      </p:sp>
      <p:sp>
        <p:nvSpPr>
          <p:cNvPr id="6" name="Footer Placeholder 5">
            <a:extLst>
              <a:ext uri="{FF2B5EF4-FFF2-40B4-BE49-F238E27FC236}">
                <a16:creationId xmlns:a16="http://schemas.microsoft.com/office/drawing/2014/main" id="{4C748C02-2963-4079-AA73-677988B3BC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114066-39EF-483B-B2F6-E5DA6AFF9E4C}"/>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790549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AE71-C04E-4355-947D-16C2009113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46C3E6-550E-463E-A105-CABA77786F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CF205-065E-4906-888D-4E0B4C3682E2}"/>
              </a:ext>
            </a:extLst>
          </p:cNvPr>
          <p:cNvSpPr>
            <a:spLocks noGrp="1"/>
          </p:cNvSpPr>
          <p:nvPr>
            <p:ph type="dt" sz="half" idx="10"/>
          </p:nvPr>
        </p:nvSpPr>
        <p:spPr/>
        <p:txBody>
          <a:bodyPr/>
          <a:lstStyle/>
          <a:p>
            <a:fld id="{1699495A-AC86-4DA0-9B95-04CF73B2BD92}" type="datetimeFigureOut">
              <a:rPr lang="en-US" smtClean="0"/>
              <a:t>9/17/2020</a:t>
            </a:fld>
            <a:endParaRPr lang="en-US" dirty="0"/>
          </a:p>
        </p:txBody>
      </p:sp>
      <p:sp>
        <p:nvSpPr>
          <p:cNvPr id="5" name="Footer Placeholder 4">
            <a:extLst>
              <a:ext uri="{FF2B5EF4-FFF2-40B4-BE49-F238E27FC236}">
                <a16:creationId xmlns:a16="http://schemas.microsoft.com/office/drawing/2014/main" id="{DFA97897-A9D0-4E91-8B90-FC77D7B1C0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056C38-3768-4107-8C94-AD85611E85F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755408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6B2F70-8944-44D5-8689-3645FEA9E9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DC8CA6-EB42-4EF0-8BB7-3D53C6A4C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25DA3-4B05-45C6-9968-E40610028CFF}"/>
              </a:ext>
            </a:extLst>
          </p:cNvPr>
          <p:cNvSpPr>
            <a:spLocks noGrp="1"/>
          </p:cNvSpPr>
          <p:nvPr>
            <p:ph type="dt" sz="half" idx="10"/>
          </p:nvPr>
        </p:nvSpPr>
        <p:spPr/>
        <p:txBody>
          <a:bodyPr/>
          <a:lstStyle/>
          <a:p>
            <a:fld id="{1699495A-AC86-4DA0-9B95-04CF73B2BD92}" type="datetimeFigureOut">
              <a:rPr lang="en-US" smtClean="0"/>
              <a:t>9/17/2020</a:t>
            </a:fld>
            <a:endParaRPr lang="en-US" dirty="0"/>
          </a:p>
        </p:txBody>
      </p:sp>
      <p:sp>
        <p:nvSpPr>
          <p:cNvPr id="5" name="Footer Placeholder 4">
            <a:extLst>
              <a:ext uri="{FF2B5EF4-FFF2-40B4-BE49-F238E27FC236}">
                <a16:creationId xmlns:a16="http://schemas.microsoft.com/office/drawing/2014/main" id="{5E2898B0-54A1-4AB7-9B64-5E2A658408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F421EF-2076-4233-83EB-2501D8C29335}"/>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67638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D2EB66-D8FB-2148-8B0A-8E83C70B6C7B}"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D2EB66-D8FB-2148-8B0A-8E83C70B6C7B}"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D2EB66-D8FB-2148-8B0A-8E83C70B6C7B}" type="datetimeFigureOut">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D2EB66-D8FB-2148-8B0A-8E83C70B6C7B}" type="datetimeFigureOut">
              <a:rPr lang="en-US" smtClean="0"/>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2EB66-D8FB-2148-8B0A-8E83C70B6C7B}" type="datetimeFigureOut">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D2EB66-D8FB-2148-8B0A-8E83C70B6C7B}"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D2EB66-D8FB-2148-8B0A-8E83C70B6C7B}"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2EB66-D8FB-2148-8B0A-8E83C70B6C7B}" type="datetimeFigureOut">
              <a:rPr lang="en-US" smtClean="0"/>
              <a:t>9/17/2020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CC836-1C07-E141-9BFB-691395C8A2F7}"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F245A2-3FCE-413A-A757-40FA8A9A8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A8508F-F049-425E-8D3C-8261A2EF6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F5C52-2DAE-4BF6-951A-EECDBE2A4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9495A-AC86-4DA0-9B95-04CF73B2BD92}" type="datetimeFigureOut">
              <a:rPr lang="en-US" smtClean="0"/>
              <a:t>9/17/2020</a:t>
            </a:fld>
            <a:endParaRPr lang="en-US" dirty="0"/>
          </a:p>
        </p:txBody>
      </p:sp>
      <p:sp>
        <p:nvSpPr>
          <p:cNvPr id="5" name="Footer Placeholder 4">
            <a:extLst>
              <a:ext uri="{FF2B5EF4-FFF2-40B4-BE49-F238E27FC236}">
                <a16:creationId xmlns:a16="http://schemas.microsoft.com/office/drawing/2014/main" id="{BD2878EB-8F1C-414F-B263-68817DAE8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ADCB3B8-8AE8-4457-9D7B-0F792B63C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2D63-6DE2-46E9-AE75-952879E173AD}" type="slidenum">
              <a:rPr lang="en-US" smtClean="0"/>
              <a:t>‹#›</a:t>
            </a:fld>
            <a:endParaRPr lang="en-US" dirty="0"/>
          </a:p>
        </p:txBody>
      </p:sp>
    </p:spTree>
    <p:extLst>
      <p:ext uri="{BB962C8B-B14F-4D97-AF65-F5344CB8AC3E}">
        <p14:creationId xmlns:p14="http://schemas.microsoft.com/office/powerpoint/2010/main" val="947392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ICPC_Consultation@dhs.ga.gov"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hyperlink" Target="mailto:Margarita.Dyer@dhs.ga.gov" TargetMode="External"/><Relationship Id="rId3" Type="http://schemas.openxmlformats.org/officeDocument/2006/relationships/hyperlink" Target="mailto:Rebecca.Mason@dhs.ga.gov" TargetMode="External"/><Relationship Id="rId7" Type="http://schemas.openxmlformats.org/officeDocument/2006/relationships/hyperlink" Target="mailto:Connie.Daniel@dhs.ga.gov" TargetMode="External"/><Relationship Id="rId2" Type="http://schemas.openxmlformats.org/officeDocument/2006/relationships/hyperlink" Target="mailto:Niesha.Robinson@dhs.ga.gov" TargetMode="External"/><Relationship Id="rId1" Type="http://schemas.openxmlformats.org/officeDocument/2006/relationships/slideLayout" Target="../slideLayouts/slideLayout13.xml"/><Relationship Id="rId6" Type="http://schemas.openxmlformats.org/officeDocument/2006/relationships/hyperlink" Target="mailto:Shuan.Leonard@dhs.ga.gov" TargetMode="External"/><Relationship Id="rId5" Type="http://schemas.openxmlformats.org/officeDocument/2006/relationships/hyperlink" Target="mailto:Shauna.Hutchins@dhs.ga.gov" TargetMode="External"/><Relationship Id="rId10" Type="http://schemas.openxmlformats.org/officeDocument/2006/relationships/hyperlink" Target="mailto:Michelle.Williams3@dhs.ga.gov" TargetMode="External"/><Relationship Id="rId4" Type="http://schemas.openxmlformats.org/officeDocument/2006/relationships/hyperlink" Target="mailto:Wendell.Murray@dhs.ga.gov" TargetMode="External"/><Relationship Id="rId9" Type="http://schemas.openxmlformats.org/officeDocument/2006/relationships/hyperlink" Target="mailto:Yetiva.Haynes@dhs.g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aphsa.org/AAICPC/ICPC_Regulations.aspx?WebsiteKey=1c52ac76-f593-4bbc-8980-1820609f983a" TargetMode="External"/><Relationship Id="rId2" Type="http://schemas.openxmlformats.org/officeDocument/2006/relationships/hyperlink" Target="https://aphsa.org/AAICPC/text_icpc.aspx?WebsiteKey=1c52ac76-f593-4bbc-8980-1820609f983a" TargetMode="External"/><Relationship Id="rId1" Type="http://schemas.openxmlformats.org/officeDocument/2006/relationships/slideLayout" Target="../slideLayouts/slideLayout13.xml"/><Relationship Id="rId4" Type="http://schemas.openxmlformats.org/officeDocument/2006/relationships/hyperlink" Target="http://odis.dhs.ga.gov/ChooseCategory.aspx?cid=102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2B3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998" y="892762"/>
            <a:ext cx="4125144" cy="4123426"/>
          </a:xfrm>
          <a:prstGeom prst="rect">
            <a:avLst/>
          </a:prstGeom>
        </p:spPr>
      </p:pic>
      <p:sp>
        <p:nvSpPr>
          <p:cNvPr id="5" name="TextBox 4"/>
          <p:cNvSpPr txBox="1"/>
          <p:nvPr/>
        </p:nvSpPr>
        <p:spPr>
          <a:xfrm>
            <a:off x="1" y="5237018"/>
            <a:ext cx="12192000" cy="830997"/>
          </a:xfrm>
          <a:prstGeom prst="rect">
            <a:avLst/>
          </a:prstGeom>
          <a:noFill/>
        </p:spPr>
        <p:txBody>
          <a:bodyPr wrap="square" rtlCol="0">
            <a:spAutoFit/>
          </a:bodyPr>
          <a:lstStyle/>
          <a:p>
            <a:pPr algn="ctr"/>
            <a:r>
              <a:rPr lang="en-US" sz="2800" b="1" dirty="0">
                <a:solidFill>
                  <a:schemeClr val="bg1"/>
                </a:solidFill>
                <a:latin typeface="Museo Sans 900" charset="0"/>
                <a:ea typeface="Museo Sans 900" charset="0"/>
                <a:cs typeface="Museo Sans 900" charset="0"/>
              </a:rPr>
              <a:t>Tom C. Rawlings</a:t>
            </a:r>
          </a:p>
          <a:p>
            <a:pPr algn="ctr"/>
            <a:r>
              <a:rPr lang="en-US" sz="2000" dirty="0">
                <a:solidFill>
                  <a:schemeClr val="bg1"/>
                </a:solidFill>
                <a:latin typeface="Museo Sans 500" charset="0"/>
                <a:ea typeface="Museo Sans 500" charset="0"/>
                <a:cs typeface="Museo Sans 500" charset="0"/>
              </a:rPr>
              <a:t>Director</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568BD-DA9D-47D7-A686-A92C225516FA}"/>
              </a:ext>
            </a:extLst>
          </p:cNvPr>
          <p:cNvSpPr>
            <a:spLocks noGrp="1"/>
          </p:cNvSpPr>
          <p:nvPr>
            <p:ph type="title"/>
          </p:nvPr>
        </p:nvSpPr>
        <p:spPr/>
        <p:txBody>
          <a:bodyPr/>
          <a:lstStyle/>
          <a:p>
            <a:pPr algn="ctr"/>
            <a:r>
              <a:rPr lang="en-US" b="1" dirty="0"/>
              <a:t>ICPC and CPA partnership</a:t>
            </a:r>
          </a:p>
        </p:txBody>
      </p:sp>
      <p:sp>
        <p:nvSpPr>
          <p:cNvPr id="3" name="Content Placeholder 2">
            <a:extLst>
              <a:ext uri="{FF2B5EF4-FFF2-40B4-BE49-F238E27FC236}">
                <a16:creationId xmlns:a16="http://schemas.microsoft.com/office/drawing/2014/main" id="{683B9C6C-8E2F-456C-8751-BB8E46836BC8}"/>
              </a:ext>
            </a:extLst>
          </p:cNvPr>
          <p:cNvSpPr>
            <a:spLocks noGrp="1"/>
          </p:cNvSpPr>
          <p:nvPr>
            <p:ph idx="1"/>
          </p:nvPr>
        </p:nvSpPr>
        <p:spPr/>
        <p:txBody>
          <a:bodyPr>
            <a:normAutofit lnSpcReduction="10000"/>
          </a:bodyPr>
          <a:lstStyle/>
          <a:p>
            <a:r>
              <a:rPr lang="en-US" dirty="0"/>
              <a:t>A current or prospective foster parent is identified in GA to care for the foster child who’s in the sending state’s (any state other than GA, District of Columbia and the Virgin Islands) custody </a:t>
            </a:r>
          </a:p>
          <a:p>
            <a:r>
              <a:rPr lang="en-US" dirty="0"/>
              <a:t>A contract is developed between the sending state and the Child Placing Agency (CPA)</a:t>
            </a:r>
          </a:p>
          <a:p>
            <a:r>
              <a:rPr lang="en-US" dirty="0"/>
              <a:t>The contract will entail the request(s) of the sending state which should include the completion of a home study, requested timeframe of completion (60 days), supervision(6 months), etc. from the CPA</a:t>
            </a:r>
          </a:p>
          <a:p>
            <a:r>
              <a:rPr lang="en-US" dirty="0"/>
              <a:t> The sending state’s ICPC unit will provide the contract to GA ICPC</a:t>
            </a:r>
          </a:p>
          <a:p>
            <a:r>
              <a:rPr lang="en-US" dirty="0"/>
              <a:t>The home study must be child-specific</a:t>
            </a:r>
          </a:p>
        </p:txBody>
      </p:sp>
    </p:spTree>
    <p:extLst>
      <p:ext uri="{BB962C8B-B14F-4D97-AF65-F5344CB8AC3E}">
        <p14:creationId xmlns:p14="http://schemas.microsoft.com/office/powerpoint/2010/main" val="3768064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868" y="536458"/>
            <a:ext cx="4945641" cy="1625210"/>
          </a:xfrm>
        </p:spPr>
        <p:txBody>
          <a:bodyPr>
            <a:normAutofit/>
          </a:bodyPr>
          <a:lstStyle/>
          <a:p>
            <a:r>
              <a:rPr lang="en-US" b="1" dirty="0"/>
              <a:t>Regulation 1</a:t>
            </a:r>
          </a:p>
        </p:txBody>
      </p:sp>
      <p:pic>
        <p:nvPicPr>
          <p:cNvPr id="4" name="Picture 3">
            <a:extLst>
              <a:ext uri="{FF2B5EF4-FFF2-40B4-BE49-F238E27FC236}">
                <a16:creationId xmlns:a16="http://schemas.microsoft.com/office/drawing/2014/main" id="{1A7B9507-29EA-4D39-8A85-5C6177880252}"/>
              </a:ext>
            </a:extLst>
          </p:cNvPr>
          <p:cNvPicPr>
            <a:picLocks noChangeAspect="1"/>
          </p:cNvPicPr>
          <p:nvPr/>
        </p:nvPicPr>
        <p:blipFill>
          <a:blip r:embed="rId2"/>
          <a:stretch>
            <a:fillRect/>
          </a:stretch>
        </p:blipFill>
        <p:spPr>
          <a:xfrm>
            <a:off x="1256600" y="2302890"/>
            <a:ext cx="4934932" cy="2393443"/>
          </a:xfrm>
          <a:prstGeom prst="rect">
            <a:avLst/>
          </a:prstGeom>
        </p:spPr>
      </p:pic>
      <p:sp>
        <p:nvSpPr>
          <p:cNvPr id="3" name="Content Placeholder 2"/>
          <p:cNvSpPr>
            <a:spLocks noGrp="1"/>
          </p:cNvSpPr>
          <p:nvPr>
            <p:ph idx="1"/>
          </p:nvPr>
        </p:nvSpPr>
        <p:spPr>
          <a:xfrm>
            <a:off x="7439487" y="1329409"/>
            <a:ext cx="2568554" cy="4852362"/>
          </a:xfrm>
        </p:spPr>
        <p:txBody>
          <a:bodyPr anchor="ctr">
            <a:noAutofit/>
          </a:bodyPr>
          <a:lstStyle/>
          <a:p>
            <a:pPr>
              <a:lnSpc>
                <a:spcPct val="90000"/>
              </a:lnSpc>
            </a:pPr>
            <a:r>
              <a:rPr lang="en-US" sz="1600" dirty="0"/>
              <a:t>When a family who has been approved by the department and/or agency and has a child placed into their home needs to relocate to another state.</a:t>
            </a:r>
          </a:p>
          <a:p>
            <a:pPr>
              <a:lnSpc>
                <a:spcPct val="90000"/>
              </a:lnSpc>
            </a:pPr>
            <a:r>
              <a:rPr lang="en-US" sz="1600" dirty="0"/>
              <a:t>Applicable when supervision is ongoing; it is not necessary for a temporary relocation of (90) days or less.</a:t>
            </a:r>
          </a:p>
          <a:p>
            <a:pPr>
              <a:lnSpc>
                <a:spcPct val="90000"/>
              </a:lnSpc>
            </a:pPr>
            <a:r>
              <a:rPr lang="en-US" sz="1600" dirty="0"/>
              <a:t>Supervision should begin within the first 5 business days of receiving the request and is ongoing throughout the evaluation process and following approval.</a:t>
            </a:r>
          </a:p>
          <a:p>
            <a:pPr>
              <a:lnSpc>
                <a:spcPct val="90000"/>
              </a:lnSpc>
            </a:pPr>
            <a:r>
              <a:rPr lang="en-US" sz="1600" dirty="0"/>
              <a:t>Provisional approval should be provided after the first contact within (5) business days of receipt.</a:t>
            </a:r>
          </a:p>
        </p:txBody>
      </p:sp>
    </p:spTree>
    <p:extLst>
      <p:ext uri="{BB962C8B-B14F-4D97-AF65-F5344CB8AC3E}">
        <p14:creationId xmlns:p14="http://schemas.microsoft.com/office/powerpoint/2010/main" val="361992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2</a:t>
            </a:r>
          </a:p>
        </p:txBody>
      </p:sp>
      <p:sp>
        <p:nvSpPr>
          <p:cNvPr id="3" name="Content Placeholder 2"/>
          <p:cNvSpPr>
            <a:spLocks noGrp="1"/>
          </p:cNvSpPr>
          <p:nvPr>
            <p:ph idx="1"/>
          </p:nvPr>
        </p:nvSpPr>
        <p:spPr>
          <a:xfrm>
            <a:off x="1981200" y="1295401"/>
            <a:ext cx="8229600" cy="4525963"/>
          </a:xfrm>
        </p:spPr>
        <p:txBody>
          <a:bodyPr>
            <a:normAutofit lnSpcReduction="10000"/>
          </a:bodyPr>
          <a:lstStyle/>
          <a:p>
            <a:pPr marL="0" indent="0">
              <a:buNone/>
            </a:pPr>
            <a:endParaRPr lang="en-US" sz="2400" dirty="0"/>
          </a:p>
          <a:p>
            <a:r>
              <a:rPr lang="en-US" sz="2400" dirty="0"/>
              <a:t>Public Court Jurisdiction Cases, Foster Care Placements, Adoptive Placements and Placements with Parents/Relatives </a:t>
            </a:r>
          </a:p>
          <a:p>
            <a:r>
              <a:rPr lang="en-US" sz="2400" dirty="0"/>
              <a:t>For home evaluation requests with families approved with a private agency we need a signed contract between the agency and the county prior to accepting the request.</a:t>
            </a:r>
          </a:p>
          <a:p>
            <a:r>
              <a:rPr lang="en-US" sz="2400" dirty="0"/>
              <a:t>Processed within 60 calendar days after the receiving states local county has received the request.</a:t>
            </a:r>
          </a:p>
          <a:p>
            <a:r>
              <a:rPr lang="en-US" sz="2400" dirty="0"/>
              <a:t>A decision may be postponed to meet certain requirements (i.e. for the resource to be licensed as a foster/adoptive home), but the reason for the delay and anticipated date for a decision should be provided to the receiving state. </a:t>
            </a:r>
          </a:p>
          <a:p>
            <a:pPr marL="0" indent="0">
              <a:buNone/>
            </a:pPr>
            <a:endParaRPr lang="en-US" sz="2400" dirty="0"/>
          </a:p>
        </p:txBody>
      </p:sp>
    </p:spTree>
    <p:extLst>
      <p:ext uri="{BB962C8B-B14F-4D97-AF65-F5344CB8AC3E}">
        <p14:creationId xmlns:p14="http://schemas.microsoft.com/office/powerpoint/2010/main" val="417883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BE85-7A8A-4FEF-A516-196761517055}"/>
              </a:ext>
            </a:extLst>
          </p:cNvPr>
          <p:cNvSpPr>
            <a:spLocks noGrp="1"/>
          </p:cNvSpPr>
          <p:nvPr>
            <p:ph type="title"/>
          </p:nvPr>
        </p:nvSpPr>
        <p:spPr/>
        <p:txBody>
          <a:bodyPr/>
          <a:lstStyle/>
          <a:p>
            <a:r>
              <a:rPr lang="en-US" dirty="0"/>
              <a:t>SAFE Home Study</a:t>
            </a:r>
          </a:p>
        </p:txBody>
      </p:sp>
      <p:sp>
        <p:nvSpPr>
          <p:cNvPr id="3" name="Content Placeholder 2">
            <a:extLst>
              <a:ext uri="{FF2B5EF4-FFF2-40B4-BE49-F238E27FC236}">
                <a16:creationId xmlns:a16="http://schemas.microsoft.com/office/drawing/2014/main" id="{ABB71DD4-D1C2-43B9-9A34-0C55597EB476}"/>
              </a:ext>
            </a:extLst>
          </p:cNvPr>
          <p:cNvSpPr>
            <a:spLocks noGrp="1"/>
          </p:cNvSpPr>
          <p:nvPr>
            <p:ph idx="1"/>
          </p:nvPr>
        </p:nvSpPr>
        <p:spPr/>
        <p:txBody>
          <a:bodyPr>
            <a:normAutofit lnSpcReduction="10000"/>
          </a:bodyPr>
          <a:lstStyle/>
          <a:p>
            <a:r>
              <a:rPr lang="en-US" dirty="0"/>
              <a:t>Application</a:t>
            </a:r>
          </a:p>
          <a:p>
            <a:r>
              <a:rPr lang="en-US" dirty="0"/>
              <a:t>Visits with prospective foster family</a:t>
            </a:r>
          </a:p>
          <a:p>
            <a:r>
              <a:rPr lang="en-US" dirty="0"/>
              <a:t>Questionnaire I and II</a:t>
            </a:r>
          </a:p>
          <a:p>
            <a:r>
              <a:rPr lang="en-US" dirty="0"/>
              <a:t>Harvesting Sheet</a:t>
            </a:r>
          </a:p>
          <a:p>
            <a:r>
              <a:rPr lang="en-US" dirty="0"/>
              <a:t>Interview worksheet</a:t>
            </a:r>
          </a:p>
          <a:p>
            <a:r>
              <a:rPr lang="en-US" dirty="0"/>
              <a:t>Desk Guide Ratings</a:t>
            </a:r>
          </a:p>
          <a:p>
            <a:r>
              <a:rPr lang="en-US" dirty="0"/>
              <a:t>Psychosocial Inventory</a:t>
            </a:r>
          </a:p>
          <a:p>
            <a:r>
              <a:rPr lang="en-US" dirty="0"/>
              <a:t>Mitigation</a:t>
            </a:r>
          </a:p>
          <a:p>
            <a:r>
              <a:rPr lang="en-US" dirty="0"/>
              <a:t>Final Home Study Report</a:t>
            </a:r>
          </a:p>
        </p:txBody>
      </p:sp>
      <p:pic>
        <p:nvPicPr>
          <p:cNvPr id="5" name="Picture 4" descr="Home clip art free clipart images - WikiClipArt">
            <a:extLst>
              <a:ext uri="{FF2B5EF4-FFF2-40B4-BE49-F238E27FC236}">
                <a16:creationId xmlns:a16="http://schemas.microsoft.com/office/drawing/2014/main" id="{6CAAB19A-C829-449C-941F-1C28A8672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073" y="2003394"/>
            <a:ext cx="4227540" cy="363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923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B002-0CD4-436F-A485-AD29966C8D66}"/>
              </a:ext>
            </a:extLst>
          </p:cNvPr>
          <p:cNvSpPr>
            <a:spLocks noGrp="1"/>
          </p:cNvSpPr>
          <p:nvPr>
            <p:ph type="title"/>
          </p:nvPr>
        </p:nvSpPr>
        <p:spPr/>
        <p:txBody>
          <a:bodyPr>
            <a:normAutofit/>
          </a:bodyPr>
          <a:lstStyle/>
          <a:p>
            <a:pPr algn="ctr"/>
            <a:r>
              <a:rPr lang="en-US" sz="3600" b="1" dirty="0"/>
              <a:t>Verifications</a:t>
            </a:r>
          </a:p>
        </p:txBody>
      </p:sp>
      <p:sp>
        <p:nvSpPr>
          <p:cNvPr id="3" name="Content Placeholder 2">
            <a:extLst>
              <a:ext uri="{FF2B5EF4-FFF2-40B4-BE49-F238E27FC236}">
                <a16:creationId xmlns:a16="http://schemas.microsoft.com/office/drawing/2014/main" id="{B27E721F-BD8A-45BB-9811-2CC8D76ACA81}"/>
              </a:ext>
            </a:extLst>
          </p:cNvPr>
          <p:cNvSpPr>
            <a:spLocks noGrp="1"/>
          </p:cNvSpPr>
          <p:nvPr>
            <p:ph idx="1"/>
          </p:nvPr>
        </p:nvSpPr>
        <p:spPr>
          <a:xfrm>
            <a:off x="838200" y="1329817"/>
            <a:ext cx="10515600" cy="5619131"/>
          </a:xfrm>
        </p:spPr>
        <p:txBody>
          <a:bodyPr>
            <a:noAutofit/>
          </a:bodyPr>
          <a:lstStyle/>
          <a:p>
            <a:r>
              <a:rPr lang="en-US" sz="1600" dirty="0"/>
              <a:t>IMPACT certification</a:t>
            </a:r>
          </a:p>
          <a:p>
            <a:r>
              <a:rPr lang="en-US" sz="1600" dirty="0"/>
              <a:t>Driver’s license/insurance or transportation plan</a:t>
            </a:r>
          </a:p>
          <a:p>
            <a:r>
              <a:rPr lang="en-US" sz="1600" dirty="0"/>
              <a:t>Marriages, Divorce and Death</a:t>
            </a:r>
          </a:p>
          <a:p>
            <a:r>
              <a:rPr lang="en-US" sz="1600" dirty="0"/>
              <a:t>Smoke Alarms</a:t>
            </a:r>
          </a:p>
          <a:p>
            <a:r>
              <a:rPr lang="en-US" sz="1600" dirty="0"/>
              <a:t>Pet Inoculations</a:t>
            </a:r>
          </a:p>
          <a:p>
            <a:r>
              <a:rPr lang="en-US" sz="1600" dirty="0"/>
              <a:t>Firearms (no longer need specific statement)</a:t>
            </a:r>
          </a:p>
          <a:p>
            <a:r>
              <a:rPr lang="en-US" sz="1600" dirty="0"/>
              <a:t>Gas Heaters</a:t>
            </a:r>
          </a:p>
          <a:p>
            <a:r>
              <a:rPr lang="en-US" sz="1600" dirty="0"/>
              <a:t>Unvented fuel-fired heathers</a:t>
            </a:r>
          </a:p>
          <a:p>
            <a:r>
              <a:rPr lang="en-US" sz="1600" dirty="0"/>
              <a:t>Swimming Pools </a:t>
            </a:r>
          </a:p>
          <a:p>
            <a:r>
              <a:rPr lang="en-US" sz="1600" dirty="0"/>
              <a:t>Environmental Inspection (water)</a:t>
            </a:r>
          </a:p>
          <a:p>
            <a:r>
              <a:rPr lang="en-US" sz="1600" dirty="0"/>
              <a:t>CPS Clearance</a:t>
            </a:r>
          </a:p>
          <a:p>
            <a:r>
              <a:rPr lang="en-US" sz="1600" dirty="0"/>
              <a:t>Safety Screenings </a:t>
            </a:r>
          </a:p>
          <a:p>
            <a:pPr lvl="1"/>
            <a:r>
              <a:rPr lang="en-US" sz="1600" dirty="0"/>
              <a:t>Sex Offender Registry</a:t>
            </a:r>
          </a:p>
          <a:p>
            <a:pPr lvl="1"/>
            <a:r>
              <a:rPr lang="en-US" sz="1600" dirty="0"/>
              <a:t>Department of Corrections</a:t>
            </a:r>
          </a:p>
          <a:p>
            <a:pPr lvl="1"/>
            <a:r>
              <a:rPr lang="en-US" sz="1600" dirty="0"/>
              <a:t>Boards of Pardons and Parole</a:t>
            </a:r>
          </a:p>
          <a:p>
            <a:pPr lvl="1"/>
            <a:r>
              <a:rPr lang="en-US" sz="1600" dirty="0"/>
              <a:t>Criminal Records</a:t>
            </a:r>
          </a:p>
          <a:p>
            <a:pPr lvl="1"/>
            <a:r>
              <a:rPr lang="en-US" sz="1600" dirty="0"/>
              <a:t>Confirmation Statement</a:t>
            </a:r>
          </a:p>
        </p:txBody>
      </p:sp>
      <p:pic>
        <p:nvPicPr>
          <p:cNvPr id="4102" name="Picture 6" descr="Verify Cliparts - Cliparts Zone">
            <a:extLst>
              <a:ext uri="{FF2B5EF4-FFF2-40B4-BE49-F238E27FC236}">
                <a16:creationId xmlns:a16="http://schemas.microsoft.com/office/drawing/2014/main" id="{EE08C50F-9D2D-45E6-A4D9-9F96446A8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653" y="1897625"/>
            <a:ext cx="5086438" cy="4450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976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0D28-8F81-410C-A3D6-877B057B7B2D}"/>
              </a:ext>
            </a:extLst>
          </p:cNvPr>
          <p:cNvSpPr>
            <a:spLocks noGrp="1"/>
          </p:cNvSpPr>
          <p:nvPr>
            <p:ph type="title"/>
          </p:nvPr>
        </p:nvSpPr>
        <p:spPr/>
        <p:txBody>
          <a:bodyPr>
            <a:normAutofit/>
          </a:bodyPr>
          <a:lstStyle/>
          <a:p>
            <a:pPr algn="ctr"/>
            <a:r>
              <a:rPr lang="en-US" sz="3600" b="1" dirty="0"/>
              <a:t>Verifications cont’d</a:t>
            </a:r>
          </a:p>
        </p:txBody>
      </p:sp>
      <p:sp>
        <p:nvSpPr>
          <p:cNvPr id="3" name="Content Placeholder 2">
            <a:extLst>
              <a:ext uri="{FF2B5EF4-FFF2-40B4-BE49-F238E27FC236}">
                <a16:creationId xmlns:a16="http://schemas.microsoft.com/office/drawing/2014/main" id="{5B169210-2B89-43E3-8B71-15FC94FC411A}"/>
              </a:ext>
            </a:extLst>
          </p:cNvPr>
          <p:cNvSpPr>
            <a:spLocks noGrp="1"/>
          </p:cNvSpPr>
          <p:nvPr>
            <p:ph idx="1"/>
          </p:nvPr>
        </p:nvSpPr>
        <p:spPr>
          <a:xfrm>
            <a:off x="665825" y="1672933"/>
            <a:ext cx="10687975" cy="4747658"/>
          </a:xfrm>
        </p:spPr>
        <p:txBody>
          <a:bodyPr>
            <a:normAutofit fontScale="77500" lnSpcReduction="20000"/>
          </a:bodyPr>
          <a:lstStyle/>
          <a:p>
            <a:r>
              <a:rPr lang="en-US" dirty="0"/>
              <a:t>References</a:t>
            </a:r>
          </a:p>
          <a:p>
            <a:r>
              <a:rPr lang="en-US" dirty="0"/>
              <a:t>Desired placement</a:t>
            </a:r>
          </a:p>
          <a:p>
            <a:r>
              <a:rPr lang="en-US" dirty="0"/>
              <a:t>Approval letter</a:t>
            </a:r>
          </a:p>
          <a:p>
            <a:r>
              <a:rPr lang="en-US" dirty="0"/>
              <a:t>Proof of Citizenship or Legal Alien Status</a:t>
            </a:r>
          </a:p>
          <a:p>
            <a:r>
              <a:rPr lang="en-US" dirty="0"/>
              <a:t>Form 36 (medical report and TB test results)</a:t>
            </a:r>
          </a:p>
          <a:p>
            <a:r>
              <a:rPr lang="en-US" dirty="0"/>
              <a:t>Form 44 (financial statement)</a:t>
            </a:r>
          </a:p>
          <a:p>
            <a:r>
              <a:rPr lang="en-US" dirty="0"/>
              <a:t>Form 29 (Safety Assessment Form)</a:t>
            </a:r>
          </a:p>
          <a:p>
            <a:r>
              <a:rPr lang="en-US" dirty="0"/>
              <a:t>Form 5459 (ROI)</a:t>
            </a:r>
          </a:p>
          <a:p>
            <a:r>
              <a:rPr lang="en-US" dirty="0"/>
              <a:t>HIPAA form (outline the expectation that caregivers maintain confidentiality of information obtained regarding children and their families)</a:t>
            </a:r>
          </a:p>
          <a:p>
            <a:r>
              <a:rPr lang="en-US" dirty="0"/>
              <a:t>Proof of Income</a:t>
            </a:r>
          </a:p>
          <a:p>
            <a:r>
              <a:rPr lang="en-US" dirty="0"/>
              <a:t>Proof of Residence</a:t>
            </a:r>
          </a:p>
          <a:p>
            <a:r>
              <a:rPr lang="en-US" dirty="0"/>
              <a:t>Other Pre-Service Training</a:t>
            </a:r>
          </a:p>
          <a:p>
            <a:endParaRPr lang="en-US" dirty="0"/>
          </a:p>
          <a:p>
            <a:endParaRPr lang="en-US" dirty="0"/>
          </a:p>
        </p:txBody>
      </p:sp>
    </p:spTree>
    <p:extLst>
      <p:ext uri="{BB962C8B-B14F-4D97-AF65-F5344CB8AC3E}">
        <p14:creationId xmlns:p14="http://schemas.microsoft.com/office/powerpoint/2010/main" val="2635745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F2FD-3CB5-4817-8779-74A4D8E4B904}"/>
              </a:ext>
            </a:extLst>
          </p:cNvPr>
          <p:cNvSpPr>
            <a:spLocks noGrp="1"/>
          </p:cNvSpPr>
          <p:nvPr>
            <p:ph type="title"/>
          </p:nvPr>
        </p:nvSpPr>
        <p:spPr>
          <a:xfrm>
            <a:off x="838200" y="587067"/>
            <a:ext cx="10515600" cy="1325563"/>
          </a:xfrm>
        </p:spPr>
        <p:txBody>
          <a:bodyPr>
            <a:normAutofit/>
          </a:bodyPr>
          <a:lstStyle/>
          <a:p>
            <a:pPr algn="ctr"/>
            <a:r>
              <a:rPr lang="en-US" sz="3600" b="1" dirty="0"/>
              <a:t>Safe Home Study Update/</a:t>
            </a:r>
            <a:br>
              <a:rPr lang="en-US" sz="3600" b="1" dirty="0"/>
            </a:br>
            <a:r>
              <a:rPr lang="en-US" sz="3600" b="1" dirty="0"/>
              <a:t>Re-Evaluation</a:t>
            </a:r>
          </a:p>
        </p:txBody>
      </p:sp>
      <p:sp>
        <p:nvSpPr>
          <p:cNvPr id="3" name="Content Placeholder 2">
            <a:extLst>
              <a:ext uri="{FF2B5EF4-FFF2-40B4-BE49-F238E27FC236}">
                <a16:creationId xmlns:a16="http://schemas.microsoft.com/office/drawing/2014/main" id="{468FD518-3B3C-442F-B274-EA5EB648A5E0}"/>
              </a:ext>
            </a:extLst>
          </p:cNvPr>
          <p:cNvSpPr>
            <a:spLocks noGrp="1"/>
          </p:cNvSpPr>
          <p:nvPr>
            <p:ph idx="1"/>
          </p:nvPr>
        </p:nvSpPr>
        <p:spPr>
          <a:xfrm>
            <a:off x="838200" y="2141537"/>
            <a:ext cx="10515600" cy="4351338"/>
          </a:xfrm>
        </p:spPr>
        <p:txBody>
          <a:bodyPr/>
          <a:lstStyle/>
          <a:p>
            <a:pPr marL="0" indent="0">
              <a:buNone/>
            </a:pPr>
            <a:r>
              <a:rPr lang="en-US" dirty="0"/>
              <a:t>Required Materials include:</a:t>
            </a:r>
          </a:p>
          <a:p>
            <a:r>
              <a:rPr lang="en-US" dirty="0"/>
              <a:t>Safe Update Inventory</a:t>
            </a:r>
          </a:p>
          <a:p>
            <a:r>
              <a:rPr lang="en-US" dirty="0"/>
              <a:t>Harvesting Sheet</a:t>
            </a:r>
          </a:p>
          <a:p>
            <a:r>
              <a:rPr lang="en-US" dirty="0"/>
              <a:t>Safe Update Questionnaire</a:t>
            </a:r>
          </a:p>
          <a:p>
            <a:r>
              <a:rPr lang="en-US" dirty="0"/>
              <a:t>Safe Update Report</a:t>
            </a:r>
          </a:p>
          <a:p>
            <a:r>
              <a:rPr lang="en-US" dirty="0"/>
              <a:t>Proof of Income (Financial Statement)</a:t>
            </a:r>
          </a:p>
          <a:p>
            <a:r>
              <a:rPr lang="en-US" dirty="0"/>
              <a:t>Safety Screenings</a:t>
            </a:r>
          </a:p>
          <a:p>
            <a:endParaRPr lang="en-US" dirty="0"/>
          </a:p>
          <a:p>
            <a:endParaRPr lang="en-US" dirty="0"/>
          </a:p>
        </p:txBody>
      </p:sp>
      <p:pic>
        <p:nvPicPr>
          <p:cNvPr id="3074" name="Picture 2" descr="March Checklist for Running Your PTA - WSPTA">
            <a:extLst>
              <a:ext uri="{FF2B5EF4-FFF2-40B4-BE49-F238E27FC236}">
                <a16:creationId xmlns:a16="http://schemas.microsoft.com/office/drawing/2014/main" id="{3017A736-295E-4F02-910E-5894C7A3C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7923" y="1912630"/>
            <a:ext cx="2916390" cy="407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847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10FF-23A9-4B83-9E6A-DEE84E6EAD5C}"/>
              </a:ext>
            </a:extLst>
          </p:cNvPr>
          <p:cNvSpPr>
            <a:spLocks noGrp="1"/>
          </p:cNvSpPr>
          <p:nvPr>
            <p:ph type="title"/>
          </p:nvPr>
        </p:nvSpPr>
        <p:spPr/>
        <p:txBody>
          <a:bodyPr/>
          <a:lstStyle/>
          <a:p>
            <a:pPr algn="ctr"/>
            <a:r>
              <a:rPr lang="en-US" sz="3600" dirty="0"/>
              <a:t>Regulation 6 Home Study Approval</a:t>
            </a:r>
            <a:r>
              <a:rPr lang="en-US" dirty="0"/>
              <a:t>	</a:t>
            </a:r>
          </a:p>
        </p:txBody>
      </p:sp>
      <p:sp>
        <p:nvSpPr>
          <p:cNvPr id="3" name="Content Placeholder 2">
            <a:extLst>
              <a:ext uri="{FF2B5EF4-FFF2-40B4-BE49-F238E27FC236}">
                <a16:creationId xmlns:a16="http://schemas.microsoft.com/office/drawing/2014/main" id="{09B9887F-131A-4CBA-A7A8-B57B8530CD04}"/>
              </a:ext>
            </a:extLst>
          </p:cNvPr>
          <p:cNvSpPr>
            <a:spLocks noGrp="1"/>
          </p:cNvSpPr>
          <p:nvPr>
            <p:ph idx="1"/>
          </p:nvPr>
        </p:nvSpPr>
        <p:spPr>
          <a:xfrm>
            <a:off x="838200" y="2322774"/>
            <a:ext cx="10515600" cy="4351338"/>
          </a:xfrm>
        </p:spPr>
        <p:txBody>
          <a:bodyPr>
            <a:normAutofit/>
          </a:bodyPr>
          <a:lstStyle/>
          <a:p>
            <a:r>
              <a:rPr lang="en-US" sz="3200" dirty="0"/>
              <a:t>ICPC approved home study valid for 6 months from the date the receiving compact administrator signs the 100A</a:t>
            </a:r>
          </a:p>
        </p:txBody>
      </p:sp>
      <p:pic>
        <p:nvPicPr>
          <p:cNvPr id="2050" name="Picture 2">
            <a:extLst>
              <a:ext uri="{FF2B5EF4-FFF2-40B4-BE49-F238E27FC236}">
                <a16:creationId xmlns:a16="http://schemas.microsoft.com/office/drawing/2014/main" id="{349633F1-144E-4DE6-9049-7E7887C72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874" y="3619500"/>
            <a:ext cx="57150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562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70150-273C-4CCA-9474-1BF6C6D01E02}"/>
              </a:ext>
            </a:extLst>
          </p:cNvPr>
          <p:cNvSpPr>
            <a:spLocks noGrp="1"/>
          </p:cNvSpPr>
          <p:nvPr>
            <p:ph type="title"/>
          </p:nvPr>
        </p:nvSpPr>
        <p:spPr/>
        <p:txBody>
          <a:bodyPr/>
          <a:lstStyle/>
          <a:p>
            <a:pPr algn="ctr"/>
            <a:r>
              <a:rPr lang="en-US" b="1" dirty="0"/>
              <a:t>Regulation 11</a:t>
            </a:r>
          </a:p>
        </p:txBody>
      </p:sp>
      <p:sp>
        <p:nvSpPr>
          <p:cNvPr id="6" name="Content Placeholder 5">
            <a:extLst>
              <a:ext uri="{FF2B5EF4-FFF2-40B4-BE49-F238E27FC236}">
                <a16:creationId xmlns:a16="http://schemas.microsoft.com/office/drawing/2014/main" id="{80632E65-D939-495B-8542-CE77583EE050}"/>
              </a:ext>
            </a:extLst>
          </p:cNvPr>
          <p:cNvSpPr>
            <a:spLocks noGrp="1"/>
          </p:cNvSpPr>
          <p:nvPr>
            <p:ph idx="1"/>
          </p:nvPr>
        </p:nvSpPr>
        <p:spPr>
          <a:xfrm>
            <a:off x="838200" y="1500326"/>
            <a:ext cx="10515600" cy="4783169"/>
          </a:xfrm>
        </p:spPr>
        <p:txBody>
          <a:bodyPr>
            <a:normAutofit lnSpcReduction="10000"/>
          </a:bodyPr>
          <a:lstStyle/>
          <a:p>
            <a:r>
              <a:rPr lang="en-US" dirty="0"/>
              <a:t>Following placement, supervision of a child by the receiving state must include face-to-face visits at least once each month</a:t>
            </a:r>
          </a:p>
          <a:p>
            <a:r>
              <a:rPr lang="en-US" dirty="0"/>
              <a:t>The receiving state provides the sending state with a supervision report at least once every 90 days. Supervision reports should include:</a:t>
            </a:r>
          </a:p>
          <a:p>
            <a:pPr marL="0" indent="0">
              <a:buNone/>
            </a:pPr>
            <a:r>
              <a:rPr lang="en-US" dirty="0"/>
              <a:t>	</a:t>
            </a:r>
            <a:r>
              <a:rPr lang="en-US" sz="2200" dirty="0"/>
              <a:t>- Date and location of contacts;</a:t>
            </a:r>
          </a:p>
          <a:p>
            <a:pPr lvl="2">
              <a:buFontTx/>
              <a:buChar char="-"/>
            </a:pPr>
            <a:r>
              <a:rPr lang="en-US" sz="2200" dirty="0"/>
              <a:t>Summary of current circumstances, including a statement regarding the child’s safety and well-being;</a:t>
            </a:r>
          </a:p>
          <a:p>
            <a:pPr lvl="2">
              <a:buFontTx/>
              <a:buChar char="-"/>
            </a:pPr>
            <a:r>
              <a:rPr lang="en-US" sz="2200" dirty="0"/>
              <a:t>Education, health and mental health updates;</a:t>
            </a:r>
          </a:p>
          <a:p>
            <a:pPr lvl="2">
              <a:buFontTx/>
              <a:buChar char="-"/>
            </a:pPr>
            <a:r>
              <a:rPr lang="en-US" sz="2200" dirty="0"/>
              <a:t>Assessment of the placement/caretakers;</a:t>
            </a:r>
          </a:p>
          <a:p>
            <a:pPr lvl="2">
              <a:buFontTx/>
              <a:buChar char="-"/>
            </a:pPr>
            <a:r>
              <a:rPr lang="en-US" sz="2200" dirty="0"/>
              <a:t>Description of any unmet needs;</a:t>
            </a:r>
          </a:p>
          <a:p>
            <a:pPr lvl="2">
              <a:buFontTx/>
              <a:buChar char="-"/>
            </a:pPr>
            <a:r>
              <a:rPr lang="en-US" sz="2200" dirty="0"/>
              <a:t>Recommendation regarding continuation of the placement or finalizing a permanency option</a:t>
            </a:r>
          </a:p>
        </p:txBody>
      </p:sp>
    </p:spTree>
    <p:extLst>
      <p:ext uri="{BB962C8B-B14F-4D97-AF65-F5344CB8AC3E}">
        <p14:creationId xmlns:p14="http://schemas.microsoft.com/office/powerpoint/2010/main" val="1324779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C65BF-8175-468B-9DA1-1CEBB0983717}"/>
              </a:ext>
            </a:extLst>
          </p:cNvPr>
          <p:cNvSpPr>
            <a:spLocks noGrp="1"/>
          </p:cNvSpPr>
          <p:nvPr>
            <p:ph type="title"/>
          </p:nvPr>
        </p:nvSpPr>
        <p:spPr/>
        <p:txBody>
          <a:bodyPr/>
          <a:lstStyle/>
          <a:p>
            <a:pPr algn="ctr"/>
            <a:r>
              <a:rPr lang="en-US" b="1" dirty="0"/>
              <a:t>Regulation 11 continued…</a:t>
            </a:r>
          </a:p>
        </p:txBody>
      </p:sp>
      <p:sp>
        <p:nvSpPr>
          <p:cNvPr id="3" name="Content Placeholder 2">
            <a:extLst>
              <a:ext uri="{FF2B5EF4-FFF2-40B4-BE49-F238E27FC236}">
                <a16:creationId xmlns:a16="http://schemas.microsoft.com/office/drawing/2014/main" id="{1F00B882-FA90-4DB8-9F47-A1576453CFB0}"/>
              </a:ext>
            </a:extLst>
          </p:cNvPr>
          <p:cNvSpPr>
            <a:spLocks noGrp="1"/>
          </p:cNvSpPr>
          <p:nvPr>
            <p:ph idx="1"/>
          </p:nvPr>
        </p:nvSpPr>
        <p:spPr>
          <a:xfrm>
            <a:off x="838200" y="2141537"/>
            <a:ext cx="10515600" cy="4351338"/>
          </a:xfrm>
        </p:spPr>
        <p:txBody>
          <a:bodyPr>
            <a:normAutofit/>
          </a:bodyPr>
          <a:lstStyle/>
          <a:p>
            <a:r>
              <a:rPr lang="en-US" dirty="0"/>
              <a:t>Two monthly collaterals</a:t>
            </a:r>
          </a:p>
          <a:p>
            <a:r>
              <a:rPr lang="en-US" dirty="0"/>
              <a:t>Quarterly report required or RBWO monthly report in addition to your GA SHINES Log of Contacts.</a:t>
            </a:r>
          </a:p>
        </p:txBody>
      </p:sp>
    </p:spTree>
    <p:extLst>
      <p:ext uri="{BB962C8B-B14F-4D97-AF65-F5344CB8AC3E}">
        <p14:creationId xmlns:p14="http://schemas.microsoft.com/office/powerpoint/2010/main" val="2842098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5A1EE-42F4-4351-AA8A-C8B3B2D5914A}"/>
              </a:ext>
            </a:extLst>
          </p:cNvPr>
          <p:cNvSpPr>
            <a:spLocks noGrp="1"/>
          </p:cNvSpPr>
          <p:nvPr>
            <p:ph type="title"/>
          </p:nvPr>
        </p:nvSpPr>
        <p:spPr>
          <a:xfrm>
            <a:off x="838200" y="681037"/>
            <a:ext cx="10515600" cy="1171909"/>
          </a:xfrm>
        </p:spPr>
        <p:txBody>
          <a:bodyPr>
            <a:normAutofit/>
          </a:bodyPr>
          <a:lstStyle/>
          <a:p>
            <a:pPr algn="ctr"/>
            <a:r>
              <a:rPr lang="en-US" sz="3600" b="1" dirty="0"/>
              <a:t>Interstate Compact On The Placement of Children</a:t>
            </a:r>
            <a:endParaRPr lang="en-US" sz="3600" b="1"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744229A0-6E72-4D0B-B122-8CD9339FCB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3935" y="1887335"/>
            <a:ext cx="6951408" cy="484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307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help?</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6343" y="1600201"/>
            <a:ext cx="445931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4062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0"/>
            <a:ext cx="8229600" cy="2514600"/>
          </a:xfrm>
        </p:spPr>
        <p:txBody>
          <a:bodyPr>
            <a:normAutofit/>
          </a:bodyPr>
          <a:lstStyle/>
          <a:p>
            <a:pPr marL="0" indent="0" algn="ctr">
              <a:buNone/>
            </a:pPr>
            <a:r>
              <a:rPr lang="en-US" sz="6000" dirty="0"/>
              <a:t>Questions</a:t>
            </a:r>
          </a:p>
          <a:p>
            <a:pPr marL="0" indent="0" algn="ctr">
              <a:buNone/>
            </a:pPr>
            <a:r>
              <a:rPr lang="en-US" dirty="0">
                <a:hlinkClick r:id="rId2"/>
              </a:rPr>
              <a:t>ICPC@dhs.ga.gov</a:t>
            </a:r>
            <a:r>
              <a:rPr lang="en-US" dirty="0"/>
              <a:t> </a:t>
            </a:r>
          </a:p>
        </p:txBody>
      </p:sp>
      <p:pic>
        <p:nvPicPr>
          <p:cNvPr id="1028" name="Picture 4" descr="Questions magical clipart free question mark clip art graphics and -  Cliparting.com">
            <a:extLst>
              <a:ext uri="{FF2B5EF4-FFF2-40B4-BE49-F238E27FC236}">
                <a16:creationId xmlns:a16="http://schemas.microsoft.com/office/drawing/2014/main" id="{40893E63-0FA6-46D4-BACE-8D3C769BC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605" y="2354980"/>
            <a:ext cx="4503020" cy="4503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40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BD86-B0DE-4BB5-AFDA-C7860EBC9D8E}"/>
              </a:ext>
            </a:extLst>
          </p:cNvPr>
          <p:cNvSpPr>
            <a:spLocks noGrp="1"/>
          </p:cNvSpPr>
          <p:nvPr>
            <p:ph type="title"/>
          </p:nvPr>
        </p:nvSpPr>
        <p:spPr>
          <a:xfrm>
            <a:off x="1963153" y="867053"/>
            <a:ext cx="7924800" cy="960437"/>
          </a:xfrm>
        </p:spPr>
        <p:txBody>
          <a:bodyPr>
            <a:normAutofit fontScale="90000"/>
          </a:bodyPr>
          <a:lstStyle/>
          <a:p>
            <a:pPr algn="ctr"/>
            <a:r>
              <a:rPr lang="en-US" dirty="0"/>
              <a:t>ICPC Administrators</a:t>
            </a:r>
            <a:br>
              <a:rPr lang="en-US" dirty="0"/>
            </a:br>
            <a:r>
              <a:rPr lang="en-US" sz="2400" dirty="0"/>
              <a:t>ICPC Unit Director</a:t>
            </a:r>
            <a:br>
              <a:rPr lang="en-US" sz="2400" dirty="0"/>
            </a:br>
            <a:r>
              <a:rPr lang="en-US" sz="2400" dirty="0">
                <a:solidFill>
                  <a:srgbClr val="0070C0"/>
                </a:solidFill>
                <a:hlinkClick r:id="rId2"/>
              </a:rPr>
              <a:t>Niesha.Robinson@dhs.ga.gov</a:t>
            </a:r>
            <a:br>
              <a:rPr lang="en-US" sz="2400" dirty="0">
                <a:solidFill>
                  <a:srgbClr val="0070C0"/>
                </a:solidFill>
              </a:rPr>
            </a:br>
            <a:r>
              <a:rPr lang="en-US" sz="2400" dirty="0"/>
              <a:t>404-550-4264</a:t>
            </a:r>
            <a:endParaRPr lang="en-US" dirty="0"/>
          </a:p>
        </p:txBody>
      </p:sp>
      <p:sp>
        <p:nvSpPr>
          <p:cNvPr id="3" name="Content Placeholder 2">
            <a:extLst>
              <a:ext uri="{FF2B5EF4-FFF2-40B4-BE49-F238E27FC236}">
                <a16:creationId xmlns:a16="http://schemas.microsoft.com/office/drawing/2014/main" id="{49F313E9-913F-4A5E-8C90-C2F6EDB1A3B5}"/>
              </a:ext>
            </a:extLst>
          </p:cNvPr>
          <p:cNvSpPr>
            <a:spLocks noGrp="1"/>
          </p:cNvSpPr>
          <p:nvPr>
            <p:ph idx="1"/>
          </p:nvPr>
        </p:nvSpPr>
        <p:spPr>
          <a:xfrm>
            <a:off x="1848853" y="2125463"/>
            <a:ext cx="8153400" cy="4905651"/>
          </a:xfrm>
        </p:spPr>
        <p:txBody>
          <a:bodyPr>
            <a:normAutofit fontScale="25000" lnSpcReduction="20000"/>
          </a:bodyPr>
          <a:lstStyle/>
          <a:p>
            <a:pPr marL="0" indent="0">
              <a:buNone/>
            </a:pPr>
            <a:r>
              <a:rPr lang="en-US" sz="1600" dirty="0"/>
              <a:t>       </a:t>
            </a:r>
          </a:p>
          <a:p>
            <a:pPr marL="0" indent="0" algn="ctr">
              <a:buNone/>
            </a:pPr>
            <a:r>
              <a:rPr lang="en-US" sz="5600" dirty="0"/>
              <a:t>    </a:t>
            </a:r>
            <a:r>
              <a:rPr lang="en-US" sz="5600" b="1" dirty="0"/>
              <a:t>Program Assistant                                                                             File Room Clerk      </a:t>
            </a:r>
          </a:p>
          <a:p>
            <a:pPr marL="0" indent="0" algn="ctr">
              <a:buNone/>
            </a:pPr>
            <a:r>
              <a:rPr lang="en-US" sz="5600" dirty="0">
                <a:solidFill>
                  <a:schemeClr val="accent1"/>
                </a:solidFill>
              </a:rPr>
              <a:t>     </a:t>
            </a:r>
            <a:r>
              <a:rPr lang="en-US" sz="5600" dirty="0">
                <a:solidFill>
                  <a:schemeClr val="accent1"/>
                </a:solidFill>
                <a:hlinkClick r:id="rId3"/>
              </a:rPr>
              <a:t>Rebecca.Mason@dhs.ga.gov</a:t>
            </a:r>
            <a:r>
              <a:rPr lang="en-US" sz="5600" dirty="0">
                <a:solidFill>
                  <a:schemeClr val="accent1"/>
                </a:solidFill>
              </a:rPr>
              <a:t>                                                        </a:t>
            </a:r>
            <a:r>
              <a:rPr lang="en-US" sz="5600" dirty="0">
                <a:solidFill>
                  <a:srgbClr val="0070C0"/>
                </a:solidFill>
                <a:hlinkClick r:id="rId4"/>
              </a:rPr>
              <a:t>Wendell.Murray@dhs.ga.gov</a:t>
            </a:r>
            <a:r>
              <a:rPr lang="en-US" sz="5600" dirty="0">
                <a:solidFill>
                  <a:srgbClr val="0070C0"/>
                </a:solidFill>
              </a:rPr>
              <a:t>       </a:t>
            </a:r>
          </a:p>
          <a:p>
            <a:pPr marL="0" indent="0" algn="ctr">
              <a:buNone/>
            </a:pPr>
            <a:r>
              <a:rPr lang="en-US" sz="5600" dirty="0"/>
              <a:t>       404-623-2919                                                                                  678-739-7695</a:t>
            </a:r>
          </a:p>
          <a:p>
            <a:pPr marL="0" indent="0" algn="ctr">
              <a:buNone/>
            </a:pPr>
            <a:endParaRPr lang="en-US" sz="5600" dirty="0"/>
          </a:p>
          <a:p>
            <a:pPr marL="0" indent="0" algn="ctr">
              <a:buNone/>
            </a:pPr>
            <a:r>
              <a:rPr lang="en-US" sz="5600" dirty="0">
                <a:solidFill>
                  <a:srgbClr val="0070C0"/>
                </a:solidFill>
              </a:rPr>
              <a:t>     </a:t>
            </a:r>
            <a:r>
              <a:rPr lang="en-US" sz="5600" dirty="0">
                <a:solidFill>
                  <a:srgbClr val="0070C0"/>
                </a:solidFill>
                <a:hlinkClick r:id="rId5"/>
              </a:rPr>
              <a:t>Shauna.Hutchins@dhs.ga.gov</a:t>
            </a:r>
            <a:r>
              <a:rPr lang="en-US" sz="5600" dirty="0">
                <a:solidFill>
                  <a:srgbClr val="0070C0"/>
                </a:solidFill>
              </a:rPr>
              <a:t>                                                      </a:t>
            </a:r>
            <a:r>
              <a:rPr lang="en-US" sz="5600" dirty="0">
                <a:solidFill>
                  <a:srgbClr val="0070C0"/>
                </a:solidFill>
                <a:hlinkClick r:id="rId6"/>
              </a:rPr>
              <a:t>Shuan.Leonard@dhs.ga.gov</a:t>
            </a:r>
            <a:endParaRPr lang="en-US" sz="5600" dirty="0">
              <a:solidFill>
                <a:srgbClr val="0070C0"/>
              </a:solidFill>
            </a:endParaRPr>
          </a:p>
          <a:p>
            <a:pPr marL="0" indent="0" algn="ctr">
              <a:buNone/>
            </a:pPr>
            <a:r>
              <a:rPr lang="en-US" sz="5600" b="1" dirty="0">
                <a:solidFill>
                  <a:srgbClr val="0070C0"/>
                </a:solidFill>
              </a:rPr>
              <a:t>                                   </a:t>
            </a:r>
            <a:r>
              <a:rPr lang="en-US" sz="5600" b="1" dirty="0"/>
              <a:t>B-C</a:t>
            </a:r>
            <a:r>
              <a:rPr lang="en-US" sz="5600" b="1" dirty="0">
                <a:solidFill>
                  <a:srgbClr val="0070C0"/>
                </a:solidFill>
              </a:rPr>
              <a:t>					     </a:t>
            </a:r>
            <a:r>
              <a:rPr lang="en-US" sz="5600" b="1" dirty="0"/>
              <a:t>A-H-I-J </a:t>
            </a:r>
            <a:r>
              <a:rPr lang="en-US" sz="5600" b="1" dirty="0">
                <a:solidFill>
                  <a:srgbClr val="0070C0"/>
                </a:solidFill>
              </a:rPr>
              <a:t>		</a:t>
            </a:r>
            <a:endParaRPr lang="en-US" sz="5600" dirty="0"/>
          </a:p>
          <a:p>
            <a:pPr marL="0" indent="0" algn="ctr">
              <a:buNone/>
            </a:pPr>
            <a:r>
              <a:rPr lang="en-US" sz="5600" dirty="0"/>
              <a:t> 770-303-6950                                                                                    470-322-0685</a:t>
            </a:r>
          </a:p>
          <a:p>
            <a:pPr marL="0" indent="0" algn="ctr">
              <a:buNone/>
            </a:pPr>
            <a:r>
              <a:rPr lang="en-US" sz="5600" dirty="0"/>
              <a:t> </a:t>
            </a:r>
          </a:p>
          <a:p>
            <a:pPr marL="0" indent="0" algn="ctr">
              <a:buNone/>
            </a:pPr>
            <a:r>
              <a:rPr lang="en-US" sz="5600" dirty="0"/>
              <a:t>      </a:t>
            </a:r>
            <a:r>
              <a:rPr lang="en-US" sz="5600" dirty="0">
                <a:solidFill>
                  <a:srgbClr val="0070C0"/>
                </a:solidFill>
                <a:hlinkClick r:id="rId7"/>
              </a:rPr>
              <a:t>Connie.Daniel@dhs.ga.gov</a:t>
            </a:r>
            <a:r>
              <a:rPr lang="en-US" sz="5600" dirty="0">
                <a:solidFill>
                  <a:srgbClr val="0070C0"/>
                </a:solidFill>
              </a:rPr>
              <a:t>                                                          </a:t>
            </a:r>
            <a:r>
              <a:rPr lang="en-US" sz="5600" dirty="0">
                <a:solidFill>
                  <a:srgbClr val="0070C0"/>
                </a:solidFill>
                <a:hlinkClick r:id="rId8"/>
              </a:rPr>
              <a:t>Margarita.Dyer@dhs.ga.gov</a:t>
            </a:r>
            <a:endParaRPr lang="en-US" sz="5600" dirty="0">
              <a:solidFill>
                <a:srgbClr val="0070C0"/>
              </a:solidFill>
            </a:endParaRPr>
          </a:p>
          <a:p>
            <a:pPr marL="0" indent="0" algn="ctr">
              <a:buNone/>
            </a:pPr>
            <a:r>
              <a:rPr lang="en-US" sz="5600" b="1" dirty="0"/>
              <a:t>K-L-M-N-O                                                                                         Q-R-S-T</a:t>
            </a:r>
          </a:p>
          <a:p>
            <a:pPr marL="0" indent="0" algn="ctr">
              <a:buNone/>
            </a:pPr>
            <a:r>
              <a:rPr lang="en-US" sz="5600" b="1" dirty="0">
                <a:solidFill>
                  <a:srgbClr val="0070C0"/>
                </a:solidFill>
              </a:rPr>
              <a:t> </a:t>
            </a:r>
            <a:r>
              <a:rPr lang="en-US" sz="5600" dirty="0"/>
              <a:t>   404-430-6572                                                                                404-615-9497</a:t>
            </a:r>
          </a:p>
          <a:p>
            <a:pPr marL="0" indent="0" algn="ctr">
              <a:buNone/>
            </a:pPr>
            <a:endParaRPr lang="en-US" sz="5600" b="1" dirty="0">
              <a:solidFill>
                <a:srgbClr val="0070C0"/>
              </a:solidFill>
            </a:endParaRPr>
          </a:p>
          <a:p>
            <a:pPr marL="0" indent="0" algn="ctr">
              <a:buNone/>
            </a:pPr>
            <a:r>
              <a:rPr lang="en-US" sz="5600" b="1" dirty="0">
                <a:solidFill>
                  <a:srgbClr val="0070C0"/>
                </a:solidFill>
              </a:rPr>
              <a:t>       </a:t>
            </a:r>
            <a:r>
              <a:rPr lang="en-US" sz="5600" dirty="0">
                <a:solidFill>
                  <a:srgbClr val="0070C0"/>
                </a:solidFill>
                <a:hlinkClick r:id="rId9"/>
              </a:rPr>
              <a:t>Yetiva.Haynes@dhs.ga.gov</a:t>
            </a:r>
            <a:r>
              <a:rPr lang="en-US" sz="5600" dirty="0">
                <a:solidFill>
                  <a:srgbClr val="0070C0"/>
                </a:solidFill>
              </a:rPr>
              <a:t>                                                         </a:t>
            </a:r>
            <a:r>
              <a:rPr lang="en-US" sz="5600" dirty="0">
                <a:solidFill>
                  <a:srgbClr val="0070C0"/>
                </a:solidFill>
                <a:hlinkClick r:id="rId10"/>
              </a:rPr>
              <a:t>Michelle.Williams3@dhs.ga.gov</a:t>
            </a:r>
            <a:endParaRPr lang="en-US" sz="5600" dirty="0">
              <a:solidFill>
                <a:srgbClr val="0070C0"/>
              </a:solidFill>
            </a:endParaRPr>
          </a:p>
          <a:p>
            <a:pPr marL="0" indent="0" algn="ctr">
              <a:buNone/>
            </a:pPr>
            <a:r>
              <a:rPr lang="en-US" sz="5600" dirty="0">
                <a:solidFill>
                  <a:srgbClr val="0070C0"/>
                </a:solidFill>
              </a:rPr>
              <a:t>                 	      </a:t>
            </a:r>
            <a:r>
              <a:rPr lang="en-US" sz="5600" b="1" dirty="0"/>
              <a:t>D-E-F-G-P   				 U-V-W-X-Y-Z </a:t>
            </a:r>
            <a:r>
              <a:rPr lang="en-US" sz="5600" dirty="0">
                <a:solidFill>
                  <a:srgbClr val="0070C0"/>
                </a:solidFill>
              </a:rPr>
              <a:t>	           </a:t>
            </a:r>
            <a:endParaRPr lang="en-US" sz="5600" b="1" dirty="0"/>
          </a:p>
          <a:p>
            <a:pPr marL="0" indent="0" algn="ctr">
              <a:buNone/>
            </a:pPr>
            <a:r>
              <a:rPr lang="en-US" sz="5600" b="1" dirty="0">
                <a:solidFill>
                  <a:srgbClr val="0070C0"/>
                </a:solidFill>
              </a:rPr>
              <a:t>       </a:t>
            </a:r>
            <a:r>
              <a:rPr lang="en-US" sz="5600" dirty="0"/>
              <a:t>404-989-2565                                                                                      404-987-5001</a:t>
            </a:r>
          </a:p>
          <a:p>
            <a:pPr marL="0" indent="0" algn="ctr">
              <a:buNone/>
            </a:pPr>
            <a:r>
              <a:rPr lang="en-US" sz="5600" dirty="0"/>
              <a:t>                 </a:t>
            </a:r>
          </a:p>
        </p:txBody>
      </p:sp>
    </p:spTree>
    <p:extLst>
      <p:ext uri="{BB962C8B-B14F-4D97-AF65-F5344CB8AC3E}">
        <p14:creationId xmlns:p14="http://schemas.microsoft.com/office/powerpoint/2010/main" val="175461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0803-975E-45B2-B955-467D90E5C9D2}"/>
              </a:ext>
            </a:extLst>
          </p:cNvPr>
          <p:cNvSpPr>
            <a:spLocks noGrp="1"/>
          </p:cNvSpPr>
          <p:nvPr>
            <p:ph type="title"/>
          </p:nvPr>
        </p:nvSpPr>
        <p:spPr>
          <a:xfrm>
            <a:off x="1981200" y="701336"/>
            <a:ext cx="7118412" cy="716302"/>
          </a:xfrm>
        </p:spPr>
        <p:txBody>
          <a:bodyPr/>
          <a:lstStyle/>
          <a:p>
            <a:endParaRPr lang="en-US" dirty="0"/>
          </a:p>
        </p:txBody>
      </p:sp>
      <p:pic>
        <p:nvPicPr>
          <p:cNvPr id="4" name="Content Placeholder 3">
            <a:extLst>
              <a:ext uri="{FF2B5EF4-FFF2-40B4-BE49-F238E27FC236}">
                <a16:creationId xmlns:a16="http://schemas.microsoft.com/office/drawing/2014/main" id="{C0977253-6559-488D-BEFA-D982EFAADC1E}"/>
              </a:ext>
            </a:extLst>
          </p:cNvPr>
          <p:cNvPicPr>
            <a:picLocks noGrp="1" noChangeAspect="1"/>
          </p:cNvPicPr>
          <p:nvPr>
            <p:ph idx="1"/>
          </p:nvPr>
        </p:nvPicPr>
        <p:blipFill>
          <a:blip r:embed="rId3"/>
          <a:stretch>
            <a:fillRect/>
          </a:stretch>
        </p:blipFill>
        <p:spPr>
          <a:xfrm>
            <a:off x="1100830" y="619272"/>
            <a:ext cx="5566237" cy="6238728"/>
          </a:xfrm>
          <a:prstGeom prst="rect">
            <a:avLst/>
          </a:prstGeom>
        </p:spPr>
      </p:pic>
      <p:pic>
        <p:nvPicPr>
          <p:cNvPr id="6" name="Picture 5">
            <a:extLst>
              <a:ext uri="{FF2B5EF4-FFF2-40B4-BE49-F238E27FC236}">
                <a16:creationId xmlns:a16="http://schemas.microsoft.com/office/drawing/2014/main" id="{65CA4F2E-BDCA-4BE6-B262-ED88B95CAF32}"/>
              </a:ext>
            </a:extLst>
          </p:cNvPr>
          <p:cNvPicPr>
            <a:picLocks noChangeAspect="1"/>
          </p:cNvPicPr>
          <p:nvPr/>
        </p:nvPicPr>
        <p:blipFill>
          <a:blip r:embed="rId4"/>
          <a:stretch>
            <a:fillRect/>
          </a:stretch>
        </p:blipFill>
        <p:spPr>
          <a:xfrm>
            <a:off x="6762534" y="619272"/>
            <a:ext cx="3352800" cy="6238728"/>
          </a:xfrm>
          <a:prstGeom prst="rect">
            <a:avLst/>
          </a:prstGeom>
        </p:spPr>
      </p:pic>
    </p:spTree>
    <p:extLst>
      <p:ext uri="{BB962C8B-B14F-4D97-AF65-F5344CB8AC3E}">
        <p14:creationId xmlns:p14="http://schemas.microsoft.com/office/powerpoint/2010/main" val="2072492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History Of ICPC</a:t>
            </a:r>
          </a:p>
        </p:txBody>
      </p:sp>
      <p:sp>
        <p:nvSpPr>
          <p:cNvPr id="3" name="Content Placeholder 2"/>
          <p:cNvSpPr>
            <a:spLocks noGrp="1"/>
          </p:cNvSpPr>
          <p:nvPr>
            <p:ph idx="1"/>
          </p:nvPr>
        </p:nvSpPr>
        <p:spPr/>
        <p:txBody>
          <a:bodyPr>
            <a:normAutofit/>
          </a:bodyPr>
          <a:lstStyle/>
          <a:p>
            <a:r>
              <a:rPr lang="en-US" sz="2400" dirty="0"/>
              <a:t>Social Services staff met informally to address issues surrounding and problems facing children placed across state lines for the purpose of adoption and foster care</a:t>
            </a:r>
          </a:p>
          <a:p>
            <a:endParaRPr lang="en-US" sz="2400" dirty="0"/>
          </a:p>
          <a:p>
            <a:r>
              <a:rPr lang="en-US" sz="2400" dirty="0"/>
              <a:t>Written in the 1950s- legal binding agreement </a:t>
            </a:r>
          </a:p>
          <a:p>
            <a:pPr marL="0" indent="0">
              <a:buNone/>
            </a:pPr>
            <a:endParaRPr lang="en-US" sz="2400" dirty="0"/>
          </a:p>
          <a:p>
            <a:r>
              <a:rPr lang="en-US" sz="2400" dirty="0"/>
              <a:t>Compact is a uniformed law enacted by all 50 states, the District of Columbia and US Virgin Islands </a:t>
            </a:r>
          </a:p>
          <a:p>
            <a:pPr marL="0" indent="0">
              <a:buNone/>
            </a:pPr>
            <a:endParaRPr lang="en-US" sz="2400" dirty="0"/>
          </a:p>
          <a:p>
            <a:r>
              <a:rPr lang="en-US" sz="2400" dirty="0"/>
              <a:t>Georgia enacted the compact in March 1977</a:t>
            </a:r>
          </a:p>
        </p:txBody>
      </p:sp>
    </p:spTree>
    <p:extLst>
      <p:ext uri="{BB962C8B-B14F-4D97-AF65-F5344CB8AC3E}">
        <p14:creationId xmlns:p14="http://schemas.microsoft.com/office/powerpoint/2010/main" val="3051355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ICPC Articles (O.C.G.A 39-4-4)</a:t>
            </a:r>
          </a:p>
        </p:txBody>
      </p:sp>
      <p:sp>
        <p:nvSpPr>
          <p:cNvPr id="3" name="Content Placeholder 2"/>
          <p:cNvSpPr>
            <a:spLocks noGrp="1"/>
          </p:cNvSpPr>
          <p:nvPr>
            <p:ph idx="1"/>
          </p:nvPr>
        </p:nvSpPr>
        <p:spPr/>
        <p:txBody>
          <a:bodyPr>
            <a:normAutofit lnSpcReduction="10000"/>
          </a:bodyPr>
          <a:lstStyle/>
          <a:p>
            <a:r>
              <a:rPr lang="en-US" sz="2400" dirty="0"/>
              <a:t>Article 1 – Purpose and Policy </a:t>
            </a:r>
          </a:p>
          <a:p>
            <a:r>
              <a:rPr lang="en-US" sz="2400" dirty="0"/>
              <a:t>Article 2 – Definitions </a:t>
            </a:r>
          </a:p>
          <a:p>
            <a:r>
              <a:rPr lang="en-US" sz="2400" dirty="0"/>
              <a:t>Article 3 – Conditions for Placement </a:t>
            </a:r>
          </a:p>
          <a:p>
            <a:r>
              <a:rPr lang="en-US" sz="2400" dirty="0"/>
              <a:t>Article 4 – Penalty for Illegal Placement </a:t>
            </a:r>
          </a:p>
          <a:p>
            <a:r>
              <a:rPr lang="en-US" sz="2400" dirty="0"/>
              <a:t>Article 5 – Retention of Jurisdiction </a:t>
            </a:r>
          </a:p>
          <a:p>
            <a:r>
              <a:rPr lang="en-US" sz="2400" dirty="0"/>
              <a:t>Article 6 – Institutional Care of Delinquent Children </a:t>
            </a:r>
          </a:p>
          <a:p>
            <a:r>
              <a:rPr lang="en-US" sz="2400" dirty="0"/>
              <a:t>Article 7 – Compact Administrator</a:t>
            </a:r>
          </a:p>
          <a:p>
            <a:r>
              <a:rPr lang="en-US" sz="2400" dirty="0"/>
              <a:t>Article 8 – Limitations </a:t>
            </a:r>
          </a:p>
          <a:p>
            <a:r>
              <a:rPr lang="en-US" sz="2400" dirty="0"/>
              <a:t>Article 9 – Enactment and Withdrawal </a:t>
            </a:r>
          </a:p>
          <a:p>
            <a:r>
              <a:rPr lang="en-US" sz="2400" dirty="0"/>
              <a:t>Article 10 – Construction and Severability </a:t>
            </a:r>
          </a:p>
        </p:txBody>
      </p:sp>
    </p:spTree>
    <p:extLst>
      <p:ext uri="{BB962C8B-B14F-4D97-AF65-F5344CB8AC3E}">
        <p14:creationId xmlns:p14="http://schemas.microsoft.com/office/powerpoint/2010/main" val="1617246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ormAutofit fontScale="90000"/>
          </a:bodyPr>
          <a:lstStyle/>
          <a:p>
            <a:pPr algn="ctr"/>
            <a:br>
              <a:rPr lang="en-US" b="1" dirty="0"/>
            </a:br>
            <a:r>
              <a:rPr lang="en-US" b="1" dirty="0"/>
              <a:t>ICPC Regulations </a:t>
            </a:r>
          </a:p>
        </p:txBody>
      </p:sp>
      <p:sp>
        <p:nvSpPr>
          <p:cNvPr id="3" name="Content Placeholder 2"/>
          <p:cNvSpPr>
            <a:spLocks noGrp="1"/>
          </p:cNvSpPr>
          <p:nvPr>
            <p:ph idx="1"/>
          </p:nvPr>
        </p:nvSpPr>
        <p:spPr>
          <a:xfrm>
            <a:off x="1509204" y="1661773"/>
            <a:ext cx="8701596" cy="4909923"/>
          </a:xfrm>
        </p:spPr>
        <p:txBody>
          <a:bodyPr>
            <a:normAutofit fontScale="92500" lnSpcReduction="10000"/>
          </a:bodyPr>
          <a:lstStyle/>
          <a:p>
            <a:r>
              <a:rPr lang="en-US" sz="2000" dirty="0">
                <a:solidFill>
                  <a:srgbClr val="FF0000"/>
                </a:solidFill>
              </a:rPr>
              <a:t>Reg 1: </a:t>
            </a:r>
            <a:r>
              <a:rPr lang="en-US" sz="2000" dirty="0"/>
              <a:t>Conversion of Interstate Placement into Interstate Placement: Relocation of Family Units</a:t>
            </a:r>
          </a:p>
          <a:p>
            <a:r>
              <a:rPr lang="en-US" sz="2000" dirty="0">
                <a:solidFill>
                  <a:srgbClr val="FF0000"/>
                </a:solidFill>
              </a:rPr>
              <a:t>Reg 2: </a:t>
            </a:r>
            <a:r>
              <a:rPr lang="en-US" sz="2000" dirty="0"/>
              <a:t>Public Court Jurisdiction Cases: Placement for Public Adoption or Foster Care in Family Settings and/or with Parents/Relatives </a:t>
            </a:r>
          </a:p>
          <a:p>
            <a:r>
              <a:rPr lang="en-US" sz="2000" dirty="0"/>
              <a:t>Reg 3: Definition and Placement Categories: Applicability and Exemptions</a:t>
            </a:r>
          </a:p>
          <a:p>
            <a:r>
              <a:rPr lang="en-US" sz="2000" dirty="0"/>
              <a:t>Reg 4:</a:t>
            </a:r>
            <a:r>
              <a:rPr lang="en-US" sz="2000" dirty="0">
                <a:solidFill>
                  <a:srgbClr val="FF0000"/>
                </a:solidFill>
              </a:rPr>
              <a:t> </a:t>
            </a:r>
            <a:r>
              <a:rPr lang="en-US" sz="2000" dirty="0"/>
              <a:t>Residential Placement</a:t>
            </a:r>
          </a:p>
          <a:p>
            <a:r>
              <a:rPr lang="en-US" sz="2000" dirty="0"/>
              <a:t>Reg 5: Central State Compact Office</a:t>
            </a:r>
          </a:p>
          <a:p>
            <a:r>
              <a:rPr lang="en-US" sz="2000" dirty="0">
                <a:solidFill>
                  <a:srgbClr val="FF0000"/>
                </a:solidFill>
              </a:rPr>
              <a:t>Reg 6: </a:t>
            </a:r>
            <a:r>
              <a:rPr lang="en-US" sz="2000" dirty="0"/>
              <a:t>Permission to Place Child: Time Limitations, Reapplication </a:t>
            </a:r>
          </a:p>
          <a:p>
            <a:r>
              <a:rPr lang="en-US" sz="2000" dirty="0"/>
              <a:t>Reg 7: Expedited Placement Decision </a:t>
            </a:r>
          </a:p>
          <a:p>
            <a:r>
              <a:rPr lang="en-US" sz="2000" dirty="0"/>
              <a:t>Reg 8: Change of Placement Purpose </a:t>
            </a:r>
          </a:p>
          <a:p>
            <a:r>
              <a:rPr lang="en-US" sz="2000" dirty="0"/>
              <a:t>Reg 9: Definition of a Visit</a:t>
            </a:r>
          </a:p>
          <a:p>
            <a:r>
              <a:rPr lang="en-US" sz="2000" dirty="0"/>
              <a:t>Reg 10: Guardians </a:t>
            </a:r>
          </a:p>
          <a:p>
            <a:r>
              <a:rPr lang="en-US" sz="2000" dirty="0">
                <a:solidFill>
                  <a:srgbClr val="FF0000"/>
                </a:solidFill>
              </a:rPr>
              <a:t>Reg 11</a:t>
            </a:r>
            <a:r>
              <a:rPr lang="en-US" sz="2000" dirty="0"/>
              <a:t>: Responsibility of States to Supervise Children </a:t>
            </a:r>
          </a:p>
          <a:p>
            <a:r>
              <a:rPr lang="en-US" sz="2000" dirty="0"/>
              <a:t>Reg 12: Private/Independent Adoptions  </a:t>
            </a:r>
          </a:p>
        </p:txBody>
      </p:sp>
    </p:spTree>
    <p:extLst>
      <p:ext uri="{BB962C8B-B14F-4D97-AF65-F5344CB8AC3E}">
        <p14:creationId xmlns:p14="http://schemas.microsoft.com/office/powerpoint/2010/main" val="245499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ICPC Authority/Guidance</a:t>
            </a:r>
          </a:p>
        </p:txBody>
      </p:sp>
      <p:sp>
        <p:nvSpPr>
          <p:cNvPr id="3" name="Content Placeholder 2"/>
          <p:cNvSpPr>
            <a:spLocks noGrp="1"/>
          </p:cNvSpPr>
          <p:nvPr>
            <p:ph idx="1"/>
          </p:nvPr>
        </p:nvSpPr>
        <p:spPr>
          <a:xfrm>
            <a:off x="1553592" y="1482571"/>
            <a:ext cx="8522563" cy="4735097"/>
          </a:xfrm>
        </p:spPr>
        <p:txBody>
          <a:bodyPr>
            <a:normAutofit lnSpcReduction="10000"/>
          </a:bodyPr>
          <a:lstStyle/>
          <a:p>
            <a:r>
              <a:rPr lang="en-US" dirty="0"/>
              <a:t>O.C.G.A. 39-4-1 through 39-4-10 (39-4-4 has the articles)</a:t>
            </a:r>
          </a:p>
          <a:p>
            <a:r>
              <a:rPr lang="en-US" dirty="0">
                <a:latin typeface="Calibri" panose="020F0502020204030204" pitchFamily="34" charset="0"/>
                <a:ea typeface="Calibri" panose="020F0502020204030204" pitchFamily="34" charset="0"/>
              </a:rPr>
              <a:t>ICPC Articles</a:t>
            </a:r>
          </a:p>
          <a:p>
            <a:r>
              <a:rPr lang="en-US" sz="1900" u="sng" dirty="0">
                <a:solidFill>
                  <a:srgbClr val="0563C1"/>
                </a:solidFill>
                <a:effectLst/>
                <a:latin typeface="Calibri" panose="020F0502020204030204" pitchFamily="34" charset="0"/>
                <a:ea typeface="Calibri" panose="020F0502020204030204" pitchFamily="34" charset="0"/>
                <a:hlinkClick r:id="rId2"/>
              </a:rPr>
              <a:t>https://aphsa.org/AAICPC/text_icpc.aspx?WebsiteKey=1c52ac76-f593-4bbc-8980-1820609f983a</a:t>
            </a:r>
            <a:endParaRPr lang="en-US" sz="1900" u="sng" dirty="0">
              <a:solidFill>
                <a:srgbClr val="0563C1"/>
              </a:solidFill>
              <a:effectLst/>
              <a:latin typeface="Calibri" panose="020F0502020204030204" pitchFamily="34" charset="0"/>
              <a:ea typeface="Calibri" panose="020F0502020204030204" pitchFamily="34" charset="0"/>
            </a:endParaRPr>
          </a:p>
          <a:p>
            <a:r>
              <a:rPr lang="en-US" dirty="0"/>
              <a:t>ICPC Regulations can be found here:</a:t>
            </a:r>
          </a:p>
          <a:p>
            <a:r>
              <a:rPr lang="en-US" sz="2000" u="sng" dirty="0">
                <a:solidFill>
                  <a:srgbClr val="0563C1"/>
                </a:solidFill>
                <a:effectLst/>
                <a:latin typeface="Calibri" panose="020F0502020204030204" pitchFamily="34" charset="0"/>
                <a:ea typeface="Calibri" panose="020F0502020204030204" pitchFamily="34" charset="0"/>
                <a:hlinkClick r:id="rId3"/>
              </a:rPr>
              <a:t>https://aphsa.org/AAICPC/ICPC_Regulations.aspx?WebsiteKey=1c52ac76-f593-4bbc-8980-1820609f983a</a:t>
            </a:r>
            <a:endParaRPr lang="en-US" sz="1900" dirty="0"/>
          </a:p>
          <a:p>
            <a:r>
              <a:rPr lang="en-US" dirty="0"/>
              <a:t>ICPC State Pages </a:t>
            </a:r>
          </a:p>
          <a:p>
            <a:r>
              <a:rPr lang="en-US" sz="1900" u="sng" dirty="0">
                <a:solidFill>
                  <a:srgbClr val="0070C0"/>
                </a:solidFill>
              </a:rPr>
              <a:t>http://icpcstatepages.org/</a:t>
            </a:r>
          </a:p>
          <a:p>
            <a:r>
              <a:rPr lang="en-US" dirty="0"/>
              <a:t>DFCS Policies 15.0 through 15.8 can be found here: </a:t>
            </a:r>
            <a:r>
              <a:rPr lang="en-US" sz="1900" dirty="0">
                <a:hlinkClick r:id="rId4"/>
              </a:rPr>
              <a:t>http://odis.dhs.ga.gov/ChooseCategory.aspx?cid=1029</a:t>
            </a:r>
            <a:r>
              <a:rPr lang="en-US" sz="1900" dirty="0"/>
              <a:t> </a:t>
            </a:r>
            <a:r>
              <a:rPr lang="en-US" sz="2000" dirty="0"/>
              <a:t>(select MAN 3000 and scroll down to Chapter 15)</a:t>
            </a:r>
          </a:p>
          <a:p>
            <a:endParaRPr lang="en-US" dirty="0"/>
          </a:p>
        </p:txBody>
      </p:sp>
    </p:spTree>
    <p:extLst>
      <p:ext uri="{BB962C8B-B14F-4D97-AF65-F5344CB8AC3E}">
        <p14:creationId xmlns:p14="http://schemas.microsoft.com/office/powerpoint/2010/main" val="314857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A3B3-628E-470B-BDBD-2116230C85F0}"/>
              </a:ext>
            </a:extLst>
          </p:cNvPr>
          <p:cNvSpPr>
            <a:spLocks noGrp="1"/>
          </p:cNvSpPr>
          <p:nvPr>
            <p:ph type="title"/>
          </p:nvPr>
        </p:nvSpPr>
        <p:spPr/>
        <p:txBody>
          <a:bodyPr>
            <a:normAutofit/>
          </a:bodyPr>
          <a:lstStyle/>
          <a:p>
            <a:pPr algn="ctr"/>
            <a:r>
              <a:rPr lang="en-US" sz="3600" b="1" dirty="0"/>
              <a:t>Compact Applies to the following Situations: </a:t>
            </a:r>
          </a:p>
        </p:txBody>
      </p:sp>
      <p:sp>
        <p:nvSpPr>
          <p:cNvPr id="3" name="Content Placeholder 2">
            <a:extLst>
              <a:ext uri="{FF2B5EF4-FFF2-40B4-BE49-F238E27FC236}">
                <a16:creationId xmlns:a16="http://schemas.microsoft.com/office/drawing/2014/main" id="{CCDB2824-5760-481E-9FC1-F3B1D900AFA4}"/>
              </a:ext>
            </a:extLst>
          </p:cNvPr>
          <p:cNvSpPr>
            <a:spLocks noGrp="1"/>
          </p:cNvSpPr>
          <p:nvPr>
            <p:ph idx="1"/>
          </p:nvPr>
        </p:nvSpPr>
        <p:spPr/>
        <p:txBody>
          <a:bodyPr>
            <a:normAutofit/>
          </a:bodyPr>
          <a:lstStyle/>
          <a:p>
            <a:r>
              <a:rPr lang="en-US" dirty="0"/>
              <a:t>Placements with parents and/or relatives when a custodial parent/relative is not placing the child on their own accord</a:t>
            </a:r>
          </a:p>
          <a:p>
            <a:endParaRPr lang="en-US" dirty="0"/>
          </a:p>
          <a:p>
            <a:r>
              <a:rPr lang="en-US" dirty="0"/>
              <a:t>Placements into foster care, including foster home, group homes, residential facilities, and institutions </a:t>
            </a:r>
          </a:p>
          <a:p>
            <a:endParaRPr lang="en-US" dirty="0"/>
          </a:p>
          <a:p>
            <a:r>
              <a:rPr lang="en-US" dirty="0"/>
              <a:t>Placements of adjudicated delinquents in institutions in other states </a:t>
            </a:r>
          </a:p>
        </p:txBody>
      </p:sp>
    </p:spTree>
    <p:extLst>
      <p:ext uri="{BB962C8B-B14F-4D97-AF65-F5344CB8AC3E}">
        <p14:creationId xmlns:p14="http://schemas.microsoft.com/office/powerpoint/2010/main" val="2511971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1237</Words>
  <Application>Microsoft Office PowerPoint</Application>
  <PresentationFormat>Widescreen</PresentationFormat>
  <Paragraphs>152</Paragraphs>
  <Slides>21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Museo Sans 500</vt:lpstr>
      <vt:lpstr>Museo Sans 900</vt:lpstr>
      <vt:lpstr>Office Theme</vt:lpstr>
      <vt:lpstr>1_Office Theme</vt:lpstr>
      <vt:lpstr>PowerPoint Presentation</vt:lpstr>
      <vt:lpstr>Interstate Compact On The Placement of Children</vt:lpstr>
      <vt:lpstr>ICPC Administrators ICPC Unit Director Niesha.Robinson@dhs.ga.gov 404-550-4264</vt:lpstr>
      <vt:lpstr>PowerPoint Presentation</vt:lpstr>
      <vt:lpstr>History Of ICPC</vt:lpstr>
      <vt:lpstr>ICPC Articles (O.C.G.A 39-4-4)</vt:lpstr>
      <vt:lpstr> ICPC Regulations </vt:lpstr>
      <vt:lpstr>ICPC Authority/Guidance</vt:lpstr>
      <vt:lpstr>Compact Applies to the following Situations: </vt:lpstr>
      <vt:lpstr>ICPC and CPA partnership</vt:lpstr>
      <vt:lpstr>Regulation 1</vt:lpstr>
      <vt:lpstr>Regulation 2</vt:lpstr>
      <vt:lpstr>SAFE Home Study</vt:lpstr>
      <vt:lpstr>Verifications</vt:lpstr>
      <vt:lpstr>Verifications cont’d</vt:lpstr>
      <vt:lpstr>Safe Home Study Update/ Re-Evaluation</vt:lpstr>
      <vt:lpstr>Regulation 6 Home Study Approval </vt:lpstr>
      <vt:lpstr>Regulation 11</vt:lpstr>
      <vt:lpstr>Regulation 11 continued…</vt:lpstr>
      <vt:lpstr>How can we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Segars, Tahni</dc:creator>
  <cp:lastModifiedBy>Hutchins, Shauna</cp:lastModifiedBy>
  <cp:revision>32</cp:revision>
  <dcterms:created xsi:type="dcterms:W3CDTF">2017-11-14T21:24:02Z</dcterms:created>
  <dcterms:modified xsi:type="dcterms:W3CDTF">2020-09-17T17:46:38Z</dcterms:modified>
</cp:coreProperties>
</file>