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24" r:id="rId3"/>
    <p:sldId id="325" r:id="rId4"/>
    <p:sldId id="319" r:id="rId5"/>
    <p:sldId id="297" r:id="rId6"/>
    <p:sldId id="298" r:id="rId7"/>
    <p:sldId id="299" r:id="rId8"/>
    <p:sldId id="301" r:id="rId9"/>
    <p:sldId id="302" r:id="rId10"/>
    <p:sldId id="303" r:id="rId11"/>
    <p:sldId id="304" r:id="rId12"/>
    <p:sldId id="305" r:id="rId13"/>
    <p:sldId id="306" r:id="rId14"/>
    <p:sldId id="317" r:id="rId15"/>
    <p:sldId id="318" r:id="rId16"/>
    <p:sldId id="309" r:id="rId17"/>
    <p:sldId id="311" r:id="rId18"/>
    <p:sldId id="312" r:id="rId19"/>
    <p:sldId id="313" r:id="rId20"/>
    <p:sldId id="314" r:id="rId21"/>
    <p:sldId id="315" r:id="rId22"/>
    <p:sldId id="316" r:id="rId23"/>
    <p:sldId id="272" r:id="rId24"/>
    <p:sldId id="289" r:id="rId25"/>
    <p:sldId id="290" r:id="rId26"/>
    <p:sldId id="291" r:id="rId27"/>
    <p:sldId id="292" r:id="rId28"/>
    <p:sldId id="293" r:id="rId29"/>
    <p:sldId id="278" r:id="rId30"/>
    <p:sldId id="282" r:id="rId31"/>
    <p:sldId id="283" r:id="rId32"/>
    <p:sldId id="284" r:id="rId33"/>
    <p:sldId id="285" r:id="rId34"/>
    <p:sldId id="286" r:id="rId35"/>
    <p:sldId id="294" r:id="rId36"/>
    <p:sldId id="295" r:id="rId37"/>
    <p:sldId id="323" r:id="rId38"/>
    <p:sldId id="326" r:id="rId39"/>
    <p:sldId id="327" r:id="rId40"/>
    <p:sldId id="329" r:id="rId41"/>
    <p:sldId id="330" r:id="rId42"/>
    <p:sldId id="332" r:id="rId43"/>
    <p:sldId id="333" r:id="rId44"/>
    <p:sldId id="334" r:id="rId45"/>
    <p:sldId id="335" r:id="rId46"/>
    <p:sldId id="328"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964BE3-5A5C-43FE-BB24-F3CB7D47131E}">
          <p14:sldIdLst>
            <p14:sldId id="256"/>
            <p14:sldId id="324"/>
            <p14:sldId id="325"/>
            <p14:sldId id="319"/>
            <p14:sldId id="297"/>
            <p14:sldId id="298"/>
            <p14:sldId id="299"/>
            <p14:sldId id="301"/>
            <p14:sldId id="302"/>
            <p14:sldId id="303"/>
            <p14:sldId id="304"/>
            <p14:sldId id="305"/>
            <p14:sldId id="306"/>
            <p14:sldId id="317"/>
            <p14:sldId id="318"/>
            <p14:sldId id="309"/>
            <p14:sldId id="311"/>
            <p14:sldId id="312"/>
            <p14:sldId id="313"/>
            <p14:sldId id="314"/>
            <p14:sldId id="315"/>
            <p14:sldId id="316"/>
            <p14:sldId id="272"/>
            <p14:sldId id="289"/>
            <p14:sldId id="290"/>
            <p14:sldId id="291"/>
            <p14:sldId id="292"/>
            <p14:sldId id="293"/>
            <p14:sldId id="278"/>
            <p14:sldId id="282"/>
            <p14:sldId id="283"/>
            <p14:sldId id="284"/>
            <p14:sldId id="285"/>
            <p14:sldId id="286"/>
            <p14:sldId id="294"/>
            <p14:sldId id="295"/>
            <p14:sldId id="323"/>
            <p14:sldId id="326"/>
            <p14:sldId id="327"/>
            <p14:sldId id="329"/>
            <p14:sldId id="330"/>
            <p14:sldId id="332"/>
            <p14:sldId id="333"/>
            <p14:sldId id="334"/>
            <p14:sldId id="335"/>
            <p14:sldId id="32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14" autoAdjust="0"/>
    <p:restoredTop sz="42096" autoAdjust="0"/>
  </p:normalViewPr>
  <p:slideViewPr>
    <p:cSldViewPr snapToGrid="0" snapToObjects="1">
      <p:cViewPr>
        <p:scale>
          <a:sx n="80" d="100"/>
          <a:sy n="80" d="100"/>
        </p:scale>
        <p:origin x="-394" y="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4B4CACE-16A7-4CEE-969A-7C820FB3B328}" type="datetimeFigureOut">
              <a:rPr lang="en-US" smtClean="0"/>
              <a:t>3/15/2016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D7A557-204C-4A03-A436-8B15E0F0DE1E}" type="slidenum">
              <a:rPr lang="en-US" smtClean="0"/>
              <a:t>‹#›</a:t>
            </a:fld>
            <a:endParaRPr lang="en-US" dirty="0"/>
          </a:p>
        </p:txBody>
      </p:sp>
    </p:spTree>
    <p:extLst>
      <p:ext uri="{BB962C8B-B14F-4D97-AF65-F5344CB8AC3E}">
        <p14:creationId xmlns:p14="http://schemas.microsoft.com/office/powerpoint/2010/main" val="280407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C58FB-3325-BF42-8332-7C7238F6B15F}" type="datetimeFigureOut">
              <a:rPr lang="en-US" smtClean="0"/>
              <a:pPr/>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C2A879-9BE2-FA44-967D-211E21E797C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C58FB-3325-BF42-8332-7C7238F6B15F}" type="datetimeFigureOut">
              <a:rPr lang="en-US" smtClean="0"/>
              <a:pPr/>
              <a:t>3/15/2016</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2A879-9BE2-FA44-967D-211E21E797C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gascore.com/"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21201" y="4775200"/>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25563"/>
          </a:xfrm>
        </p:spPr>
        <p:txBody>
          <a:bodyPr>
            <a:noAutofit/>
          </a:bodyPr>
          <a:lstStyle/>
          <a:p>
            <a:r>
              <a:rPr lang="en-US" sz="4800" b="1" dirty="0"/>
              <a:t>Every Child, Every Month (ECEM)</a:t>
            </a:r>
          </a:p>
        </p:txBody>
      </p:sp>
      <p:sp>
        <p:nvSpPr>
          <p:cNvPr id="3" name="Content Placeholder 2"/>
          <p:cNvSpPr>
            <a:spLocks noGrp="1"/>
          </p:cNvSpPr>
          <p:nvPr>
            <p:ph idx="1"/>
          </p:nvPr>
        </p:nvSpPr>
        <p:spPr/>
        <p:txBody>
          <a:bodyPr>
            <a:normAutofit fontScale="70000" lnSpcReduction="20000"/>
          </a:bodyPr>
          <a:lstStyle/>
          <a:p>
            <a:r>
              <a:rPr lang="en-US" dirty="0"/>
              <a:t>A purposeful, face-to-face monthly contact with the child placed.</a:t>
            </a:r>
          </a:p>
          <a:p>
            <a:r>
              <a:rPr lang="en-US" dirty="0"/>
              <a:t>Must take place in the child’s residence.</a:t>
            </a:r>
          </a:p>
          <a:p>
            <a:r>
              <a:rPr lang="en-US" dirty="0"/>
              <a:t>Conducted by the Human Service Professional (HSP), Life Coach or Case Support Worker (CSW). </a:t>
            </a:r>
          </a:p>
          <a:p>
            <a:r>
              <a:rPr lang="en-US" dirty="0"/>
              <a:t>Documented on the guided narrative in GA SHINES that addresses Safety, Permanency and Well-Being.</a:t>
            </a:r>
          </a:p>
          <a:p>
            <a:r>
              <a:rPr lang="en-US" dirty="0"/>
              <a:t>Must be documented within 72 hours of the visit in GA SHINES.</a:t>
            </a:r>
          </a:p>
          <a:p>
            <a:r>
              <a:rPr lang="en-US" dirty="0"/>
              <a:t>Applies during the child’s first full month in the placement.  </a:t>
            </a:r>
          </a:p>
          <a:p>
            <a:r>
              <a:rPr lang="en-US" dirty="0"/>
              <a:t>A child is not required to receive an ECEM during partial months in care.</a:t>
            </a:r>
          </a:p>
          <a:p>
            <a:r>
              <a:rPr lang="en-US" dirty="0"/>
              <a:t>However, the provider receives credit if a child is in care for a partial month and the provider nevertheless conducts an ECEM during the month.</a:t>
            </a:r>
          </a:p>
          <a:p>
            <a:pPr marL="0" indent="0">
              <a:buNone/>
            </a:pPr>
            <a:endParaRPr lang="en-US" dirty="0"/>
          </a:p>
        </p:txBody>
      </p:sp>
    </p:spTree>
    <p:extLst>
      <p:ext uri="{BB962C8B-B14F-4D97-AF65-F5344CB8AC3E}">
        <p14:creationId xmlns:p14="http://schemas.microsoft.com/office/powerpoint/2010/main" val="8629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25563"/>
          </a:xfrm>
        </p:spPr>
        <p:txBody>
          <a:bodyPr>
            <a:noAutofit/>
          </a:bodyPr>
          <a:lstStyle/>
          <a:p>
            <a:r>
              <a:rPr lang="en-US" sz="4800" b="1" dirty="0"/>
              <a:t>Every Child, Every Month (ECEM) cont’d…</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Documentation must include the following:</a:t>
            </a:r>
          </a:p>
          <a:p>
            <a:pPr marL="0" indent="0">
              <a:buNone/>
            </a:pPr>
            <a:r>
              <a:rPr lang="en-US" dirty="0"/>
              <a:t>a. Developmental, social, emotional progress and challenges 	</a:t>
            </a:r>
          </a:p>
          <a:p>
            <a:pPr marL="0" indent="0">
              <a:buNone/>
            </a:pPr>
            <a:r>
              <a:rPr lang="en-US" dirty="0"/>
              <a:t>b. Progress on Individual Service Plan goals </a:t>
            </a:r>
          </a:p>
          <a:p>
            <a:pPr marL="0" indent="0">
              <a:buNone/>
            </a:pPr>
            <a:r>
              <a:rPr lang="en-US" dirty="0"/>
              <a:t>c. Child’s involvement in the permanency case plan </a:t>
            </a:r>
          </a:p>
          <a:p>
            <a:pPr marL="0" indent="0">
              <a:buNone/>
            </a:pPr>
            <a:r>
              <a:rPr lang="en-US" dirty="0"/>
              <a:t>d. Issues pertinent to safety, permanency and well-being </a:t>
            </a:r>
          </a:p>
          <a:p>
            <a:pPr marL="0" indent="0">
              <a:buNone/>
            </a:pPr>
            <a:r>
              <a:rPr lang="en-US" dirty="0"/>
              <a:t>e. Any concerns or red flags </a:t>
            </a:r>
          </a:p>
          <a:p>
            <a:pPr marL="0" indent="0">
              <a:buNone/>
            </a:pPr>
            <a:r>
              <a:rPr lang="en-US" dirty="0"/>
              <a:t>f. Any need for follow-up and next steps. </a:t>
            </a:r>
          </a:p>
          <a:p>
            <a:endParaRPr lang="en-US" dirty="0"/>
          </a:p>
        </p:txBody>
      </p:sp>
    </p:spTree>
    <p:extLst>
      <p:ext uri="{BB962C8B-B14F-4D97-AF65-F5344CB8AC3E}">
        <p14:creationId xmlns:p14="http://schemas.microsoft.com/office/powerpoint/2010/main" val="344402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General Contact</a:t>
            </a:r>
          </a:p>
        </p:txBody>
      </p:sp>
      <p:sp>
        <p:nvSpPr>
          <p:cNvPr id="3" name="Content Placeholder 2"/>
          <p:cNvSpPr>
            <a:spLocks noGrp="1"/>
          </p:cNvSpPr>
          <p:nvPr>
            <p:ph idx="1"/>
          </p:nvPr>
        </p:nvSpPr>
        <p:spPr/>
        <p:txBody>
          <a:bodyPr>
            <a:normAutofit fontScale="70000" lnSpcReduction="20000"/>
          </a:bodyPr>
          <a:lstStyle/>
          <a:p>
            <a:r>
              <a:rPr lang="en-US" dirty="0"/>
              <a:t>A purposeful, face-to-face monthly contact with the child placed.</a:t>
            </a:r>
          </a:p>
          <a:p>
            <a:r>
              <a:rPr lang="en-US" dirty="0"/>
              <a:t>Does NOT need to occur in the residence.</a:t>
            </a:r>
          </a:p>
          <a:p>
            <a:r>
              <a:rPr lang="en-US" dirty="0"/>
              <a:t>Generally focuses mainly on safety and well-being.</a:t>
            </a:r>
          </a:p>
          <a:p>
            <a:r>
              <a:rPr lang="en-US" dirty="0"/>
              <a:t>Conducted during the first week of the child’s placement then once per month.</a:t>
            </a:r>
          </a:p>
          <a:p>
            <a:r>
              <a:rPr lang="en-US" dirty="0"/>
              <a:t>Conducted by the Human Service Professional (HSP), Life Coach, Case Support Worker (CSW) or Case Support Supervisor (CSS).</a:t>
            </a:r>
          </a:p>
          <a:p>
            <a:r>
              <a:rPr lang="en-US" dirty="0"/>
              <a:t>Must be documented on the standard narrative or guided narrative in GA SHINES.</a:t>
            </a:r>
          </a:p>
          <a:p>
            <a:r>
              <a:rPr lang="en-US" dirty="0"/>
              <a:t>Must be documented within 72 hours of the visit.</a:t>
            </a:r>
          </a:p>
          <a:p>
            <a:r>
              <a:rPr lang="en-US" dirty="0"/>
              <a:t>Cannot be conducted on the same day as the ECEM.</a:t>
            </a:r>
          </a:p>
          <a:p>
            <a:endParaRPr lang="en-US" dirty="0"/>
          </a:p>
        </p:txBody>
      </p:sp>
    </p:spTree>
    <p:extLst>
      <p:ext uri="{BB962C8B-B14F-4D97-AF65-F5344CB8AC3E}">
        <p14:creationId xmlns:p14="http://schemas.microsoft.com/office/powerpoint/2010/main" val="3038768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200" y="660401"/>
            <a:ext cx="8661400" cy="749300"/>
          </a:xfrm>
        </p:spPr>
        <p:txBody>
          <a:bodyPr>
            <a:noAutofit/>
          </a:bodyPr>
          <a:lstStyle/>
          <a:p>
            <a:r>
              <a:rPr lang="en-US" sz="4800" b="1" dirty="0" smtClean="0">
                <a:cs typeface="Minion Pro"/>
              </a:rPr>
              <a:t>Maintaining GA+SCORE</a:t>
            </a:r>
            <a:endParaRPr lang="en-US" sz="4800" b="1" dirty="0">
              <a:cs typeface="Minion Pro"/>
            </a:endParaRPr>
          </a:p>
        </p:txBody>
      </p:sp>
      <p:sp>
        <p:nvSpPr>
          <p:cNvPr id="3" name="Subtitle 2"/>
          <p:cNvSpPr>
            <a:spLocks noGrp="1"/>
          </p:cNvSpPr>
          <p:nvPr>
            <p:ph type="subTitle" idx="1"/>
          </p:nvPr>
        </p:nvSpPr>
        <p:spPr>
          <a:xfrm>
            <a:off x="330200" y="1651000"/>
            <a:ext cx="8661400" cy="3987800"/>
          </a:xfrm>
        </p:spPr>
        <p:txBody>
          <a:bodyPr>
            <a:normAutofit/>
          </a:bodyPr>
          <a:lstStyle/>
          <a:p>
            <a:pPr algn="l"/>
            <a:r>
              <a:rPr lang="en-US" dirty="0" smtClean="0">
                <a:solidFill>
                  <a:schemeClr val="tx1"/>
                </a:solidFill>
              </a:rPr>
              <a:t>Information in GA+SCORE should be kept up to date per the timeframes outlined in the RBWO  Minimum Standards.  </a:t>
            </a:r>
            <a:endParaRPr lang="en-US" dirty="0">
              <a:solidFill>
                <a:schemeClr val="tx1"/>
              </a:solidFill>
            </a:endParaRPr>
          </a:p>
          <a:p>
            <a:pPr algn="l"/>
            <a:endParaRPr lang="en-US" dirty="0"/>
          </a:p>
          <a:p>
            <a:pPr marL="342900" indent="-342900" algn="l">
              <a:buFont typeface="Arial" pitchFamily="34" charset="0"/>
              <a:buChar char="•"/>
            </a:pPr>
            <a:r>
              <a:rPr lang="en-US" sz="2800" dirty="0" smtClean="0">
                <a:solidFill>
                  <a:schemeClr val="tx1"/>
                </a:solidFill>
              </a:rPr>
              <a:t>Provider Profile</a:t>
            </a:r>
          </a:p>
          <a:p>
            <a:pPr marL="342900" indent="-342900" algn="l">
              <a:buFont typeface="Arial" pitchFamily="34" charset="0"/>
              <a:buChar char="•"/>
            </a:pPr>
            <a:r>
              <a:rPr lang="en-US" sz="2800" dirty="0" smtClean="0">
                <a:solidFill>
                  <a:schemeClr val="tx1"/>
                </a:solidFill>
              </a:rPr>
              <a:t>Child/Staff Rosters</a:t>
            </a:r>
          </a:p>
        </p:txBody>
      </p:sp>
      <p:pic>
        <p:nvPicPr>
          <p:cNvPr id="1026" name="Picture 2" descr="C:\Users\shevans1\AppData\Local\Microsoft\Windows\Temporary Internet Files\Content.IE5\GETU7863\updat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080" y="2687320"/>
            <a:ext cx="30988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514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7272" y="396470"/>
            <a:ext cx="5639289" cy="1038772"/>
          </a:xfrm>
          <a:prstGeom prst="rect">
            <a:avLst/>
          </a:prstGeom>
        </p:spPr>
      </p:pic>
      <p:pic>
        <p:nvPicPr>
          <p:cNvPr id="3" name="Picture 2"/>
          <p:cNvPicPr/>
          <p:nvPr/>
        </p:nvPicPr>
        <p:blipFill rotWithShape="1">
          <a:blip r:embed="rId3"/>
          <a:srcRect l="-1" t="11263" r="39561" b="11282"/>
          <a:stretch/>
        </p:blipFill>
        <p:spPr bwMode="auto">
          <a:xfrm>
            <a:off x="721359" y="1259038"/>
            <a:ext cx="7701280" cy="449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291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5996" y="260638"/>
            <a:ext cx="5432007" cy="1066892"/>
          </a:xfrm>
          <a:prstGeom prst="rect">
            <a:avLst/>
          </a:prstGeom>
        </p:spPr>
      </p:pic>
      <p:pic>
        <p:nvPicPr>
          <p:cNvPr id="3" name="Picture 2"/>
          <p:cNvPicPr>
            <a:picLocks noChangeAspect="1"/>
          </p:cNvPicPr>
          <p:nvPr/>
        </p:nvPicPr>
        <p:blipFill>
          <a:blip r:embed="rId3"/>
          <a:stretch>
            <a:fillRect/>
          </a:stretch>
        </p:blipFill>
        <p:spPr>
          <a:xfrm>
            <a:off x="1258537" y="1094029"/>
            <a:ext cx="6626926" cy="4669941"/>
          </a:xfrm>
          <a:prstGeom prst="rect">
            <a:avLst/>
          </a:prstGeom>
        </p:spPr>
      </p:pic>
    </p:spTree>
    <p:extLst>
      <p:ext uri="{BB962C8B-B14F-4D97-AF65-F5344CB8AC3E}">
        <p14:creationId xmlns:p14="http://schemas.microsoft.com/office/powerpoint/2010/main" val="1021917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200" y="660401"/>
            <a:ext cx="8661400" cy="749300"/>
          </a:xfrm>
        </p:spPr>
        <p:txBody>
          <a:bodyPr>
            <a:noAutofit/>
          </a:bodyPr>
          <a:lstStyle/>
          <a:p>
            <a:r>
              <a:rPr lang="en-US" sz="4800" b="1" dirty="0" smtClean="0">
                <a:cs typeface="Minion Pro"/>
              </a:rPr>
              <a:t>Child Roster</a:t>
            </a:r>
            <a:endParaRPr lang="en-US" sz="4800" b="1" dirty="0">
              <a:cs typeface="Minion Pro"/>
            </a:endParaRPr>
          </a:p>
        </p:txBody>
      </p:sp>
      <p:sp>
        <p:nvSpPr>
          <p:cNvPr id="3" name="Subtitle 2"/>
          <p:cNvSpPr>
            <a:spLocks noGrp="1"/>
          </p:cNvSpPr>
          <p:nvPr>
            <p:ph type="subTitle" idx="1"/>
          </p:nvPr>
        </p:nvSpPr>
        <p:spPr>
          <a:xfrm>
            <a:off x="330200" y="1651000"/>
            <a:ext cx="8661400" cy="3987800"/>
          </a:xfrm>
        </p:spPr>
        <p:txBody>
          <a:bodyPr>
            <a:normAutofit/>
          </a:bodyPr>
          <a:lstStyle/>
          <a:p>
            <a:pPr algn="l"/>
            <a:endParaRPr lang="en-US" sz="2800" dirty="0"/>
          </a:p>
          <a:p>
            <a:pPr marL="457200" indent="-457200" algn="l">
              <a:lnSpc>
                <a:spcPct val="150000"/>
              </a:lnSpc>
              <a:buFont typeface="Arial" pitchFamily="34" charset="0"/>
              <a:buChar char="•"/>
            </a:pPr>
            <a:r>
              <a:rPr lang="en-US" sz="2800" dirty="0" smtClean="0">
                <a:solidFill>
                  <a:schemeClr val="tx1"/>
                </a:solidFill>
              </a:rPr>
              <a:t>RBWO</a:t>
            </a:r>
          </a:p>
          <a:p>
            <a:pPr marL="457200" indent="-457200" algn="l">
              <a:lnSpc>
                <a:spcPct val="150000"/>
              </a:lnSpc>
              <a:buFont typeface="Arial" pitchFamily="34" charset="0"/>
              <a:buChar char="•"/>
            </a:pPr>
            <a:r>
              <a:rPr lang="en-US" sz="2800" dirty="0" smtClean="0">
                <a:solidFill>
                  <a:schemeClr val="tx1"/>
                </a:solidFill>
              </a:rPr>
              <a:t>Non-RBWO</a:t>
            </a:r>
          </a:p>
          <a:p>
            <a:pPr marL="457200" indent="-457200" algn="l">
              <a:lnSpc>
                <a:spcPct val="150000"/>
              </a:lnSpc>
              <a:buFont typeface="Arial" pitchFamily="34" charset="0"/>
              <a:buChar char="•"/>
            </a:pPr>
            <a:r>
              <a:rPr lang="en-US" sz="2800" dirty="0" smtClean="0">
                <a:solidFill>
                  <a:schemeClr val="tx1"/>
                </a:solidFill>
              </a:rPr>
              <a:t>RBWO Referrals</a:t>
            </a:r>
            <a:endParaRPr lang="en-US" sz="2800"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204" y="1651000"/>
            <a:ext cx="5642116"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721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Individualized Skills Plan</a:t>
            </a:r>
            <a:endParaRPr lang="en-US" sz="4800" b="1" dirty="0"/>
          </a:p>
        </p:txBody>
      </p:sp>
      <p:sp>
        <p:nvSpPr>
          <p:cNvPr id="3" name="Content Placeholder 2"/>
          <p:cNvSpPr>
            <a:spLocks noGrp="1"/>
          </p:cNvSpPr>
          <p:nvPr>
            <p:ph idx="1"/>
          </p:nvPr>
        </p:nvSpPr>
        <p:spPr>
          <a:xfrm>
            <a:off x="457200" y="1417638"/>
            <a:ext cx="8229600" cy="4525963"/>
          </a:xfrm>
        </p:spPr>
        <p:txBody>
          <a:bodyPr/>
          <a:lstStyle/>
          <a:p>
            <a:pPr marL="0" indent="0" algn="ctr">
              <a:buNone/>
            </a:pPr>
            <a:r>
              <a:rPr lang="en-US" sz="2400" b="1" dirty="0" smtClean="0"/>
              <a:t>RBWO Minimum Standard 10.0 </a:t>
            </a:r>
          </a:p>
          <a:p>
            <a:pPr marL="0" indent="0" algn="ctr">
              <a:buNone/>
            </a:pPr>
            <a:endParaRPr lang="en-US" sz="2400" b="1" dirty="0" smtClean="0"/>
          </a:p>
          <a:p>
            <a:pPr marL="0" indent="0">
              <a:buNone/>
            </a:pPr>
            <a:r>
              <a:rPr lang="en-US" sz="2400" i="1" dirty="0" smtClean="0"/>
              <a:t>Providers </a:t>
            </a:r>
            <a:r>
              <a:rPr lang="en-US" sz="2400" i="1" dirty="0"/>
              <a:t>who care for youth ages 14 years and up will develop Individualized Skill Plans based upon the Casey Life Skills Assessment (CLSA). The individualized skill plan is a supportive component to the DFCS Written Transitional Living Plan (WTLP). The individualized skill plan must be updated every six months.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589" y="4353876"/>
            <a:ext cx="1784985" cy="11220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930" y="4353877"/>
            <a:ext cx="1649730" cy="1122045"/>
          </a:xfrm>
          <a:prstGeom prst="rect">
            <a:avLst/>
          </a:prstGeom>
        </p:spPr>
      </p:pic>
    </p:spTree>
    <p:extLst>
      <p:ext uri="{BB962C8B-B14F-4D97-AF65-F5344CB8AC3E}">
        <p14:creationId xmlns:p14="http://schemas.microsoft.com/office/powerpoint/2010/main" val="3699444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FAQ : Individualized Skills Plan</a:t>
            </a:r>
            <a:endParaRPr lang="en-US" sz="4800" b="1" dirty="0"/>
          </a:p>
        </p:txBody>
      </p:sp>
      <p:sp>
        <p:nvSpPr>
          <p:cNvPr id="4" name="Content Placeholder 3"/>
          <p:cNvSpPr>
            <a:spLocks noGrp="1"/>
          </p:cNvSpPr>
          <p:nvPr>
            <p:ph idx="1"/>
          </p:nvPr>
        </p:nvSpPr>
        <p:spPr>
          <a:xfrm>
            <a:off x="568960" y="1255078"/>
            <a:ext cx="8229600" cy="4525963"/>
          </a:xfrm>
        </p:spPr>
        <p:txBody>
          <a:bodyPr/>
          <a:lstStyle/>
          <a:p>
            <a:pPr marL="0" indent="0">
              <a:buNone/>
            </a:pPr>
            <a:endParaRPr lang="en-US" b="1" dirty="0" smtClean="0"/>
          </a:p>
          <a:p>
            <a:pPr marL="0" indent="0">
              <a:buNone/>
            </a:pPr>
            <a:r>
              <a:rPr lang="en-US" b="1" dirty="0" smtClean="0"/>
              <a:t>What is the Individualized Skills Plan? Is it the same as the service plan?</a:t>
            </a:r>
          </a:p>
          <a:p>
            <a:pPr marL="0" indent="0">
              <a:buNone/>
            </a:pPr>
            <a:endParaRPr lang="en-US" dirty="0"/>
          </a:p>
          <a:p>
            <a:pPr marL="0" indent="0">
              <a:buNone/>
            </a:pPr>
            <a:r>
              <a:rPr lang="en-US" sz="2800" dirty="0" smtClean="0">
                <a:solidFill>
                  <a:srgbClr val="C00000"/>
                </a:solidFill>
              </a:rPr>
              <a:t>A:</a:t>
            </a:r>
            <a:r>
              <a:rPr lang="en-US" sz="2800" dirty="0">
                <a:solidFill>
                  <a:srgbClr val="C00000"/>
                </a:solidFill>
              </a:rPr>
              <a:t>	The Provider’s service plan for youth age </a:t>
            </a:r>
            <a:r>
              <a:rPr lang="en-US" sz="2800" dirty="0" smtClean="0">
                <a:solidFill>
                  <a:srgbClr val="C00000"/>
                </a:solidFill>
              </a:rPr>
              <a:t>14	years </a:t>
            </a:r>
            <a:r>
              <a:rPr lang="en-US" sz="2800" dirty="0">
                <a:solidFill>
                  <a:srgbClr val="C00000"/>
                </a:solidFill>
              </a:rPr>
              <a:t>and </a:t>
            </a:r>
            <a:r>
              <a:rPr lang="en-US" sz="2800" dirty="0" smtClean="0">
                <a:solidFill>
                  <a:srgbClr val="C00000"/>
                </a:solidFill>
              </a:rPr>
              <a:t>up that focuses </a:t>
            </a:r>
            <a:r>
              <a:rPr lang="en-US" sz="2800" dirty="0">
                <a:solidFill>
                  <a:srgbClr val="C00000"/>
                </a:solidFill>
              </a:rPr>
              <a:t>on </a:t>
            </a:r>
            <a:r>
              <a:rPr lang="en-US" sz="2800" dirty="0" smtClean="0">
                <a:solidFill>
                  <a:srgbClr val="C00000"/>
                </a:solidFill>
              </a:rPr>
              <a:t>independent living</a:t>
            </a:r>
            <a:r>
              <a:rPr lang="en-US" sz="2800" dirty="0">
                <a:solidFill>
                  <a:srgbClr val="C00000"/>
                </a:solidFill>
              </a:rPr>
              <a:t> </a:t>
            </a:r>
            <a:r>
              <a:rPr lang="en-US" sz="2800" dirty="0" smtClean="0">
                <a:solidFill>
                  <a:srgbClr val="C00000"/>
                </a:solidFill>
              </a:rPr>
              <a:t>skills. The skills plan can be a	component of the youth’s Individual Service Plan (ISP) or a stand alone document.</a:t>
            </a:r>
            <a:endParaRPr lang="en-US" sz="2800" dirty="0">
              <a:solidFill>
                <a:srgbClr val="C00000"/>
              </a:solidFill>
            </a:endParaRPr>
          </a:p>
          <a:p>
            <a:endParaRPr lang="en-US" dirty="0"/>
          </a:p>
        </p:txBody>
      </p:sp>
    </p:spTree>
    <p:extLst>
      <p:ext uri="{BB962C8B-B14F-4D97-AF65-F5344CB8AC3E}">
        <p14:creationId xmlns:p14="http://schemas.microsoft.com/office/powerpoint/2010/main" val="4007063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FAQ : Individualized Skills Plan</a:t>
            </a:r>
            <a:endParaRPr lang="en-US" b="1" dirty="0"/>
          </a:p>
        </p:txBody>
      </p:sp>
      <p:sp>
        <p:nvSpPr>
          <p:cNvPr id="4" name="Content Placeholder 3"/>
          <p:cNvSpPr>
            <a:spLocks noGrp="1"/>
          </p:cNvSpPr>
          <p:nvPr>
            <p:ph idx="1"/>
          </p:nvPr>
        </p:nvSpPr>
        <p:spPr>
          <a:xfrm>
            <a:off x="568960" y="1255078"/>
            <a:ext cx="8229600" cy="4525963"/>
          </a:xfrm>
        </p:spPr>
        <p:txBody>
          <a:bodyPr/>
          <a:lstStyle/>
          <a:p>
            <a:pPr marL="0" indent="0">
              <a:buNone/>
            </a:pPr>
            <a:endParaRPr lang="en-US" b="1" dirty="0" smtClean="0"/>
          </a:p>
          <a:p>
            <a:pPr marL="0" indent="0">
              <a:buNone/>
            </a:pPr>
            <a:r>
              <a:rPr lang="en-US" b="1" dirty="0" smtClean="0"/>
              <a:t>What should be included in the plan?</a:t>
            </a:r>
          </a:p>
          <a:p>
            <a:pPr marL="0" indent="0">
              <a:buNone/>
            </a:pPr>
            <a:endParaRPr lang="en-US" dirty="0"/>
          </a:p>
          <a:p>
            <a:pPr marL="0" indent="0">
              <a:buNone/>
            </a:pPr>
            <a:r>
              <a:rPr lang="en-US" sz="2800" dirty="0" smtClean="0">
                <a:solidFill>
                  <a:srgbClr val="C00000"/>
                </a:solidFill>
              </a:rPr>
              <a:t>A:</a:t>
            </a:r>
            <a:r>
              <a:rPr lang="en-US" sz="2800" dirty="0">
                <a:solidFill>
                  <a:srgbClr val="C00000"/>
                </a:solidFill>
              </a:rPr>
              <a:t>	</a:t>
            </a:r>
            <a:r>
              <a:rPr lang="en-US" sz="2800" dirty="0" smtClean="0">
                <a:solidFill>
                  <a:srgbClr val="C00000"/>
                </a:solidFill>
              </a:rPr>
              <a:t>The provider will use the results of the youth’s completed Casey </a:t>
            </a:r>
            <a:r>
              <a:rPr lang="en-US" sz="2800" dirty="0">
                <a:solidFill>
                  <a:srgbClr val="C00000"/>
                </a:solidFill>
              </a:rPr>
              <a:t>Life Skills Assessment (</a:t>
            </a:r>
            <a:r>
              <a:rPr lang="en-US" sz="2800" dirty="0" smtClean="0">
                <a:solidFill>
                  <a:srgbClr val="C00000"/>
                </a:solidFill>
              </a:rPr>
              <a:t>CLSA) to develop goals, objectives, and interventions for the youth.  </a:t>
            </a:r>
            <a:endParaRPr lang="en-US" dirty="0"/>
          </a:p>
        </p:txBody>
      </p:sp>
    </p:spTree>
    <p:extLst>
      <p:ext uri="{BB962C8B-B14F-4D97-AF65-F5344CB8AC3E}">
        <p14:creationId xmlns:p14="http://schemas.microsoft.com/office/powerpoint/2010/main" val="278738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b="1" dirty="0" smtClean="0"/>
              <a:t>AGENDA</a:t>
            </a:r>
            <a:endParaRPr lang="en-US" sz="4800" b="1" dirty="0"/>
          </a:p>
        </p:txBody>
      </p:sp>
      <p:sp>
        <p:nvSpPr>
          <p:cNvPr id="8" name="Content Placeholder 7"/>
          <p:cNvSpPr>
            <a:spLocks noGrp="1"/>
          </p:cNvSpPr>
          <p:nvPr>
            <p:ph idx="1"/>
          </p:nvPr>
        </p:nvSpPr>
        <p:spPr/>
        <p:txBody>
          <a:bodyPr>
            <a:normAutofit lnSpcReduction="10000"/>
          </a:bodyPr>
          <a:lstStyle/>
          <a:p>
            <a:pPr marL="285750" indent="-285750">
              <a:buFont typeface="Arial" panose="020B0604020202020204" pitchFamily="34" charset="0"/>
              <a:buChar char="•"/>
            </a:pPr>
            <a:r>
              <a:rPr lang="en-US" dirty="0"/>
              <a:t>Welcome</a:t>
            </a:r>
          </a:p>
          <a:p>
            <a:pPr marL="285750" indent="-285750">
              <a:buFont typeface="Arial" panose="020B0604020202020204" pitchFamily="34" charset="0"/>
              <a:buChar char="•"/>
            </a:pPr>
            <a:r>
              <a:rPr lang="en-US" dirty="0" smtClean="0"/>
              <a:t>PBP Summary</a:t>
            </a:r>
            <a:endParaRPr lang="en-US" dirty="0"/>
          </a:p>
          <a:p>
            <a:pPr marL="285750" indent="-285750">
              <a:buFont typeface="Arial" panose="020B0604020202020204" pitchFamily="34" charset="0"/>
              <a:buChar char="•"/>
            </a:pPr>
            <a:r>
              <a:rPr lang="en-US" dirty="0" smtClean="0"/>
              <a:t>Common Errors</a:t>
            </a:r>
            <a:endParaRPr lang="en-US" dirty="0"/>
          </a:p>
          <a:p>
            <a:pPr marL="285750" indent="-285750">
              <a:buFont typeface="Arial" panose="020B0604020202020204" pitchFamily="34" charset="0"/>
              <a:buChar char="•"/>
            </a:pPr>
            <a:r>
              <a:rPr lang="en-US" dirty="0" smtClean="0"/>
              <a:t>RPPS</a:t>
            </a:r>
            <a:endParaRPr lang="en-US" dirty="0"/>
          </a:p>
          <a:p>
            <a:pPr marL="285750" indent="-285750">
              <a:buFont typeface="Arial" panose="020B0604020202020204" pitchFamily="34" charset="0"/>
              <a:buChar char="•"/>
            </a:pPr>
            <a:r>
              <a:rPr lang="en-US" dirty="0" smtClean="0"/>
              <a:t>Policy Violation Assessment</a:t>
            </a:r>
          </a:p>
          <a:p>
            <a:pPr marL="285750" indent="-285750">
              <a:buFont typeface="Arial" panose="020B0604020202020204" pitchFamily="34" charset="0"/>
              <a:buChar char="•"/>
            </a:pPr>
            <a:r>
              <a:rPr lang="en-US" dirty="0" smtClean="0"/>
              <a:t>PBP FY17</a:t>
            </a:r>
            <a:endParaRPr lang="en-US" dirty="0"/>
          </a:p>
          <a:p>
            <a:pPr marL="285750" indent="-285750">
              <a:buFont typeface="Arial" panose="020B0604020202020204" pitchFamily="34" charset="0"/>
              <a:buChar char="•"/>
            </a:pPr>
            <a:r>
              <a:rPr lang="en-US" dirty="0" smtClean="0"/>
              <a:t>Recruitment &amp; Retention Plan</a:t>
            </a:r>
            <a:endParaRPr lang="en-US" dirty="0" smtClean="0"/>
          </a:p>
          <a:p>
            <a:pPr marL="285750" indent="-285750">
              <a:buFont typeface="Arial" panose="020B0604020202020204" pitchFamily="34" charset="0"/>
              <a:buChar char="•"/>
            </a:pPr>
            <a:r>
              <a:rPr lang="en-US" dirty="0" smtClean="0"/>
              <a:t>Wrap </a:t>
            </a:r>
            <a:r>
              <a:rPr lang="en-US" dirty="0"/>
              <a:t>Up</a:t>
            </a:r>
          </a:p>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828" y="1286899"/>
            <a:ext cx="3734972" cy="4227635"/>
          </a:xfrm>
          <a:prstGeom prst="rect">
            <a:avLst/>
          </a:prstGeom>
        </p:spPr>
      </p:pic>
    </p:spTree>
    <p:extLst>
      <p:ext uri="{BB962C8B-B14F-4D97-AF65-F5344CB8AC3E}">
        <p14:creationId xmlns:p14="http://schemas.microsoft.com/office/powerpoint/2010/main" val="212986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FAQ : Individualized Skills Plan</a:t>
            </a:r>
            <a:endParaRPr lang="en-US" dirty="0"/>
          </a:p>
        </p:txBody>
      </p:sp>
      <p:sp>
        <p:nvSpPr>
          <p:cNvPr id="4" name="Content Placeholder 3"/>
          <p:cNvSpPr>
            <a:spLocks noGrp="1"/>
          </p:cNvSpPr>
          <p:nvPr>
            <p:ph idx="1"/>
          </p:nvPr>
        </p:nvSpPr>
        <p:spPr>
          <a:xfrm>
            <a:off x="568960" y="1255078"/>
            <a:ext cx="8229600" cy="4525963"/>
          </a:xfrm>
        </p:spPr>
        <p:txBody>
          <a:bodyPr/>
          <a:lstStyle/>
          <a:p>
            <a:pPr marL="0" indent="0">
              <a:buNone/>
            </a:pPr>
            <a:r>
              <a:rPr lang="en-US" b="1" dirty="0" smtClean="0"/>
              <a:t>How often should a youth </a:t>
            </a:r>
            <a:r>
              <a:rPr lang="en-US" b="1" dirty="0"/>
              <a:t>retake the </a:t>
            </a:r>
            <a:r>
              <a:rPr lang="en-US" b="1" dirty="0" smtClean="0"/>
              <a:t>Casey </a:t>
            </a:r>
            <a:r>
              <a:rPr lang="en-US" b="1" dirty="0"/>
              <a:t>Life Skills Assessment (</a:t>
            </a:r>
            <a:r>
              <a:rPr lang="en-US" b="1" dirty="0" smtClean="0"/>
              <a:t>CLSA)?</a:t>
            </a:r>
          </a:p>
          <a:p>
            <a:pPr marL="0" indent="0">
              <a:buNone/>
            </a:pPr>
            <a:endParaRPr lang="en-US" dirty="0"/>
          </a:p>
          <a:p>
            <a:pPr marL="0" indent="0">
              <a:buNone/>
            </a:pPr>
            <a:r>
              <a:rPr lang="en-US" sz="2800" dirty="0" smtClean="0">
                <a:solidFill>
                  <a:srgbClr val="C00000"/>
                </a:solidFill>
              </a:rPr>
              <a:t>A:</a:t>
            </a:r>
            <a:r>
              <a:rPr lang="en-US" sz="2800" dirty="0">
                <a:solidFill>
                  <a:srgbClr val="C00000"/>
                </a:solidFill>
              </a:rPr>
              <a:t>	</a:t>
            </a:r>
            <a:r>
              <a:rPr lang="en-US" sz="2800" dirty="0" smtClean="0">
                <a:solidFill>
                  <a:srgbClr val="C00000"/>
                </a:solidFill>
              </a:rPr>
              <a:t>Youth </a:t>
            </a:r>
            <a:r>
              <a:rPr lang="en-US" sz="2800" dirty="0">
                <a:solidFill>
                  <a:srgbClr val="C00000"/>
                </a:solidFill>
              </a:rPr>
              <a:t>complete the CLSA at ages 14, 16 and 17 ½</a:t>
            </a:r>
          </a:p>
          <a:p>
            <a:pPr marL="0" indent="0">
              <a:buNone/>
            </a:pPr>
            <a:r>
              <a:rPr lang="en-US" sz="2800" dirty="0">
                <a:solidFill>
                  <a:srgbClr val="C00000"/>
                </a:solidFill>
              </a:rPr>
              <a:t>years and annually for youth ages 18 to 21 years</a:t>
            </a:r>
            <a:r>
              <a:rPr lang="en-US" sz="2800" dirty="0" smtClean="0">
                <a:solidFill>
                  <a:srgbClr val="C00000"/>
                </a:solidFill>
              </a:rPr>
              <a:t>. </a:t>
            </a:r>
            <a:endParaRPr lang="en-US" dirty="0"/>
          </a:p>
        </p:txBody>
      </p:sp>
    </p:spTree>
    <p:extLst>
      <p:ext uri="{BB962C8B-B14F-4D97-AF65-F5344CB8AC3E}">
        <p14:creationId xmlns:p14="http://schemas.microsoft.com/office/powerpoint/2010/main" val="3324604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Family Contact</a:t>
            </a:r>
            <a:endParaRPr lang="en-US" b="1" dirty="0"/>
          </a:p>
        </p:txBody>
      </p:sp>
      <p:sp>
        <p:nvSpPr>
          <p:cNvPr id="4" name="Content Placeholder 3"/>
          <p:cNvSpPr>
            <a:spLocks noGrp="1"/>
          </p:cNvSpPr>
          <p:nvPr>
            <p:ph idx="1"/>
          </p:nvPr>
        </p:nvSpPr>
        <p:spPr>
          <a:xfrm>
            <a:off x="375920" y="1270636"/>
            <a:ext cx="8229600" cy="4525963"/>
          </a:xfrm>
        </p:spPr>
        <p:txBody>
          <a:bodyPr/>
          <a:lstStyle/>
          <a:p>
            <a:pPr marL="0" indent="0" algn="ctr">
              <a:buNone/>
            </a:pPr>
            <a:r>
              <a:rPr lang="en-US" dirty="0"/>
              <a:t>Provider’s role in permanency is to provide supportive services to assist DFCS in achieving permanency for children</a:t>
            </a:r>
            <a:r>
              <a:rPr lang="en-US" dirty="0" smtClean="0"/>
              <a:t>.</a:t>
            </a:r>
          </a:p>
          <a:p>
            <a:pPr marL="0" indent="0" algn="ctr">
              <a:buNone/>
            </a:pPr>
            <a:endParaRPr lang="en-US" b="1" dirty="0"/>
          </a:p>
          <a:p>
            <a:pPr marL="0" indent="0" algn="ctr">
              <a:buNone/>
            </a:pPr>
            <a:r>
              <a:rPr lang="en-US" b="1" dirty="0" smtClean="0">
                <a:solidFill>
                  <a:srgbClr val="7030A0"/>
                </a:solidFill>
              </a:rPr>
              <a:t>Family contact is a right, not a privilege.</a:t>
            </a:r>
          </a:p>
          <a:p>
            <a:pPr marL="0" indent="0" algn="ctr">
              <a:buNone/>
            </a:pPr>
            <a:endParaRPr lang="en-US" b="1" dirty="0">
              <a:solidFill>
                <a:srgbClr val="7030A0"/>
              </a:solidFill>
            </a:endParaRPr>
          </a:p>
          <a:p>
            <a:pPr marL="0" indent="0" algn="ctr">
              <a:buNone/>
            </a:pPr>
            <a:r>
              <a:rPr lang="en-US" dirty="0" smtClean="0"/>
              <a:t>Visits/phone contact CANNOT be canceled as a consequence for negative behavior.</a:t>
            </a:r>
          </a:p>
        </p:txBody>
      </p:sp>
    </p:spTree>
    <p:extLst>
      <p:ext uri="{BB962C8B-B14F-4D97-AF65-F5344CB8AC3E}">
        <p14:creationId xmlns:p14="http://schemas.microsoft.com/office/powerpoint/2010/main" val="4222440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t>Stronger Families for a Stronger Georgia</a:t>
            </a:r>
          </a:p>
        </p:txBody>
      </p:sp>
      <p:pic>
        <p:nvPicPr>
          <p:cNvPr id="6149" name="Picture 5" descr="C:\Users\shevans1\AppData\Local\Microsoft\Windows\Temporary Internet Files\Content.IE5\A89E3WRF\5170154324_bf551e9606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1559878"/>
            <a:ext cx="5374640" cy="400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29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
            </a:r>
            <a:br>
              <a:rPr lang="en-US" dirty="0" smtClean="0"/>
            </a:br>
            <a:endParaRPr lang="en-US" dirty="0"/>
          </a:p>
        </p:txBody>
      </p:sp>
      <p:sp>
        <p:nvSpPr>
          <p:cNvPr id="3" name="Text Placeholder 2"/>
          <p:cNvSpPr>
            <a:spLocks noGrp="1"/>
          </p:cNvSpPr>
          <p:nvPr>
            <p:ph type="body" idx="1"/>
          </p:nvPr>
        </p:nvSpPr>
        <p:spPr>
          <a:xfrm>
            <a:off x="722313" y="991673"/>
            <a:ext cx="7772400" cy="3415229"/>
          </a:xfrm>
        </p:spPr>
        <p:txBody>
          <a:bodyPr>
            <a:normAutofit/>
          </a:bodyPr>
          <a:lstStyle/>
          <a:p>
            <a:pPr algn="ctr"/>
            <a:r>
              <a:rPr lang="en-US" sz="8800" dirty="0" smtClean="0"/>
              <a:t>RPPS Reminders</a:t>
            </a:r>
          </a:p>
          <a:p>
            <a:endParaRPr lang="en-US" sz="8800" dirty="0"/>
          </a:p>
        </p:txBody>
      </p:sp>
      <p:pic>
        <p:nvPicPr>
          <p:cNvPr id="4" name="Picture 3"/>
          <p:cNvPicPr>
            <a:picLocks noChangeAspect="1"/>
          </p:cNvPicPr>
          <p:nvPr/>
        </p:nvPicPr>
        <p:blipFill>
          <a:blip r:embed="rId2"/>
          <a:stretch>
            <a:fillRect/>
          </a:stretch>
        </p:blipFill>
        <p:spPr>
          <a:xfrm>
            <a:off x="1983346" y="3013656"/>
            <a:ext cx="5306095" cy="2358444"/>
          </a:xfrm>
          <a:prstGeom prst="rect">
            <a:avLst/>
          </a:prstGeom>
        </p:spPr>
      </p:pic>
    </p:spTree>
    <p:extLst>
      <p:ext uri="{BB962C8B-B14F-4D97-AF65-F5344CB8AC3E}">
        <p14:creationId xmlns:p14="http://schemas.microsoft.com/office/powerpoint/2010/main" val="1799467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8147" y="2828836"/>
            <a:ext cx="7459579" cy="2862322"/>
          </a:xfrm>
          <a:prstGeom prst="rect">
            <a:avLst/>
          </a:prstGeom>
        </p:spPr>
        <p:txBody>
          <a:bodyPr wrap="square">
            <a:spAutoFit/>
          </a:bodyPr>
          <a:lstStyle/>
          <a:p>
            <a:pPr algn="ctr"/>
            <a:r>
              <a:rPr lang="en-US" sz="3600" b="1" dirty="0"/>
              <a:t>Number One:</a:t>
            </a:r>
          </a:p>
          <a:p>
            <a:pPr algn="ctr"/>
            <a:r>
              <a:rPr lang="en-US" sz="3600" u="sng" dirty="0"/>
              <a:t>ALL</a:t>
            </a:r>
            <a:r>
              <a:rPr lang="en-US" sz="3600" dirty="0"/>
              <a:t> providers are required to have a policy and to put these standards into practice. There are no exceptions</a:t>
            </a:r>
            <a:r>
              <a:rPr lang="en-US" sz="3600" dirty="0" smtClean="0"/>
              <a:t>.</a:t>
            </a:r>
          </a:p>
          <a:p>
            <a:endParaRPr lang="en-US" dirty="0"/>
          </a:p>
          <a:p>
            <a:endParaRPr lang="en-US" dirty="0"/>
          </a:p>
        </p:txBody>
      </p:sp>
      <p:pic>
        <p:nvPicPr>
          <p:cNvPr id="3" name="Picture 2"/>
          <p:cNvPicPr>
            <a:picLocks noChangeAspect="1"/>
          </p:cNvPicPr>
          <p:nvPr/>
        </p:nvPicPr>
        <p:blipFill>
          <a:blip r:embed="rId2"/>
          <a:stretch>
            <a:fillRect/>
          </a:stretch>
        </p:blipFill>
        <p:spPr>
          <a:xfrm>
            <a:off x="2682398" y="1206245"/>
            <a:ext cx="3731075" cy="1219306"/>
          </a:xfrm>
          <a:prstGeom prst="rect">
            <a:avLst/>
          </a:prstGeom>
        </p:spPr>
      </p:pic>
    </p:spTree>
    <p:extLst>
      <p:ext uri="{BB962C8B-B14F-4D97-AF65-F5344CB8AC3E}">
        <p14:creationId xmlns:p14="http://schemas.microsoft.com/office/powerpoint/2010/main" val="582291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6432" y="1042282"/>
            <a:ext cx="7351294" cy="3416320"/>
          </a:xfrm>
          <a:prstGeom prst="rect">
            <a:avLst/>
          </a:prstGeom>
        </p:spPr>
        <p:txBody>
          <a:bodyPr wrap="square">
            <a:spAutoFit/>
          </a:bodyPr>
          <a:lstStyle/>
          <a:p>
            <a:pPr algn="ctr"/>
            <a:r>
              <a:rPr lang="en-US" sz="3600" b="1" dirty="0"/>
              <a:t>Number Two:</a:t>
            </a:r>
          </a:p>
          <a:p>
            <a:pPr algn="ctr"/>
            <a:r>
              <a:rPr lang="en-US" sz="3600" dirty="0"/>
              <a:t>RPPS decisions must first and foremost be “reasonable” and “prudent</a:t>
            </a:r>
            <a:r>
              <a:rPr lang="en-US" sz="3600" dirty="0" smtClean="0"/>
              <a:t>.”</a:t>
            </a:r>
          </a:p>
          <a:p>
            <a:pPr algn="ctr"/>
            <a:endParaRPr lang="en-US" sz="3600" dirty="0"/>
          </a:p>
          <a:p>
            <a:pPr algn="ctr"/>
            <a:endParaRPr lang="en-US" sz="3600" dirty="0"/>
          </a:p>
        </p:txBody>
      </p:sp>
      <p:pic>
        <p:nvPicPr>
          <p:cNvPr id="3" name="Picture 2"/>
          <p:cNvPicPr>
            <a:picLocks noChangeAspect="1"/>
          </p:cNvPicPr>
          <p:nvPr/>
        </p:nvPicPr>
        <p:blipFill>
          <a:blip r:embed="rId2"/>
          <a:stretch>
            <a:fillRect/>
          </a:stretch>
        </p:blipFill>
        <p:spPr>
          <a:xfrm>
            <a:off x="2854241" y="4081462"/>
            <a:ext cx="3495675" cy="1304925"/>
          </a:xfrm>
          <a:prstGeom prst="rect">
            <a:avLst/>
          </a:prstGeom>
        </p:spPr>
      </p:pic>
    </p:spTree>
    <p:extLst>
      <p:ext uri="{BB962C8B-B14F-4D97-AF65-F5344CB8AC3E}">
        <p14:creationId xmlns:p14="http://schemas.microsoft.com/office/powerpoint/2010/main" val="1608763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8010" y="1174356"/>
            <a:ext cx="6039853" cy="3970318"/>
          </a:xfrm>
          <a:prstGeom prst="rect">
            <a:avLst/>
          </a:prstGeom>
        </p:spPr>
        <p:txBody>
          <a:bodyPr wrap="square">
            <a:spAutoFit/>
          </a:bodyPr>
          <a:lstStyle/>
          <a:p>
            <a:pPr algn="ctr"/>
            <a:r>
              <a:rPr lang="en-US" sz="3600" b="1" dirty="0"/>
              <a:t>Number Three:</a:t>
            </a:r>
          </a:p>
          <a:p>
            <a:pPr algn="ctr"/>
            <a:r>
              <a:rPr lang="en-US" sz="3600" dirty="0"/>
              <a:t>When making RPPS decisions, it must be clear that the child is benefitting in efforts to create normalcy. RPPS is not intended to be an advantage for the agency/caregiver.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89" y="391400"/>
            <a:ext cx="2531043" cy="1475499"/>
          </a:xfrm>
          <a:prstGeom prst="rect">
            <a:avLst/>
          </a:prstGeom>
        </p:spPr>
      </p:pic>
    </p:spTree>
    <p:extLst>
      <p:ext uri="{BB962C8B-B14F-4D97-AF65-F5344CB8AC3E}">
        <p14:creationId xmlns:p14="http://schemas.microsoft.com/office/powerpoint/2010/main" val="2387386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916" y="1456144"/>
            <a:ext cx="4572000" cy="3416320"/>
          </a:xfrm>
          <a:prstGeom prst="rect">
            <a:avLst/>
          </a:prstGeom>
        </p:spPr>
        <p:txBody>
          <a:bodyPr>
            <a:spAutoFit/>
          </a:bodyPr>
          <a:lstStyle/>
          <a:p>
            <a:pPr algn="ctr"/>
            <a:r>
              <a:rPr lang="en-US" sz="3600" b="1" dirty="0"/>
              <a:t>Number Four:</a:t>
            </a:r>
          </a:p>
          <a:p>
            <a:pPr algn="ctr"/>
            <a:r>
              <a:rPr lang="en-US" sz="3600" dirty="0"/>
              <a:t>Individual agency practices and programs do not supersede Child Welfare Policy related to RPPS. </a:t>
            </a:r>
          </a:p>
        </p:txBody>
      </p:sp>
      <p:pic>
        <p:nvPicPr>
          <p:cNvPr id="3" name="Picture 2"/>
          <p:cNvPicPr>
            <a:picLocks noChangeAspect="1"/>
          </p:cNvPicPr>
          <p:nvPr/>
        </p:nvPicPr>
        <p:blipFill>
          <a:blip r:embed="rId2"/>
          <a:stretch>
            <a:fillRect/>
          </a:stretch>
        </p:blipFill>
        <p:spPr>
          <a:xfrm>
            <a:off x="5245768" y="1082841"/>
            <a:ext cx="3424990" cy="4162927"/>
          </a:xfrm>
          <a:prstGeom prst="rect">
            <a:avLst/>
          </a:prstGeom>
        </p:spPr>
      </p:pic>
    </p:spTree>
    <p:extLst>
      <p:ext uri="{BB962C8B-B14F-4D97-AF65-F5344CB8AC3E}">
        <p14:creationId xmlns:p14="http://schemas.microsoft.com/office/powerpoint/2010/main" val="263098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6154" y="375266"/>
            <a:ext cx="7507705" cy="923330"/>
          </a:xfrm>
          <a:prstGeom prst="rect">
            <a:avLst/>
          </a:prstGeom>
        </p:spPr>
        <p:txBody>
          <a:bodyPr wrap="square">
            <a:spAutoFit/>
          </a:bodyPr>
          <a:lstStyle/>
          <a:p>
            <a:pPr algn="ctr"/>
            <a:r>
              <a:rPr lang="en-US" sz="5400" dirty="0"/>
              <a:t>Significant Events Review</a:t>
            </a:r>
          </a:p>
        </p:txBody>
      </p:sp>
      <p:pic>
        <p:nvPicPr>
          <p:cNvPr id="3" name="Picture 2"/>
          <p:cNvPicPr>
            <a:picLocks noChangeAspect="1"/>
          </p:cNvPicPr>
          <p:nvPr/>
        </p:nvPicPr>
        <p:blipFill>
          <a:blip r:embed="rId2"/>
          <a:stretch>
            <a:fillRect/>
          </a:stretch>
        </p:blipFill>
        <p:spPr>
          <a:xfrm>
            <a:off x="-397" y="3793871"/>
            <a:ext cx="3248923" cy="2125666"/>
          </a:xfrm>
          <a:prstGeom prst="rect">
            <a:avLst/>
          </a:prstGeom>
        </p:spPr>
      </p:pic>
      <p:pic>
        <p:nvPicPr>
          <p:cNvPr id="4" name="Picture 3"/>
          <p:cNvPicPr>
            <a:picLocks noChangeAspect="1"/>
          </p:cNvPicPr>
          <p:nvPr/>
        </p:nvPicPr>
        <p:blipFill>
          <a:blip r:embed="rId3"/>
          <a:stretch>
            <a:fillRect/>
          </a:stretch>
        </p:blipFill>
        <p:spPr>
          <a:xfrm>
            <a:off x="6091488" y="1291301"/>
            <a:ext cx="3052907" cy="2502570"/>
          </a:xfrm>
          <a:prstGeom prst="rect">
            <a:avLst/>
          </a:prstGeom>
        </p:spPr>
      </p:pic>
      <p:pic>
        <p:nvPicPr>
          <p:cNvPr id="5" name="Picture 4"/>
          <p:cNvPicPr>
            <a:picLocks noChangeAspect="1"/>
          </p:cNvPicPr>
          <p:nvPr/>
        </p:nvPicPr>
        <p:blipFill>
          <a:blip r:embed="rId4"/>
          <a:stretch>
            <a:fillRect/>
          </a:stretch>
        </p:blipFill>
        <p:spPr>
          <a:xfrm>
            <a:off x="-398" y="1291300"/>
            <a:ext cx="3248923" cy="2502571"/>
          </a:xfrm>
          <a:prstGeom prst="rect">
            <a:avLst/>
          </a:prstGeom>
        </p:spPr>
      </p:pic>
      <p:pic>
        <p:nvPicPr>
          <p:cNvPr id="6" name="Picture 5"/>
          <p:cNvPicPr>
            <a:picLocks noChangeAspect="1"/>
          </p:cNvPicPr>
          <p:nvPr/>
        </p:nvPicPr>
        <p:blipFill>
          <a:blip r:embed="rId5"/>
          <a:stretch>
            <a:fillRect/>
          </a:stretch>
        </p:blipFill>
        <p:spPr>
          <a:xfrm>
            <a:off x="3263671" y="1291300"/>
            <a:ext cx="2827818" cy="2502570"/>
          </a:xfrm>
          <a:prstGeom prst="rect">
            <a:avLst/>
          </a:prstGeom>
        </p:spPr>
      </p:pic>
      <p:pic>
        <p:nvPicPr>
          <p:cNvPr id="7" name="Picture 6"/>
          <p:cNvPicPr>
            <a:picLocks noChangeAspect="1"/>
          </p:cNvPicPr>
          <p:nvPr/>
        </p:nvPicPr>
        <p:blipFill>
          <a:blip r:embed="rId6"/>
          <a:stretch>
            <a:fillRect/>
          </a:stretch>
        </p:blipFill>
        <p:spPr>
          <a:xfrm>
            <a:off x="6091487" y="3787974"/>
            <a:ext cx="3052909" cy="2131563"/>
          </a:xfrm>
          <a:prstGeom prst="rect">
            <a:avLst/>
          </a:prstGeom>
        </p:spPr>
      </p:pic>
      <p:pic>
        <p:nvPicPr>
          <p:cNvPr id="8" name="Picture 7"/>
          <p:cNvPicPr>
            <a:picLocks noChangeAspect="1"/>
          </p:cNvPicPr>
          <p:nvPr/>
        </p:nvPicPr>
        <p:blipFill>
          <a:blip r:embed="rId7"/>
          <a:stretch>
            <a:fillRect/>
          </a:stretch>
        </p:blipFill>
        <p:spPr>
          <a:xfrm>
            <a:off x="3248525" y="3787974"/>
            <a:ext cx="2842964" cy="2131563"/>
          </a:xfrm>
          <a:prstGeom prst="rect">
            <a:avLst/>
          </a:prstGeom>
        </p:spPr>
      </p:pic>
    </p:spTree>
    <p:extLst>
      <p:ext uri="{BB962C8B-B14F-4D97-AF65-F5344CB8AC3E}">
        <p14:creationId xmlns:p14="http://schemas.microsoft.com/office/powerpoint/2010/main" val="3392730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467853"/>
            <a:ext cx="7772400" cy="4469564"/>
          </a:xfrm>
        </p:spPr>
        <p:txBody>
          <a:bodyPr>
            <a:normAutofit/>
          </a:bodyPr>
          <a:lstStyle/>
          <a:p>
            <a:r>
              <a:rPr lang="en-US" altLang="en-US" sz="2800" b="0" cap="none" dirty="0">
                <a:solidFill>
                  <a:prstClr val="black"/>
                </a:solidFill>
                <a:ea typeface="+mn-ea"/>
                <a:cs typeface="+mn-cs"/>
              </a:rPr>
              <a:t>Providers must notify OPM whenever there is a Significant Event relating to the provider’s operation or to the care or protection of children in its care. Notification must be made as soon as possible but within </a:t>
            </a:r>
            <a:r>
              <a:rPr lang="en-US" altLang="en-US" sz="2800" cap="none" dirty="0">
                <a:solidFill>
                  <a:srgbClr val="FF0000"/>
                </a:solidFill>
                <a:ea typeface="+mn-ea"/>
                <a:cs typeface="+mn-cs"/>
              </a:rPr>
              <a:t>one business day</a:t>
            </a:r>
            <a:r>
              <a:rPr lang="en-US" altLang="en-US" sz="2800" b="0" cap="none" dirty="0">
                <a:solidFill>
                  <a:prstClr val="black"/>
                </a:solidFill>
                <a:ea typeface="+mn-ea"/>
                <a:cs typeface="+mn-cs"/>
              </a:rPr>
              <a:t> via GA+SCORE. Additionally, based on circumstances and the severity of situations, providers should use good judgment in determining which Significant Events should also be reported verbally to OPM</a:t>
            </a:r>
            <a:r>
              <a:rPr lang="en-US" altLang="en-US" sz="2400" b="0" cap="none" dirty="0">
                <a:solidFill>
                  <a:prstClr val="black"/>
                </a:solidFill>
                <a:ea typeface="+mn-ea"/>
                <a:cs typeface="+mn-cs"/>
              </a:rPr>
              <a:t>.</a:t>
            </a:r>
            <a:endParaRPr lang="en-US" dirty="0"/>
          </a:p>
        </p:txBody>
      </p:sp>
      <p:sp>
        <p:nvSpPr>
          <p:cNvPr id="3" name="Text Placeholder 2"/>
          <p:cNvSpPr>
            <a:spLocks noGrp="1"/>
          </p:cNvSpPr>
          <p:nvPr>
            <p:ph type="body" idx="1"/>
          </p:nvPr>
        </p:nvSpPr>
        <p:spPr>
          <a:xfrm>
            <a:off x="722313" y="578195"/>
            <a:ext cx="7772400" cy="721216"/>
          </a:xfrm>
        </p:spPr>
        <p:txBody>
          <a:bodyPr>
            <a:noAutofit/>
          </a:bodyPr>
          <a:lstStyle/>
          <a:p>
            <a:pPr algn="ctr"/>
            <a:r>
              <a:rPr lang="en-US" sz="4800" b="1" dirty="0">
                <a:latin typeface="+mj-lt"/>
              </a:rPr>
              <a:t>STANDARD 1.12</a:t>
            </a:r>
          </a:p>
        </p:txBody>
      </p:sp>
    </p:spTree>
    <p:extLst>
      <p:ext uri="{BB962C8B-B14F-4D97-AF65-F5344CB8AC3E}">
        <p14:creationId xmlns:p14="http://schemas.microsoft.com/office/powerpoint/2010/main" val="2398016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PBP Summary Scores</a:t>
            </a:r>
            <a:endParaRPr lang="en-US" dirty="0"/>
          </a:p>
        </p:txBody>
      </p:sp>
      <p:sp>
        <p:nvSpPr>
          <p:cNvPr id="6" name="Text Placeholder 5"/>
          <p:cNvSpPr>
            <a:spLocks noGrp="1"/>
          </p:cNvSpPr>
          <p:nvPr>
            <p:ph type="body" idx="1"/>
          </p:nvPr>
        </p:nvSpPr>
        <p:spPr/>
        <p:txBody>
          <a:bodyPr>
            <a:normAutofit fontScale="40000" lnSpcReduction="20000"/>
          </a:bodyPr>
          <a:lstStyle/>
          <a:p>
            <a:endParaRPr lang="en-US" dirty="0" smtClean="0"/>
          </a:p>
          <a:p>
            <a:endParaRPr lang="en-US" dirty="0"/>
          </a:p>
          <a:p>
            <a:pPr algn="ctr"/>
            <a:r>
              <a:rPr lang="en-US" sz="4200" dirty="0" smtClean="0"/>
              <a:t>140 </a:t>
            </a:r>
            <a:r>
              <a:rPr lang="en-US" sz="4200" dirty="0"/>
              <a:t>CCI SCORE SUMMARY</a:t>
            </a:r>
          </a:p>
          <a:p>
            <a:endParaRPr lang="en-US" dirty="0"/>
          </a:p>
        </p:txBody>
      </p:sp>
      <p:sp>
        <p:nvSpPr>
          <p:cNvPr id="3" name="Content Placeholder 2"/>
          <p:cNvSpPr>
            <a:spLocks noGrp="1"/>
          </p:cNvSpPr>
          <p:nvPr>
            <p:ph sz="half" idx="2"/>
          </p:nvPr>
        </p:nvSpPr>
        <p:spPr/>
        <p:txBody>
          <a:bodyPr>
            <a:normAutofit fontScale="92500" lnSpcReduction="10000"/>
          </a:bodyPr>
          <a:lstStyle/>
          <a:p>
            <a:r>
              <a:rPr lang="en-US" altLang="en-US" sz="2000" b="1" dirty="0">
                <a:solidFill>
                  <a:srgbClr val="FF0000"/>
                </a:solidFill>
              </a:rPr>
              <a:t>During Q2, 99% earned a grade of A-C as compared to Q1 97%.</a:t>
            </a:r>
          </a:p>
          <a:p>
            <a:r>
              <a:rPr lang="en-US" altLang="en-US" sz="2000" dirty="0"/>
              <a:t>34% earned more than 100 points; scores ranged from 100.02 to 110.00 points.</a:t>
            </a:r>
          </a:p>
          <a:p>
            <a:r>
              <a:rPr lang="en-US" altLang="en-US" sz="2000" dirty="0"/>
              <a:t>1% scored below the threshold with grades of D or F.</a:t>
            </a:r>
          </a:p>
          <a:p>
            <a:pPr lvl="1"/>
            <a:r>
              <a:rPr lang="en-US" altLang="en-US" dirty="0"/>
              <a:t>No providers earned a grade of D.</a:t>
            </a:r>
          </a:p>
          <a:p>
            <a:pPr lvl="1"/>
            <a:r>
              <a:rPr lang="en-US" altLang="en-US" dirty="0"/>
              <a:t>1 provider earned an F.</a:t>
            </a:r>
          </a:p>
          <a:p>
            <a:r>
              <a:rPr lang="en-US" altLang="en-US" sz="2000" dirty="0"/>
              <a:t>1 provider was not graded because of no placements or staff during the quarter.</a:t>
            </a:r>
          </a:p>
          <a:p>
            <a:endParaRPr lang="en-US" dirty="0"/>
          </a:p>
        </p:txBody>
      </p:sp>
      <p:pic>
        <p:nvPicPr>
          <p:cNvPr id="9" name="Content Placeholder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841047" y="1800225"/>
            <a:ext cx="2474278" cy="4133850"/>
          </a:xfrm>
          <a:prstGeom prst="rect">
            <a:avLst/>
          </a:prstGeom>
        </p:spPr>
      </p:pic>
    </p:spTree>
    <p:extLst>
      <p:ext uri="{BB962C8B-B14F-4D97-AF65-F5344CB8AC3E}">
        <p14:creationId xmlns:p14="http://schemas.microsoft.com/office/powerpoint/2010/main" val="3195632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166"/>
            <a:ext cx="8229600" cy="548640"/>
          </a:xfrm>
        </p:spPr>
        <p:txBody>
          <a:bodyPr>
            <a:noAutofit/>
          </a:bodyPr>
          <a:lstStyle/>
          <a:p>
            <a:r>
              <a:rPr lang="en-US" sz="3200" b="1" dirty="0"/>
              <a:t>REPORTABLE EVENT CATEGORIES (1 0f 2)</a:t>
            </a:r>
            <a:br>
              <a:rPr lang="en-US" sz="3200" b="1" dirty="0"/>
            </a:br>
            <a:endParaRPr lang="en-US" sz="3200" b="1" dirty="0"/>
          </a:p>
        </p:txBody>
      </p:sp>
      <p:sp>
        <p:nvSpPr>
          <p:cNvPr id="3" name="Content Placeholder 2"/>
          <p:cNvSpPr>
            <a:spLocks noGrp="1"/>
          </p:cNvSpPr>
          <p:nvPr>
            <p:ph sz="half" idx="1"/>
          </p:nvPr>
        </p:nvSpPr>
        <p:spPr>
          <a:xfrm>
            <a:off x="457200" y="1149016"/>
            <a:ext cx="4038600" cy="4959101"/>
          </a:xfrm>
        </p:spPr>
        <p:txBody>
          <a:bodyPr>
            <a:normAutofit lnSpcReduction="10000"/>
          </a:bodyPr>
          <a:lstStyle/>
          <a:p>
            <a:r>
              <a:rPr lang="en-US" sz="2400" dirty="0"/>
              <a:t>Automobile Accident</a:t>
            </a:r>
          </a:p>
          <a:p>
            <a:r>
              <a:rPr lang="en-US" sz="2400" dirty="0"/>
              <a:t>Child on Child- Sexual acting out</a:t>
            </a:r>
          </a:p>
          <a:p>
            <a:r>
              <a:rPr lang="en-US" sz="2400" dirty="0"/>
              <a:t>Child on Child- Physical confrontation</a:t>
            </a:r>
          </a:p>
          <a:p>
            <a:r>
              <a:rPr lang="en-US" sz="2400" dirty="0"/>
              <a:t>CPS </a:t>
            </a:r>
            <a:r>
              <a:rPr lang="en-US" sz="2400" dirty="0" smtClean="0"/>
              <a:t>Involvement</a:t>
            </a:r>
            <a:endParaRPr lang="en-US" sz="2400" dirty="0"/>
          </a:p>
          <a:p>
            <a:r>
              <a:rPr lang="en-US" sz="2400" dirty="0"/>
              <a:t>Death</a:t>
            </a:r>
          </a:p>
          <a:p>
            <a:r>
              <a:rPr lang="en-US" sz="2400" dirty="0"/>
              <a:t>Emergency Safety Intervention (10+) more than 10 times in one month for all children in the agency</a:t>
            </a:r>
          </a:p>
          <a:p>
            <a:endParaRPr lang="en-US" sz="2400" dirty="0"/>
          </a:p>
        </p:txBody>
      </p:sp>
      <p:sp>
        <p:nvSpPr>
          <p:cNvPr id="4" name="Content Placeholder 3"/>
          <p:cNvSpPr>
            <a:spLocks noGrp="1"/>
          </p:cNvSpPr>
          <p:nvPr>
            <p:ph sz="half" idx="2"/>
          </p:nvPr>
        </p:nvSpPr>
        <p:spPr>
          <a:xfrm>
            <a:off x="4648200" y="1149016"/>
            <a:ext cx="4038600" cy="4525963"/>
          </a:xfrm>
        </p:spPr>
        <p:txBody>
          <a:bodyPr>
            <a:normAutofit lnSpcReduction="10000"/>
          </a:bodyPr>
          <a:lstStyle/>
          <a:p>
            <a:r>
              <a:rPr lang="en-US" sz="2600" dirty="0"/>
              <a:t>Emergency Safety Intervention (3+) 3 or more times in one month on the same child</a:t>
            </a:r>
          </a:p>
          <a:p>
            <a:r>
              <a:rPr lang="en-US" sz="2600" dirty="0"/>
              <a:t>Emergency Safety Intervention (Injury)- any ESI resulting in injury</a:t>
            </a:r>
          </a:p>
          <a:p>
            <a:r>
              <a:rPr lang="en-US" sz="2600" dirty="0" smtClean="0"/>
              <a:t>Environmental Safety/Physical Plant</a:t>
            </a:r>
          </a:p>
          <a:p>
            <a:r>
              <a:rPr lang="en-US" sz="2600" dirty="0" smtClean="0"/>
              <a:t>Fire Department Involvement</a:t>
            </a:r>
            <a:endParaRPr lang="en-US" sz="2600" dirty="0"/>
          </a:p>
          <a:p>
            <a:endParaRPr lang="en-US" dirty="0"/>
          </a:p>
        </p:txBody>
      </p:sp>
    </p:spTree>
    <p:extLst>
      <p:ext uri="{BB962C8B-B14F-4D97-AF65-F5344CB8AC3E}">
        <p14:creationId xmlns:p14="http://schemas.microsoft.com/office/powerpoint/2010/main" val="2101407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833"/>
            <a:ext cx="8229600" cy="743870"/>
          </a:xfrm>
        </p:spPr>
        <p:txBody>
          <a:bodyPr>
            <a:normAutofit/>
          </a:bodyPr>
          <a:lstStyle/>
          <a:p>
            <a:r>
              <a:rPr lang="en-US" sz="3200" b="1" dirty="0"/>
              <a:t>REPORTABLE EVENT CATEGORIES </a:t>
            </a:r>
            <a:r>
              <a:rPr lang="en-US" sz="3200" b="1" dirty="0" smtClean="0"/>
              <a:t>(2 </a:t>
            </a:r>
            <a:r>
              <a:rPr lang="en-US" sz="3200" b="1" dirty="0"/>
              <a:t>0f 2)</a:t>
            </a:r>
          </a:p>
        </p:txBody>
      </p:sp>
      <p:sp>
        <p:nvSpPr>
          <p:cNvPr id="3" name="Content Placeholder 2"/>
          <p:cNvSpPr>
            <a:spLocks noGrp="1"/>
          </p:cNvSpPr>
          <p:nvPr>
            <p:ph sz="half" idx="1"/>
          </p:nvPr>
        </p:nvSpPr>
        <p:spPr>
          <a:xfrm>
            <a:off x="457200" y="1167064"/>
            <a:ext cx="4038600" cy="5125452"/>
          </a:xfrm>
        </p:spPr>
        <p:txBody>
          <a:bodyPr>
            <a:normAutofit fontScale="62500" lnSpcReduction="20000"/>
          </a:bodyPr>
          <a:lstStyle/>
          <a:p>
            <a:r>
              <a:rPr lang="en-US" dirty="0"/>
              <a:t>Good News</a:t>
            </a:r>
          </a:p>
          <a:p>
            <a:r>
              <a:rPr lang="en-US" dirty="0"/>
              <a:t>Impact from Natural Disaster, Fire, or Flood</a:t>
            </a:r>
          </a:p>
          <a:p>
            <a:r>
              <a:rPr lang="en-US" dirty="0"/>
              <a:t>Inappropriate Discipline/Corporal Punishment</a:t>
            </a:r>
          </a:p>
          <a:p>
            <a:r>
              <a:rPr lang="en-US" dirty="0"/>
              <a:t>Legal Action-Federal state or local litigation against agency or staff member</a:t>
            </a:r>
          </a:p>
          <a:p>
            <a:r>
              <a:rPr lang="en-US" dirty="0"/>
              <a:t>Media </a:t>
            </a:r>
            <a:r>
              <a:rPr lang="en-US" dirty="0" smtClean="0"/>
              <a:t>coverage</a:t>
            </a:r>
          </a:p>
          <a:p>
            <a:r>
              <a:rPr lang="en-US" dirty="0" smtClean="0"/>
              <a:t>Medical Care, Emergency – Hospitalization, ER visit, injury requiring more than First Aid, serious injury</a:t>
            </a:r>
          </a:p>
          <a:p>
            <a:r>
              <a:rPr lang="en-US" dirty="0" smtClean="0"/>
              <a:t>Medical Care, Emergency – Resulting from a medication administration error</a:t>
            </a:r>
          </a:p>
          <a:p>
            <a:endParaRPr lang="en-US" dirty="0"/>
          </a:p>
          <a:p>
            <a:endParaRPr lang="en-US" dirty="0"/>
          </a:p>
        </p:txBody>
      </p:sp>
      <p:sp>
        <p:nvSpPr>
          <p:cNvPr id="4" name="Content Placeholder 3"/>
          <p:cNvSpPr>
            <a:spLocks noGrp="1"/>
          </p:cNvSpPr>
          <p:nvPr>
            <p:ph sz="half" idx="2"/>
          </p:nvPr>
        </p:nvSpPr>
        <p:spPr>
          <a:xfrm>
            <a:off x="4648200" y="1167063"/>
            <a:ext cx="4038600" cy="4969042"/>
          </a:xfrm>
        </p:spPr>
        <p:txBody>
          <a:bodyPr>
            <a:normAutofit fontScale="62500" lnSpcReduction="20000"/>
          </a:bodyPr>
          <a:lstStyle/>
          <a:p>
            <a:r>
              <a:rPr lang="en-US" dirty="0" smtClean="0"/>
              <a:t>Medical Care, Planned – Hospitalization, outpatient invasive procedure</a:t>
            </a:r>
          </a:p>
          <a:p>
            <a:r>
              <a:rPr lang="en-US" dirty="0" smtClean="0"/>
              <a:t>Medication Refusal</a:t>
            </a:r>
          </a:p>
          <a:p>
            <a:r>
              <a:rPr lang="en-US" dirty="0" smtClean="0"/>
              <a:t>Neglect</a:t>
            </a:r>
          </a:p>
          <a:p>
            <a:r>
              <a:rPr lang="en-US" dirty="0" smtClean="0"/>
              <a:t>ORCC </a:t>
            </a:r>
            <a:r>
              <a:rPr lang="en-US" dirty="0"/>
              <a:t>Investigation Initiated</a:t>
            </a:r>
          </a:p>
          <a:p>
            <a:r>
              <a:rPr lang="en-US" dirty="0"/>
              <a:t>Police </a:t>
            </a:r>
            <a:r>
              <a:rPr lang="en-US" dirty="0" smtClean="0"/>
              <a:t>Intervention (Assault, Community or school issue, Drugs, Other, Runaway, Theft)</a:t>
            </a:r>
            <a:endParaRPr lang="en-US" dirty="0"/>
          </a:p>
          <a:p>
            <a:r>
              <a:rPr lang="en-US" dirty="0"/>
              <a:t>Psychiatric Emergency (1013)</a:t>
            </a:r>
          </a:p>
          <a:p>
            <a:r>
              <a:rPr lang="en-US" dirty="0" smtClean="0"/>
              <a:t>Staff to Child- Other confrontation</a:t>
            </a:r>
            <a:endParaRPr lang="en-US" dirty="0"/>
          </a:p>
          <a:p>
            <a:r>
              <a:rPr lang="en-US" dirty="0"/>
              <a:t>Staff to Child- Physical confrontation</a:t>
            </a:r>
          </a:p>
          <a:p>
            <a:r>
              <a:rPr lang="en-US" dirty="0"/>
              <a:t>Suicide/Homicide- Attempt</a:t>
            </a:r>
          </a:p>
          <a:p>
            <a:r>
              <a:rPr lang="en-US" dirty="0"/>
              <a:t>Suicide/Homicide- </a:t>
            </a:r>
            <a:r>
              <a:rPr lang="en-US" dirty="0" smtClean="0"/>
              <a:t>Threat</a:t>
            </a:r>
          </a:p>
          <a:p>
            <a:r>
              <a:rPr lang="en-US" dirty="0" smtClean="0"/>
              <a:t>Temporary Closure of a Living Unit</a:t>
            </a:r>
            <a:endParaRPr lang="en-US" dirty="0"/>
          </a:p>
          <a:p>
            <a:r>
              <a:rPr lang="en-US" dirty="0"/>
              <a:t>Other</a:t>
            </a:r>
          </a:p>
          <a:p>
            <a:endParaRPr lang="en-US" dirty="0"/>
          </a:p>
        </p:txBody>
      </p:sp>
    </p:spTree>
    <p:extLst>
      <p:ext uri="{BB962C8B-B14F-4D97-AF65-F5344CB8AC3E}">
        <p14:creationId xmlns:p14="http://schemas.microsoft.com/office/powerpoint/2010/main" val="55920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“Other”</a:t>
            </a:r>
          </a:p>
        </p:txBody>
      </p:sp>
      <p:pic>
        <p:nvPicPr>
          <p:cNvPr id="5" name="Content Placeholder 4"/>
          <p:cNvPicPr>
            <a:picLocks noGrp="1" noChangeAspect="1"/>
          </p:cNvPicPr>
          <p:nvPr>
            <p:ph sz="half" idx="1"/>
          </p:nvPr>
        </p:nvPicPr>
        <p:blipFill>
          <a:blip r:embed="rId2"/>
          <a:stretch>
            <a:fillRect/>
          </a:stretch>
        </p:blipFill>
        <p:spPr>
          <a:xfrm>
            <a:off x="1449235" y="2029781"/>
            <a:ext cx="2054530" cy="2511770"/>
          </a:xfrm>
          <a:prstGeom prst="rect">
            <a:avLst/>
          </a:prstGeom>
        </p:spPr>
      </p:pic>
      <p:sp>
        <p:nvSpPr>
          <p:cNvPr id="4" name="Content Placeholder 3"/>
          <p:cNvSpPr>
            <a:spLocks noGrp="1"/>
          </p:cNvSpPr>
          <p:nvPr>
            <p:ph sz="half" idx="2"/>
          </p:nvPr>
        </p:nvSpPr>
        <p:spPr>
          <a:xfrm>
            <a:off x="4648200" y="1417639"/>
            <a:ext cx="4038600" cy="4708526"/>
          </a:xfrm>
        </p:spPr>
        <p:txBody>
          <a:bodyPr>
            <a:normAutofit fontScale="92500"/>
          </a:bodyPr>
          <a:lstStyle/>
          <a:p>
            <a:pPr>
              <a:buFontTx/>
              <a:buNone/>
            </a:pPr>
            <a:r>
              <a:rPr lang="en-US" altLang="en-US" dirty="0" smtClean="0"/>
              <a:t>	Please </a:t>
            </a:r>
            <a:r>
              <a:rPr lang="en-US" altLang="en-US" dirty="0"/>
              <a:t>note </a:t>
            </a:r>
            <a:r>
              <a:rPr lang="en-US" altLang="en-US" dirty="0" smtClean="0"/>
              <a:t>that the </a:t>
            </a:r>
            <a:r>
              <a:rPr lang="en-US" altLang="en-US" dirty="0"/>
              <a:t>use of </a:t>
            </a:r>
            <a:r>
              <a:rPr lang="en-US" altLang="en-US" b="1" i="1" dirty="0"/>
              <a:t>“other”</a:t>
            </a:r>
            <a:r>
              <a:rPr lang="en-US" altLang="en-US" dirty="0"/>
              <a:t> </a:t>
            </a:r>
            <a:r>
              <a:rPr lang="en-US" altLang="en-US" dirty="0">
                <a:solidFill>
                  <a:srgbClr val="FF0000"/>
                </a:solidFill>
              </a:rPr>
              <a:t>should not be routine </a:t>
            </a:r>
            <a:r>
              <a:rPr lang="en-US" altLang="en-US" dirty="0"/>
              <a:t>as a Significant Event reporting type.  </a:t>
            </a:r>
          </a:p>
          <a:p>
            <a:pPr>
              <a:buFontTx/>
              <a:buNone/>
            </a:pPr>
            <a:endParaRPr lang="en-US" altLang="en-US" dirty="0"/>
          </a:p>
          <a:p>
            <a:pPr>
              <a:buFontTx/>
              <a:buNone/>
            </a:pPr>
            <a:r>
              <a:rPr lang="en-US" altLang="en-US" dirty="0"/>
              <a:t>	In addition, </a:t>
            </a:r>
            <a:r>
              <a:rPr lang="en-US" altLang="en-US" dirty="0">
                <a:solidFill>
                  <a:srgbClr val="FF0000"/>
                </a:solidFill>
              </a:rPr>
              <a:t>under-reporting </a:t>
            </a:r>
            <a:r>
              <a:rPr lang="en-US" altLang="en-US" dirty="0"/>
              <a:t>could significantly impact your agency’s Comprehensive Review score.</a:t>
            </a:r>
          </a:p>
          <a:p>
            <a:endParaRPr lang="en-US" dirty="0"/>
          </a:p>
        </p:txBody>
      </p:sp>
    </p:spTree>
    <p:extLst>
      <p:ext uri="{BB962C8B-B14F-4D97-AF65-F5344CB8AC3E}">
        <p14:creationId xmlns:p14="http://schemas.microsoft.com/office/powerpoint/2010/main" val="3709537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76468"/>
            <a:ext cx="7772400" cy="2909865"/>
          </a:xfrm>
        </p:spPr>
        <p:txBody>
          <a:bodyPr>
            <a:normAutofit fontScale="90000"/>
          </a:bodyPr>
          <a:lstStyle/>
          <a:p>
            <a:r>
              <a:rPr lang="en-US" sz="2000" cap="none" dirty="0">
                <a:solidFill>
                  <a:prstClr val="black"/>
                </a:solidFill>
              </a:rPr>
              <a:t>You may be contacted by OPM if:</a:t>
            </a:r>
            <a:br>
              <a:rPr lang="en-US" sz="2000" cap="none" dirty="0">
                <a:solidFill>
                  <a:prstClr val="black"/>
                </a:solidFill>
              </a:rPr>
            </a:br>
            <a:r>
              <a:rPr lang="en-US" sz="2000" cap="none" dirty="0">
                <a:solidFill>
                  <a:prstClr val="black"/>
                </a:solidFill>
              </a:rPr>
              <a:t/>
            </a:r>
            <a:br>
              <a:rPr lang="en-US" sz="2000" cap="none" dirty="0">
                <a:solidFill>
                  <a:prstClr val="black"/>
                </a:solidFill>
              </a:rPr>
            </a:br>
            <a:r>
              <a:rPr lang="en-US" sz="2000" cap="none" dirty="0">
                <a:solidFill>
                  <a:prstClr val="black"/>
                </a:solidFill>
              </a:rPr>
              <a:t>… your report was not clear about exactly what happened.</a:t>
            </a:r>
            <a:br>
              <a:rPr lang="en-US" sz="2000" cap="none" dirty="0">
                <a:solidFill>
                  <a:prstClr val="black"/>
                </a:solidFill>
              </a:rPr>
            </a:br>
            <a:r>
              <a:rPr lang="en-US" sz="2000" cap="none" dirty="0">
                <a:solidFill>
                  <a:prstClr val="black"/>
                </a:solidFill>
              </a:rPr>
              <a:t/>
            </a:r>
            <a:br>
              <a:rPr lang="en-US" sz="2000" cap="none" dirty="0">
                <a:solidFill>
                  <a:prstClr val="black"/>
                </a:solidFill>
              </a:rPr>
            </a:br>
            <a:r>
              <a:rPr lang="en-US" sz="2000" cap="none" dirty="0">
                <a:solidFill>
                  <a:prstClr val="black"/>
                </a:solidFill>
              </a:rPr>
              <a:t>… your report did not include critical information (immediate corrective actions, safety plan, location of children, action against staff member, etc.).</a:t>
            </a:r>
            <a:br>
              <a:rPr lang="en-US" sz="2000" cap="none" dirty="0">
                <a:solidFill>
                  <a:prstClr val="black"/>
                </a:solidFill>
              </a:rPr>
            </a:br>
            <a:r>
              <a:rPr lang="en-US" sz="2000" cap="none" dirty="0">
                <a:solidFill>
                  <a:prstClr val="black"/>
                </a:solidFill>
              </a:rPr>
              <a:t/>
            </a:r>
            <a:br>
              <a:rPr lang="en-US" sz="2000" cap="none" dirty="0">
                <a:solidFill>
                  <a:prstClr val="black"/>
                </a:solidFill>
              </a:rPr>
            </a:br>
            <a:r>
              <a:rPr lang="en-US" sz="2000" cap="none" dirty="0">
                <a:solidFill>
                  <a:prstClr val="black"/>
                </a:solidFill>
              </a:rPr>
              <a:t>… you used an inappropriate category.</a:t>
            </a:r>
            <a:br>
              <a:rPr lang="en-US" sz="2000" cap="none" dirty="0">
                <a:solidFill>
                  <a:prstClr val="black"/>
                </a:solidFill>
              </a:rPr>
            </a:br>
            <a:endParaRPr lang="en-US" dirty="0"/>
          </a:p>
        </p:txBody>
      </p:sp>
      <p:sp>
        <p:nvSpPr>
          <p:cNvPr id="3" name="Text Placeholder 2"/>
          <p:cNvSpPr>
            <a:spLocks noGrp="1"/>
          </p:cNvSpPr>
          <p:nvPr>
            <p:ph type="body" idx="1"/>
          </p:nvPr>
        </p:nvSpPr>
        <p:spPr>
          <a:xfrm>
            <a:off x="722313" y="790187"/>
            <a:ext cx="7772400" cy="2202287"/>
          </a:xfrm>
        </p:spPr>
        <p:txBody>
          <a:bodyPr/>
          <a:lstStyle/>
          <a:p>
            <a:pPr algn="ctr"/>
            <a:r>
              <a:rPr lang="en-US" sz="4400" dirty="0">
                <a:solidFill>
                  <a:schemeClr val="tx1"/>
                </a:solidFill>
              </a:rPr>
              <a:t>And</a:t>
            </a:r>
            <a:r>
              <a:rPr lang="en-US" sz="4400" dirty="0" smtClean="0">
                <a:solidFill>
                  <a:schemeClr val="tx1"/>
                </a:solidFill>
              </a:rPr>
              <a:t>…???</a:t>
            </a:r>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2669883" y="1099781"/>
            <a:ext cx="3804234" cy="2060627"/>
          </a:xfrm>
          <a:prstGeom prst="rect">
            <a:avLst/>
          </a:prstGeom>
        </p:spPr>
      </p:pic>
    </p:spTree>
    <p:extLst>
      <p:ext uri="{BB962C8B-B14F-4D97-AF65-F5344CB8AC3E}">
        <p14:creationId xmlns:p14="http://schemas.microsoft.com/office/powerpoint/2010/main" val="971563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Documentation Best Practices</a:t>
            </a:r>
          </a:p>
        </p:txBody>
      </p:sp>
      <p:pic>
        <p:nvPicPr>
          <p:cNvPr id="5" name="Content Placeholder 4"/>
          <p:cNvPicPr>
            <a:picLocks noGrp="1" noChangeAspect="1"/>
          </p:cNvPicPr>
          <p:nvPr>
            <p:ph sz="half" idx="1"/>
          </p:nvPr>
        </p:nvPicPr>
        <p:blipFill>
          <a:blip r:embed="rId2"/>
          <a:stretch>
            <a:fillRect/>
          </a:stretch>
        </p:blipFill>
        <p:spPr>
          <a:xfrm>
            <a:off x="458549" y="1417638"/>
            <a:ext cx="4035902" cy="4035902"/>
          </a:xfrm>
          <a:prstGeom prst="rect">
            <a:avLst/>
          </a:prstGeom>
        </p:spPr>
      </p:pic>
      <p:sp>
        <p:nvSpPr>
          <p:cNvPr id="4" name="Content Placeholder 3"/>
          <p:cNvSpPr>
            <a:spLocks noGrp="1"/>
          </p:cNvSpPr>
          <p:nvPr>
            <p:ph sz="half" idx="2"/>
          </p:nvPr>
        </p:nvSpPr>
        <p:spPr>
          <a:xfrm>
            <a:off x="4648200" y="1417638"/>
            <a:ext cx="4038600" cy="4525963"/>
          </a:xfrm>
        </p:spPr>
        <p:txBody>
          <a:bodyPr/>
          <a:lstStyle/>
          <a:p>
            <a:r>
              <a:rPr lang="en-US" dirty="0"/>
              <a:t>Be thorough, but to the point</a:t>
            </a:r>
          </a:p>
          <a:p>
            <a:r>
              <a:rPr lang="en-US" dirty="0"/>
              <a:t>Avoid unnecessary information</a:t>
            </a:r>
          </a:p>
          <a:p>
            <a:r>
              <a:rPr lang="en-US" dirty="0"/>
              <a:t>Stick to the facts, don’t speculate</a:t>
            </a:r>
          </a:p>
          <a:p>
            <a:r>
              <a:rPr lang="en-US" dirty="0"/>
              <a:t>Use full names of DFCS children and involved staff members</a:t>
            </a:r>
          </a:p>
          <a:p>
            <a:endParaRPr lang="en-US" dirty="0"/>
          </a:p>
        </p:txBody>
      </p:sp>
    </p:spTree>
    <p:extLst>
      <p:ext uri="{BB962C8B-B14F-4D97-AF65-F5344CB8AC3E}">
        <p14:creationId xmlns:p14="http://schemas.microsoft.com/office/powerpoint/2010/main" val="3731602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3252" y="1379439"/>
            <a:ext cx="6824818" cy="1323439"/>
          </a:xfrm>
          <a:prstGeom prst="rect">
            <a:avLst/>
          </a:prstGeom>
        </p:spPr>
        <p:txBody>
          <a:bodyPr wrap="none">
            <a:spAutoFit/>
          </a:bodyPr>
          <a:lstStyle/>
          <a:p>
            <a:pPr algn="ctr"/>
            <a:r>
              <a:rPr lang="en-US" sz="4000" dirty="0"/>
              <a:t>GA+SCORE’s </a:t>
            </a:r>
            <a:endParaRPr lang="en-US" sz="4000" dirty="0" smtClean="0"/>
          </a:p>
          <a:p>
            <a:pPr algn="ctr"/>
            <a:r>
              <a:rPr lang="en-US" sz="4000" dirty="0"/>
              <a:t>A</a:t>
            </a:r>
            <a:r>
              <a:rPr lang="en-US" sz="4000" dirty="0" smtClean="0"/>
              <a:t>utomatically Generated Emails</a:t>
            </a:r>
            <a:endParaRPr lang="en-US" sz="4000" dirty="0"/>
          </a:p>
        </p:txBody>
      </p:sp>
      <p:pic>
        <p:nvPicPr>
          <p:cNvPr id="3" name="Picture 2"/>
          <p:cNvPicPr>
            <a:picLocks noChangeAspect="1"/>
          </p:cNvPicPr>
          <p:nvPr/>
        </p:nvPicPr>
        <p:blipFill>
          <a:blip r:embed="rId2"/>
          <a:stretch>
            <a:fillRect/>
          </a:stretch>
        </p:blipFill>
        <p:spPr>
          <a:xfrm>
            <a:off x="2779295" y="2851484"/>
            <a:ext cx="3789947" cy="2863516"/>
          </a:xfrm>
          <a:prstGeom prst="rect">
            <a:avLst/>
          </a:prstGeom>
        </p:spPr>
      </p:pic>
      <p:pic>
        <p:nvPicPr>
          <p:cNvPr id="4" name="Picture 3"/>
          <p:cNvPicPr>
            <a:picLocks noChangeAspect="1"/>
          </p:cNvPicPr>
          <p:nvPr/>
        </p:nvPicPr>
        <p:blipFill>
          <a:blip r:embed="rId3"/>
          <a:stretch>
            <a:fillRect/>
          </a:stretch>
        </p:blipFill>
        <p:spPr>
          <a:xfrm>
            <a:off x="0" y="271508"/>
            <a:ext cx="1756611" cy="959325"/>
          </a:xfrm>
          <a:prstGeom prst="rect">
            <a:avLst/>
          </a:prstGeom>
        </p:spPr>
      </p:pic>
    </p:spTree>
    <p:extLst>
      <p:ext uri="{BB962C8B-B14F-4D97-AF65-F5344CB8AC3E}">
        <p14:creationId xmlns:p14="http://schemas.microsoft.com/office/powerpoint/2010/main" val="4092045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358" y="510985"/>
            <a:ext cx="8217568" cy="5262979"/>
          </a:xfrm>
          <a:prstGeom prst="rect">
            <a:avLst/>
          </a:prstGeom>
        </p:spPr>
        <p:txBody>
          <a:bodyPr wrap="square">
            <a:spAutoFit/>
          </a:bodyPr>
          <a:lstStyle/>
          <a:p>
            <a:pPr marL="457200" indent="-457200">
              <a:buFont typeface="Wingdings" panose="05000000000000000000" pitchFamily="2" charset="2"/>
              <a:buChar char="v"/>
            </a:pPr>
            <a:r>
              <a:rPr lang="en-US" sz="2400" dirty="0"/>
              <a:t>Please ensure that emails under the “Contact Information” tab are </a:t>
            </a:r>
            <a:r>
              <a:rPr lang="en-US" sz="2400" dirty="0" smtClean="0"/>
              <a:t>correct.</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smtClean="0"/>
              <a:t>Alerts </a:t>
            </a:r>
            <a:r>
              <a:rPr lang="en-US" sz="2400" dirty="0"/>
              <a:t>regarding all available reports (Comprehensive Reviews, Safety Reviews, PBP Verification Reviews), PIPs, CAPs, and PVAs are sent to the two email addresses listed under “Currently Assigned Executive Director/CEO” and “Currently Assigned Site/Program Director</a:t>
            </a:r>
            <a:r>
              <a:rPr lang="en-US" sz="2400" dirty="0" smtClean="0"/>
              <a:t>.”</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smtClean="0"/>
              <a:t>The </a:t>
            </a:r>
            <a:r>
              <a:rPr lang="en-US" sz="2400" dirty="0"/>
              <a:t>same person should not be listed under both of these </a:t>
            </a:r>
            <a:r>
              <a:rPr lang="en-US" sz="2400" dirty="0" smtClean="0"/>
              <a:t>categories.</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smtClean="0"/>
              <a:t>If </a:t>
            </a:r>
            <a:r>
              <a:rPr lang="en-US" sz="2400" dirty="0"/>
              <a:t>you are not receiving these alerts, it means that either your email address is not correct or there is no one listed at all.</a:t>
            </a:r>
          </a:p>
        </p:txBody>
      </p:sp>
    </p:spTree>
    <p:extLst>
      <p:ext uri="{BB962C8B-B14F-4D97-AF65-F5344CB8AC3E}">
        <p14:creationId xmlns:p14="http://schemas.microsoft.com/office/powerpoint/2010/main" val="753603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Policy Violation Assessments</a:t>
            </a:r>
            <a:endParaRPr lang="en-US" b="1" dirty="0"/>
          </a:p>
        </p:txBody>
      </p:sp>
      <p:sp>
        <p:nvSpPr>
          <p:cNvPr id="3" name="Content Placeholder 2"/>
          <p:cNvSpPr>
            <a:spLocks noGrp="1"/>
          </p:cNvSpPr>
          <p:nvPr>
            <p:ph idx="1"/>
          </p:nvPr>
        </p:nvSpPr>
        <p:spPr/>
        <p:txBody>
          <a:bodyPr/>
          <a:lstStyle/>
          <a:p>
            <a:r>
              <a:rPr lang="en-US" dirty="0" smtClean="0"/>
              <a:t>Points to Remember:</a:t>
            </a:r>
          </a:p>
          <a:p>
            <a:pPr lvl="1">
              <a:buFont typeface="Wingdings" panose="05000000000000000000" pitchFamily="2" charset="2"/>
              <a:buChar char="ü"/>
            </a:pPr>
            <a:r>
              <a:rPr lang="en-US" dirty="0" smtClean="0"/>
              <a:t>The PVA process is intended to allow you to share information you are already gathering through your internal quality improvement process.</a:t>
            </a:r>
          </a:p>
          <a:p>
            <a:pPr lvl="1">
              <a:buFont typeface="Wingdings" panose="05000000000000000000" pitchFamily="2" charset="2"/>
              <a:buChar char="ü"/>
            </a:pPr>
            <a:r>
              <a:rPr lang="en-US" dirty="0" smtClean="0"/>
              <a:t>The PVA template is recommended for use but is not required as long as the same basic information is covered via your own tool.</a:t>
            </a:r>
          </a:p>
          <a:p>
            <a:pPr lvl="1">
              <a:buFont typeface="Wingdings" panose="05000000000000000000" pitchFamily="2" charset="2"/>
              <a:buChar char="ü"/>
            </a:pPr>
            <a:r>
              <a:rPr lang="en-US" dirty="0" smtClean="0"/>
              <a:t>CPS and law-enforcement investigations take precedence over PVAs.</a:t>
            </a:r>
          </a:p>
          <a:p>
            <a:pPr lvl="1">
              <a:buFont typeface="Wingdings" panose="05000000000000000000" pitchFamily="2" charset="2"/>
              <a:buChar char="ü"/>
            </a:pPr>
            <a:endParaRPr lang="en-US" dirty="0"/>
          </a:p>
        </p:txBody>
      </p:sp>
    </p:spTree>
    <p:extLst>
      <p:ext uri="{BB962C8B-B14F-4D97-AF65-F5344CB8AC3E}">
        <p14:creationId xmlns:p14="http://schemas.microsoft.com/office/powerpoint/2010/main" val="48019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panose="020B0604020202020204" pitchFamily="34" charset="0"/>
              </a:rPr>
              <a:t>OPM PVA Responsibilities</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smtClean="0">
                <a:solidFill>
                  <a:srgbClr val="000000"/>
                </a:solidFill>
                <a:latin typeface="Arial"/>
              </a:rPr>
              <a:t>OPM </a:t>
            </a:r>
            <a:r>
              <a:rPr lang="en-US" dirty="0">
                <a:solidFill>
                  <a:srgbClr val="000000"/>
                </a:solidFill>
                <a:latin typeface="Arial"/>
              </a:rPr>
              <a:t>will notify agency of CPS alert and need for policy violation assessment (PVA) to be completed.</a:t>
            </a:r>
          </a:p>
          <a:p>
            <a:pPr marL="514350" indent="-514350">
              <a:buFont typeface="+mj-lt"/>
              <a:buAutoNum type="arabicPeriod"/>
            </a:pPr>
            <a:r>
              <a:rPr lang="en-US" dirty="0">
                <a:solidFill>
                  <a:srgbClr val="000000"/>
                </a:solidFill>
                <a:latin typeface="Arial"/>
              </a:rPr>
              <a:t>OPM will conduct “emergency” safety reviews when appropriate (based on circumstances and severity of incident)</a:t>
            </a:r>
          </a:p>
          <a:p>
            <a:pPr marL="514350" indent="-514350">
              <a:buFont typeface="+mj-lt"/>
              <a:buAutoNum type="arabicPeriod"/>
            </a:pPr>
            <a:r>
              <a:rPr lang="en-US" dirty="0">
                <a:solidFill>
                  <a:srgbClr val="000000"/>
                </a:solidFill>
                <a:latin typeface="Arial"/>
              </a:rPr>
              <a:t>OPM will review completed policy violation assessment within 10 days of receipt and inform provider of outcome.</a:t>
            </a:r>
          </a:p>
          <a:p>
            <a:pPr marL="514350" indent="-514350">
              <a:buFont typeface="+mj-lt"/>
              <a:buAutoNum type="arabicPeriod"/>
            </a:pPr>
            <a:r>
              <a:rPr lang="en-US" dirty="0">
                <a:solidFill>
                  <a:srgbClr val="000000"/>
                </a:solidFill>
                <a:latin typeface="Arial"/>
              </a:rPr>
              <a:t>OPM will provide technical support to providers as needed in the development of a CAP.</a:t>
            </a:r>
          </a:p>
          <a:p>
            <a:pPr marL="514350" indent="-514350">
              <a:buFont typeface="+mj-lt"/>
              <a:buAutoNum type="arabicPeriod"/>
            </a:pPr>
            <a:r>
              <a:rPr lang="en-US" dirty="0">
                <a:solidFill>
                  <a:srgbClr val="000000"/>
                </a:solidFill>
                <a:latin typeface="Arial"/>
              </a:rPr>
              <a:t>OPM will follow-up on incident/CAP during subsequent safety and comprehensive reviews. </a:t>
            </a:r>
          </a:p>
          <a:p>
            <a:endParaRPr lang="en-US" dirty="0"/>
          </a:p>
        </p:txBody>
      </p:sp>
    </p:spTree>
    <p:extLst>
      <p:ext uri="{BB962C8B-B14F-4D97-AF65-F5344CB8AC3E}">
        <p14:creationId xmlns:p14="http://schemas.microsoft.com/office/powerpoint/2010/main" val="3586964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cs typeface="Arial" panose="020B0604020202020204" pitchFamily="34" charset="0"/>
              </a:rPr>
              <a:t>Provider PVA Responsibilities</a:t>
            </a:r>
            <a:endParaRPr lang="en-US" b="1"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Provider will document incident in GA+SCORE (significant event) and initiate policy violation assessment within 24 hours of receiving notification from OPM.  </a:t>
            </a:r>
          </a:p>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Provider will make face-to-face contact with staff and any child impacted by the alleged policy violation within 24 hrs.</a:t>
            </a:r>
          </a:p>
          <a:p>
            <a:pPr marL="514350" lvl="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Provider will address any serious issues or concerns identified during the PVA immediately or as soon as practicable. </a:t>
            </a:r>
          </a:p>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Provider will complete the PVA within 15 calendar days and forward the documented results to OPM via GA+SCORE.</a:t>
            </a:r>
          </a:p>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Provider will develop a CAP (if needed) with input from DFCS SSCMs and implement within 72 hours (identify who, what, when, how, etc.). </a:t>
            </a:r>
          </a:p>
          <a:p>
            <a:pPr marL="514350" indent="-514350">
              <a:buFont typeface="+mj-lt"/>
              <a:buAutoNum type="arabicPeriod"/>
            </a:pPr>
            <a:r>
              <a:rPr lang="en-US" dirty="0">
                <a:solidFill>
                  <a:srgbClr val="000000"/>
                </a:solidFill>
                <a:latin typeface="Arial" panose="020B0604020202020204" pitchFamily="34" charset="0"/>
                <a:cs typeface="Arial" panose="020B0604020202020204" pitchFamily="34" charset="0"/>
              </a:rPr>
              <a:t>Provider will notify OPM via GA+SCORE when the CAP is satisfactorily completed.  If an admissions hold was in place, it will be removed pending completion of CPS investigation.</a:t>
            </a:r>
          </a:p>
          <a:p>
            <a:pPr marL="0" indent="0">
              <a:buNone/>
            </a:pPr>
            <a:endParaRPr lang="en-US" dirty="0"/>
          </a:p>
        </p:txBody>
      </p:sp>
    </p:spTree>
    <p:extLst>
      <p:ext uri="{BB962C8B-B14F-4D97-AF65-F5344CB8AC3E}">
        <p14:creationId xmlns:p14="http://schemas.microsoft.com/office/powerpoint/2010/main" val="36452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Common Errors</a:t>
            </a:r>
            <a:endParaRPr lang="en-US" sz="4800" b="1" dirty="0"/>
          </a:p>
        </p:txBody>
      </p:sp>
      <p:sp>
        <p:nvSpPr>
          <p:cNvPr id="3" name="Content Placeholder 2"/>
          <p:cNvSpPr>
            <a:spLocks noGrp="1"/>
          </p:cNvSpPr>
          <p:nvPr>
            <p:ph sz="half" idx="1"/>
          </p:nvPr>
        </p:nvSpPr>
        <p:spPr>
          <a:xfrm>
            <a:off x="533400" y="1263317"/>
            <a:ext cx="4038600" cy="4776536"/>
          </a:xfrm>
        </p:spPr>
        <p:txBody>
          <a:bodyPr>
            <a:normAutofit/>
          </a:bodyPr>
          <a:lstStyle/>
          <a:p>
            <a:pPr marL="0" indent="0">
              <a:buNone/>
            </a:pPr>
            <a:r>
              <a:rPr lang="en-US" sz="1400" i="1" dirty="0" smtClean="0"/>
              <a:t>Tiffany Cutliff, Monitoring Manager (Green Team)</a:t>
            </a:r>
          </a:p>
          <a:p>
            <a:r>
              <a:rPr lang="en-US" sz="1600" dirty="0" smtClean="0"/>
              <a:t>Admissions</a:t>
            </a:r>
          </a:p>
          <a:p>
            <a:r>
              <a:rPr lang="en-US" sz="1600" dirty="0" smtClean="0"/>
              <a:t>Discharges/Placement Moves</a:t>
            </a:r>
          </a:p>
          <a:p>
            <a:r>
              <a:rPr lang="en-US" sz="1600" dirty="0" smtClean="0"/>
              <a:t>Underage Placements</a:t>
            </a:r>
          </a:p>
          <a:p>
            <a:pPr marL="0" indent="0">
              <a:buNone/>
            </a:pPr>
            <a:r>
              <a:rPr lang="en-US" sz="1400" i="1" dirty="0" smtClean="0"/>
              <a:t>Michelle Williams, Monitoring Supervisor (Green Team)</a:t>
            </a:r>
          </a:p>
          <a:p>
            <a:r>
              <a:rPr lang="en-US" sz="1600" dirty="0" smtClean="0"/>
              <a:t>Academic Supports</a:t>
            </a:r>
          </a:p>
          <a:p>
            <a:r>
              <a:rPr lang="en-US" sz="1600" dirty="0" smtClean="0"/>
              <a:t>Purposeful Documentation</a:t>
            </a:r>
          </a:p>
          <a:p>
            <a:pPr marL="0" indent="0">
              <a:buNone/>
            </a:pPr>
            <a:r>
              <a:rPr lang="en-US" sz="1400" i="1" dirty="0" smtClean="0"/>
              <a:t>Shakaria Glass, Monitoring Supervisor (Red Team)</a:t>
            </a:r>
          </a:p>
          <a:p>
            <a:r>
              <a:rPr lang="en-US" sz="1600" dirty="0" smtClean="0"/>
              <a:t>Maintaining GA+SCORE</a:t>
            </a:r>
          </a:p>
          <a:p>
            <a:r>
              <a:rPr lang="en-US" sz="1600" dirty="0" smtClean="0"/>
              <a:t>Individualized Skills Plan</a:t>
            </a:r>
          </a:p>
          <a:p>
            <a:r>
              <a:rPr lang="en-US" sz="1600" dirty="0" smtClean="0"/>
              <a:t>Family Contact</a:t>
            </a:r>
          </a:p>
          <a:p>
            <a:pPr marL="0" indent="0">
              <a:buNone/>
            </a:pPr>
            <a:r>
              <a:rPr lang="en-US" sz="1400" i="1" dirty="0" smtClean="0"/>
              <a:t>Karsten Hartman, Monitoring Manager (Red Team)</a:t>
            </a:r>
          </a:p>
          <a:p>
            <a:r>
              <a:rPr lang="en-US" sz="1600" dirty="0" smtClean="0"/>
              <a:t>RPPS Reminders</a:t>
            </a:r>
          </a:p>
          <a:p>
            <a:r>
              <a:rPr lang="en-US" sz="1600" dirty="0" smtClean="0"/>
              <a:t>Significant Events</a:t>
            </a:r>
          </a:p>
          <a:p>
            <a:r>
              <a:rPr lang="en-US" sz="1600" dirty="0" smtClean="0"/>
              <a:t>Automated Emails</a:t>
            </a:r>
          </a:p>
          <a:p>
            <a:endParaRPr lang="en-US" sz="1600" dirty="0" smtClean="0"/>
          </a:p>
          <a:p>
            <a:endParaRPr lang="en-US" sz="1600" dirty="0"/>
          </a:p>
        </p:txBody>
      </p:sp>
      <p:pic>
        <p:nvPicPr>
          <p:cNvPr id="6" name="Content Placeholder 5"/>
          <p:cNvPicPr>
            <a:picLocks noGrp="1" noChangeAspect="1"/>
          </p:cNvPicPr>
          <p:nvPr>
            <p:ph sz="half" idx="2"/>
          </p:nvPr>
        </p:nvPicPr>
        <p:blipFill>
          <a:blip r:embed="rId2"/>
          <a:stretch>
            <a:fillRect/>
          </a:stretch>
        </p:blipFill>
        <p:spPr>
          <a:xfrm>
            <a:off x="5185611" y="1792706"/>
            <a:ext cx="3284621" cy="3416968"/>
          </a:xfrm>
          <a:prstGeom prst="rect">
            <a:avLst/>
          </a:prstGeom>
        </p:spPr>
      </p:pic>
    </p:spTree>
    <p:extLst>
      <p:ext uri="{BB962C8B-B14F-4D97-AF65-F5344CB8AC3E}">
        <p14:creationId xmlns:p14="http://schemas.microsoft.com/office/powerpoint/2010/main" val="3539408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PBP FY17</a:t>
            </a:r>
            <a:endParaRPr lang="en-US" dirty="0"/>
          </a:p>
        </p:txBody>
      </p:sp>
      <p:sp>
        <p:nvSpPr>
          <p:cNvPr id="3" name="Content Placeholder 2"/>
          <p:cNvSpPr>
            <a:spLocks noGrp="1"/>
          </p:cNvSpPr>
          <p:nvPr>
            <p:ph idx="1"/>
          </p:nvPr>
        </p:nvSpPr>
        <p:spPr>
          <a:xfrm>
            <a:off x="457200" y="1168085"/>
            <a:ext cx="8229600" cy="4958080"/>
          </a:xfrm>
        </p:spPr>
        <p:txBody>
          <a:bodyPr>
            <a:normAutofit/>
          </a:bodyPr>
          <a:lstStyle/>
          <a:p>
            <a:pPr>
              <a:buFont typeface="Wingdings" panose="05000000000000000000" pitchFamily="2" charset="2"/>
              <a:buChar char="v"/>
            </a:pPr>
            <a:r>
              <a:rPr lang="en-US" sz="3000" dirty="0" smtClean="0"/>
              <a:t>Minimum Threshold increased to 85% from 70%.</a:t>
            </a:r>
          </a:p>
          <a:p>
            <a:pPr>
              <a:buFont typeface="Wingdings" panose="05000000000000000000" pitchFamily="2" charset="2"/>
              <a:buChar char="v"/>
            </a:pPr>
            <a:r>
              <a:rPr lang="en-US" sz="3000" dirty="0" smtClean="0"/>
              <a:t>For providers with the average quarterly score over the fiscal year was at least 85%, the every other year comprehensive review schedule will be applied.  OPM will determine which year (of the two years) that the review will occur.</a:t>
            </a:r>
          </a:p>
          <a:p>
            <a:pPr>
              <a:buFont typeface="Wingdings" panose="05000000000000000000" pitchFamily="2" charset="2"/>
              <a:buChar char="v"/>
            </a:pPr>
            <a:r>
              <a:rPr lang="en-US" sz="3000" dirty="0" smtClean="0"/>
              <a:t>Maltreatment in care measure will be changed to all or none to support the Division’s stance on zero tolerance for maltreatment in care.  </a:t>
            </a:r>
          </a:p>
          <a:p>
            <a:pPr marL="0" indent="0">
              <a:buNone/>
            </a:pPr>
            <a:endParaRPr lang="en-US" dirty="0" smtClean="0"/>
          </a:p>
          <a:p>
            <a:pPr>
              <a:buFont typeface="Wingdings" panose="05000000000000000000" pitchFamily="2" charset="2"/>
              <a:buChar char="v"/>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638"/>
            <a:ext cx="2266950" cy="89344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49" y="5296536"/>
            <a:ext cx="2000251" cy="829628"/>
          </a:xfrm>
          <a:prstGeom prst="rect">
            <a:avLst/>
          </a:prstGeom>
        </p:spPr>
      </p:pic>
    </p:spTree>
    <p:extLst>
      <p:ext uri="{BB962C8B-B14F-4D97-AF65-F5344CB8AC3E}">
        <p14:creationId xmlns:p14="http://schemas.microsoft.com/office/powerpoint/2010/main" val="1290756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dirty="0" smtClean="0"/>
              <a:t>FY17 PBP Measures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050085" cy="528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440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013"/>
            <a:ext cx="8229600" cy="1143000"/>
          </a:xfrm>
        </p:spPr>
        <p:txBody>
          <a:bodyPr>
            <a:noAutofit/>
          </a:bodyPr>
          <a:lstStyle/>
          <a:p>
            <a:r>
              <a:rPr lang="en-US" sz="2400" dirty="0" smtClean="0"/>
              <a:t>2016 Caregiver Recruitment and Retention Plan</a:t>
            </a:r>
            <a:endParaRPr lang="en-US" sz="2400" dirty="0"/>
          </a:p>
        </p:txBody>
      </p:sp>
      <p:sp>
        <p:nvSpPr>
          <p:cNvPr id="4" name="TextBox 3"/>
          <p:cNvSpPr txBox="1"/>
          <p:nvPr/>
        </p:nvSpPr>
        <p:spPr>
          <a:xfrm>
            <a:off x="0" y="1392013"/>
            <a:ext cx="9218950" cy="2246769"/>
          </a:xfrm>
          <a:prstGeom prst="rect">
            <a:avLst/>
          </a:prstGeom>
          <a:noFill/>
        </p:spPr>
        <p:txBody>
          <a:bodyPr wrap="square" rtlCol="0">
            <a:spAutoFit/>
          </a:bodyPr>
          <a:lstStyle/>
          <a:p>
            <a:r>
              <a:rPr lang="en-US" sz="2800" b="1" i="1" dirty="0" smtClean="0"/>
              <a:t>Placement Operations </a:t>
            </a:r>
            <a:r>
              <a:rPr lang="en-US" sz="2800" i="1" dirty="0" smtClean="0"/>
              <a:t>--- refers to our system of caregiver recruitment and retention --- including DFCS &amp; CPA foster and adoptive caregivers, relatives, </a:t>
            </a:r>
            <a:r>
              <a:rPr lang="en-US" sz="2800" i="1" u="sng" dirty="0" smtClean="0">
                <a:solidFill>
                  <a:srgbClr val="FF0000"/>
                </a:solidFill>
              </a:rPr>
              <a:t>group homes</a:t>
            </a:r>
            <a:r>
              <a:rPr lang="en-US" sz="2800" i="1" dirty="0" smtClean="0"/>
              <a:t>; placement matching , placement stability and support &amp; training of caregivers. </a:t>
            </a:r>
            <a:endParaRPr lang="en-US" sz="28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261360"/>
            <a:ext cx="2651760"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271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65761"/>
            <a:ext cx="8945880" cy="3550919"/>
          </a:xfrm>
        </p:spPr>
        <p:txBody>
          <a:bodyPr>
            <a:noAutofit/>
          </a:bodyPr>
          <a:lstStyle/>
          <a:p>
            <a:pPr marL="457200" lvl="1" indent="0" algn="ctr">
              <a:buNone/>
            </a:pPr>
            <a:r>
              <a:rPr lang="en-US" sz="2800" b="1" dirty="0" smtClean="0"/>
              <a:t>Goal: A Successful Placement Operations System </a:t>
            </a:r>
          </a:p>
          <a:p>
            <a:pPr marL="914400" lvl="2" indent="0">
              <a:buNone/>
            </a:pPr>
            <a:r>
              <a:rPr lang="en-US" sz="2400" i="1" dirty="0" smtClean="0"/>
              <a:t>Best caregiver match, community </a:t>
            </a:r>
            <a:r>
              <a:rPr lang="en-US" sz="2400" i="1" dirty="0" smtClean="0"/>
              <a:t>location, </a:t>
            </a:r>
            <a:r>
              <a:rPr lang="en-US" sz="2400" i="1" dirty="0" smtClean="0"/>
              <a:t>in the </a:t>
            </a:r>
            <a:r>
              <a:rPr lang="en-US" sz="2400" i="1" dirty="0" smtClean="0"/>
              <a:t>least </a:t>
            </a:r>
            <a:r>
              <a:rPr lang="en-US" sz="2400" i="1" dirty="0" smtClean="0"/>
              <a:t>restrictive environment </a:t>
            </a:r>
            <a:r>
              <a:rPr lang="en-US" sz="2400" i="1" dirty="0" smtClean="0"/>
              <a:t>and </a:t>
            </a:r>
            <a:r>
              <a:rPr lang="en-US" sz="2400" i="1" dirty="0" smtClean="0"/>
              <a:t>the most appropriate placement type available at the  right time and that lasts for the entire FC episode for any child/youth or sibling group needing placement</a:t>
            </a:r>
            <a:r>
              <a:rPr lang="en-US" sz="2400" b="1" i="1" dirty="0" smtClean="0"/>
              <a:t>. </a:t>
            </a:r>
          </a:p>
        </p:txBody>
      </p:sp>
      <p:sp>
        <p:nvSpPr>
          <p:cNvPr id="6" name="Content Placeholder 5"/>
          <p:cNvSpPr>
            <a:spLocks noGrp="1"/>
          </p:cNvSpPr>
          <p:nvPr>
            <p:ph sz="half" idx="2"/>
          </p:nvPr>
        </p:nvSpPr>
        <p:spPr>
          <a:xfrm>
            <a:off x="0" y="3276600"/>
            <a:ext cx="9144000" cy="2651760"/>
          </a:xfrm>
          <a:solidFill>
            <a:srgbClr val="FFFF00"/>
          </a:solidFill>
        </p:spPr>
        <p:txBody>
          <a:bodyPr numCol="2">
            <a:noAutofit/>
          </a:bodyPr>
          <a:lstStyle/>
          <a:p>
            <a:pPr marL="914400" lvl="2" indent="0">
              <a:buNone/>
            </a:pPr>
            <a:r>
              <a:rPr lang="en-US" b="1" i="1" dirty="0" smtClean="0"/>
              <a:t>Current Issues</a:t>
            </a:r>
          </a:p>
          <a:p>
            <a:pPr lvl="2"/>
            <a:r>
              <a:rPr lang="en-US" b="1" i="1" dirty="0" smtClean="0"/>
              <a:t>Lack </a:t>
            </a:r>
            <a:r>
              <a:rPr lang="en-US" b="1" i="1" dirty="0"/>
              <a:t>of the right resources </a:t>
            </a:r>
          </a:p>
          <a:p>
            <a:pPr lvl="2"/>
            <a:r>
              <a:rPr lang="en-US" b="1" i="1" dirty="0"/>
              <a:t>Lack of placement matching</a:t>
            </a:r>
          </a:p>
          <a:p>
            <a:pPr lvl="2"/>
            <a:r>
              <a:rPr lang="en-US" b="1" i="1" dirty="0"/>
              <a:t>Lack of placement stability</a:t>
            </a:r>
          </a:p>
          <a:p>
            <a:pPr lvl="2"/>
            <a:r>
              <a:rPr lang="en-US" b="1" i="1" dirty="0"/>
              <a:t>Use of Non-Contracted Providers </a:t>
            </a:r>
          </a:p>
          <a:p>
            <a:pPr lvl="2"/>
            <a:r>
              <a:rPr lang="en-US" b="1" i="1" dirty="0"/>
              <a:t>Young children in CCIs</a:t>
            </a:r>
          </a:p>
          <a:p>
            <a:pPr lvl="2"/>
            <a:r>
              <a:rPr lang="en-US" b="1" i="1" dirty="0"/>
              <a:t>State-funded PRTF / Crisis Beds</a:t>
            </a:r>
          </a:p>
          <a:p>
            <a:pPr lvl="2"/>
            <a:r>
              <a:rPr lang="en-US" b="1" i="1" dirty="0">
                <a:solidFill>
                  <a:srgbClr val="FF0000"/>
                </a:solidFill>
              </a:rPr>
              <a:t>Hoteling </a:t>
            </a:r>
            <a:r>
              <a:rPr lang="en-US" b="1" i="1" dirty="0" smtClean="0">
                <a:solidFill>
                  <a:srgbClr val="FF0000"/>
                </a:solidFill>
              </a:rPr>
              <a:t> (James.Kizer@dhs.ga.gov)</a:t>
            </a:r>
            <a:endParaRPr lang="en-US" b="1" i="1" dirty="0">
              <a:solidFill>
                <a:srgbClr val="FF0000"/>
              </a:solidFill>
            </a:endParaRPr>
          </a:p>
          <a:p>
            <a:pPr lvl="2"/>
            <a:r>
              <a:rPr lang="en-US" b="1" i="1" dirty="0"/>
              <a:t>Low rate of relative placements</a:t>
            </a:r>
          </a:p>
          <a:p>
            <a:pPr lvl="2"/>
            <a:r>
              <a:rPr lang="en-US" b="1" i="1" dirty="0"/>
              <a:t>Children placed outside their community</a:t>
            </a:r>
          </a:p>
          <a:p>
            <a:pPr lvl="2"/>
            <a:endParaRPr lang="en-US" dirty="0"/>
          </a:p>
        </p:txBody>
      </p:sp>
    </p:spTree>
    <p:extLst>
      <p:ext uri="{BB962C8B-B14F-4D97-AF65-F5344CB8AC3E}">
        <p14:creationId xmlns:p14="http://schemas.microsoft.com/office/powerpoint/2010/main" val="26834152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40394" y="2619826"/>
            <a:ext cx="8661400" cy="1252584"/>
          </a:xfrm>
        </p:spPr>
        <p:txBody>
          <a:bodyPr>
            <a:normAutofit fontScale="90000"/>
          </a:bodyPr>
          <a:lstStyle/>
          <a:p>
            <a:r>
              <a:rPr lang="en-US" sz="2800" b="1" dirty="0"/>
              <a:t>2016 </a:t>
            </a:r>
            <a:r>
              <a:rPr lang="en-US" sz="2800" b="1" dirty="0" smtClean="0"/>
              <a:t>Statewide </a:t>
            </a:r>
            <a:r>
              <a:rPr lang="en-US" sz="2800" b="1" dirty="0"/>
              <a:t>Recruitment and Retention Goals, Objectives and Interventions </a:t>
            </a:r>
            <a:r>
              <a:rPr lang="en-US" sz="2800" b="1" dirty="0" smtClean="0"/>
              <a:t/>
            </a:r>
            <a:br>
              <a:rPr lang="en-US" sz="2800" b="1" dirty="0" smtClean="0"/>
            </a:br>
            <a:r>
              <a:rPr lang="en-US" sz="2800" b="1" dirty="0"/>
              <a:t/>
            </a:r>
            <a:br>
              <a:rPr lang="en-US" sz="2800" b="1" dirty="0"/>
            </a:br>
            <a:r>
              <a:rPr lang="en-US" sz="2800" b="1" dirty="0" smtClean="0">
                <a:hlinkClick r:id="rId2"/>
              </a:rPr>
              <a:t>www.gascore.com</a:t>
            </a:r>
            <a:r>
              <a:rPr lang="en-US" sz="2800" b="1" dirty="0" smtClean="0"/>
              <a:t/>
            </a:r>
            <a:br>
              <a:rPr lang="en-US" sz="2800" b="1" dirty="0" smtClean="0"/>
            </a:br>
            <a:r>
              <a:rPr lang="en-US" sz="2800" b="1" dirty="0" smtClean="0"/>
              <a:t>click DFCS RD-U Teams</a:t>
            </a:r>
            <a:endParaRPr lang="en-US" sz="2800" b="1" i="1" dirty="0">
              <a:latin typeface="Minion Pro"/>
              <a:cs typeface="Minion Pro"/>
            </a:endParaRPr>
          </a:p>
        </p:txBody>
      </p:sp>
      <p:pic>
        <p:nvPicPr>
          <p:cNvPr id="1026" name="Picture 2" descr="C:\Users\Cljones2\AppData\Local\Microsoft\Windows\Temporary Internet Files\Content.IE5\L6E3SDTF\1194986818603360813target_with_arrow_virgin_01.svg.hi[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194" y="3872410"/>
            <a:ext cx="2133600" cy="198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635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t>2015-2019 CFSP Diligent Goal </a:t>
            </a:r>
            <a:r>
              <a:rPr lang="en-US" sz="2000" b="1" dirty="0" smtClean="0"/>
              <a:t>1</a:t>
            </a:r>
            <a:br>
              <a:rPr lang="en-US" sz="2000" b="1" dirty="0" smtClean="0"/>
            </a:br>
            <a:r>
              <a:rPr lang="en-US" sz="2000" i="1" dirty="0" smtClean="0"/>
              <a:t>Ensure </a:t>
            </a:r>
            <a:r>
              <a:rPr lang="en-US" sz="2000" i="1" dirty="0"/>
              <a:t>that children and youth are placed in the least restrictive and most appropriate placement. </a:t>
            </a:r>
          </a:p>
        </p:txBody>
      </p:sp>
      <p:sp>
        <p:nvSpPr>
          <p:cNvPr id="3" name="Content Placeholder 2"/>
          <p:cNvSpPr>
            <a:spLocks noGrp="1"/>
          </p:cNvSpPr>
          <p:nvPr>
            <p:ph idx="1"/>
          </p:nvPr>
        </p:nvSpPr>
        <p:spPr>
          <a:xfrm>
            <a:off x="457200" y="1246910"/>
            <a:ext cx="8229600" cy="4641272"/>
          </a:xfrm>
        </p:spPr>
        <p:txBody>
          <a:bodyPr>
            <a:normAutofit fontScale="92500" lnSpcReduction="20000"/>
          </a:bodyPr>
          <a:lstStyle/>
          <a:p>
            <a:pPr marL="0" indent="0">
              <a:buNone/>
            </a:pPr>
            <a:endParaRPr lang="en-US" sz="2000" dirty="0" smtClean="0">
              <a:solidFill>
                <a:srgbClr val="000000"/>
              </a:solidFill>
              <a:latin typeface="Times New Roman"/>
            </a:endParaRPr>
          </a:p>
          <a:p>
            <a:r>
              <a:rPr lang="en-US" sz="1800" b="1" dirty="0" smtClean="0"/>
              <a:t>Objective</a:t>
            </a:r>
            <a:r>
              <a:rPr lang="en-US" sz="1800" b="1" dirty="0"/>
              <a:t>:</a:t>
            </a:r>
            <a:r>
              <a:rPr lang="en-US" sz="1800" dirty="0"/>
              <a:t> Expand the number of foster and adoptive resources (in either the county, CPAs or CCIs) to ensure that each child needing foster care placement has at least two potential placements that reflect their need for the least restrictive and most appropriate environment by September 2019. Initial 5 Year Targets: Approve 2,500 Partnership Parents, 1,000 Resource Parents, 700 Adoptive Parents, and 300 Relative Foster Parents.</a:t>
            </a:r>
          </a:p>
          <a:p>
            <a:r>
              <a:rPr lang="en-US" sz="1800" dirty="0"/>
              <a:t> </a:t>
            </a:r>
          </a:p>
          <a:p>
            <a:r>
              <a:rPr lang="en-US" sz="1800" b="1" dirty="0"/>
              <a:t>2016 Goal # 1: </a:t>
            </a:r>
            <a:r>
              <a:rPr lang="en-US" sz="1800" dirty="0"/>
              <a:t>Each region to increase its total number of approved foster caregiver (foster and relative) resources by 20% and increase by at least twice the number of bed spaces as newly approved resources by 12/31/2016.  See Appendix C for baseline goals by region.</a:t>
            </a:r>
          </a:p>
          <a:p>
            <a:r>
              <a:rPr lang="en-US" sz="1800" b="1" dirty="0"/>
              <a:t> </a:t>
            </a:r>
            <a:endParaRPr lang="en-US" sz="1800" dirty="0"/>
          </a:p>
          <a:p>
            <a:r>
              <a:rPr lang="en-US" sz="1800" b="1" dirty="0"/>
              <a:t>2016 Goal # 2: </a:t>
            </a:r>
            <a:r>
              <a:rPr lang="en-US" sz="1800" dirty="0"/>
              <a:t>Enlist the partnership of CPA providers to increase the number of their caregivers by 20% and at least twice the number of bed spaces as newly approved resources by 12/31/2016. See Appendix C for current CPA totals.</a:t>
            </a:r>
            <a:r>
              <a:rPr lang="en-US" sz="1800" b="1" dirty="0"/>
              <a:t> </a:t>
            </a:r>
            <a:endParaRPr lang="en-US" sz="1800" dirty="0"/>
          </a:p>
          <a:p>
            <a:r>
              <a:rPr lang="en-US" sz="1800" b="1" dirty="0"/>
              <a:t> </a:t>
            </a:r>
            <a:endParaRPr lang="en-US" sz="1800" dirty="0"/>
          </a:p>
          <a:p>
            <a:r>
              <a:rPr lang="en-US" sz="1800" b="1" dirty="0"/>
              <a:t>2016 Goal # 3: </a:t>
            </a:r>
            <a:r>
              <a:rPr lang="en-US" sz="1800" dirty="0"/>
              <a:t>Enlist the partnership of </a:t>
            </a:r>
            <a:r>
              <a:rPr lang="en-US" sz="1800" b="1" u="sng" dirty="0">
                <a:solidFill>
                  <a:srgbClr val="FF0000"/>
                </a:solidFill>
              </a:rPr>
              <a:t>CCI</a:t>
            </a:r>
            <a:r>
              <a:rPr lang="en-US" sz="1800" dirty="0"/>
              <a:t> and CPA providers to develop at least </a:t>
            </a:r>
            <a:r>
              <a:rPr lang="en-US" sz="1800" b="1" u="sng" dirty="0">
                <a:solidFill>
                  <a:srgbClr val="FF0000"/>
                </a:solidFill>
              </a:rPr>
              <a:t>50 “no reject, no eject” acute MWO bed spaces </a:t>
            </a:r>
            <a:r>
              <a:rPr lang="en-US" sz="1800" dirty="0"/>
              <a:t>by 12/31/2016.</a:t>
            </a:r>
          </a:p>
          <a:p>
            <a:pPr marL="0" indent="0">
              <a:buNone/>
            </a:pPr>
            <a:endParaRPr lang="en-US" sz="1700" dirty="0"/>
          </a:p>
        </p:txBody>
      </p:sp>
    </p:spTree>
    <p:extLst>
      <p:ext uri="{BB962C8B-B14F-4D97-AF65-F5344CB8AC3E}">
        <p14:creationId xmlns:p14="http://schemas.microsoft.com/office/powerpoint/2010/main" val="2124957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lstStyle/>
          <a:p>
            <a:pPr marL="0" lvl="0" indent="0" algn="ctr">
              <a:buNone/>
            </a:pPr>
            <a:r>
              <a:rPr lang="en-US" sz="5400" b="1" dirty="0">
                <a:solidFill>
                  <a:prstClr val="black"/>
                </a:solidFill>
                <a:latin typeface="Arial" panose="020B0604020202020204" pitchFamily="34" charset="0"/>
                <a:cs typeface="Arial" panose="020B0604020202020204" pitchFamily="34" charset="0"/>
              </a:rPr>
              <a:t>QUESTIONS?</a:t>
            </a:r>
          </a:p>
          <a:p>
            <a:endParaRPr lang="en-US" dirty="0"/>
          </a:p>
        </p:txBody>
      </p:sp>
    </p:spTree>
    <p:extLst>
      <p:ext uri="{BB962C8B-B14F-4D97-AF65-F5344CB8AC3E}">
        <p14:creationId xmlns:p14="http://schemas.microsoft.com/office/powerpoint/2010/main" val="324695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200" y="660401"/>
            <a:ext cx="8661400" cy="749300"/>
          </a:xfrm>
        </p:spPr>
        <p:txBody>
          <a:bodyPr>
            <a:noAutofit/>
          </a:bodyPr>
          <a:lstStyle/>
          <a:p>
            <a:r>
              <a:rPr lang="en-US" sz="4800" b="1" dirty="0" smtClean="0">
                <a:cs typeface="Minion Pro"/>
              </a:rPr>
              <a:t>Admissions</a:t>
            </a:r>
            <a:endParaRPr lang="en-US" sz="4800" b="1" dirty="0">
              <a:cs typeface="Minion Pro"/>
            </a:endParaRPr>
          </a:p>
        </p:txBody>
      </p:sp>
      <p:sp>
        <p:nvSpPr>
          <p:cNvPr id="3" name="Subtitle 2"/>
          <p:cNvSpPr>
            <a:spLocks noGrp="1"/>
          </p:cNvSpPr>
          <p:nvPr>
            <p:ph type="subTitle" idx="1"/>
          </p:nvPr>
        </p:nvSpPr>
        <p:spPr>
          <a:xfrm>
            <a:off x="330200" y="1651000"/>
            <a:ext cx="8661400" cy="3987800"/>
          </a:xfrm>
        </p:spPr>
        <p:txBody>
          <a:bodyPr>
            <a:normAutofit/>
          </a:bodyPr>
          <a:lstStyle/>
          <a:p>
            <a:pPr marL="342900" indent="-342900" algn="l">
              <a:buFont typeface="Arial" panose="020B0604020202020204" pitchFamily="34" charset="0"/>
              <a:buChar char="•"/>
            </a:pPr>
            <a:r>
              <a:rPr lang="en-US" sz="2800" dirty="0" smtClean="0">
                <a:solidFill>
                  <a:schemeClr val="tx1"/>
                </a:solidFill>
              </a:rPr>
              <a:t>4.1 </a:t>
            </a:r>
            <a:r>
              <a:rPr lang="en-US" sz="2800" dirty="0">
                <a:solidFill>
                  <a:schemeClr val="tx1"/>
                </a:solidFill>
              </a:rPr>
              <a:t>Providers must only accept referrals for children with program designations for which they have been approved unless a </a:t>
            </a:r>
            <a:r>
              <a:rPr lang="en-US" sz="2800" dirty="0" smtClean="0">
                <a:solidFill>
                  <a:schemeClr val="tx1"/>
                </a:solidFill>
              </a:rPr>
              <a:t>waiver has </a:t>
            </a:r>
            <a:r>
              <a:rPr lang="en-US" sz="2800" dirty="0">
                <a:solidFill>
                  <a:schemeClr val="tx1"/>
                </a:solidFill>
              </a:rPr>
              <a:t>been granted by OPM. </a:t>
            </a:r>
            <a:endParaRPr lang="en-US" sz="2800" dirty="0" smtClean="0">
              <a:solidFill>
                <a:schemeClr val="tx1"/>
              </a:solidFill>
            </a:endParaRPr>
          </a:p>
          <a:p>
            <a:pPr marL="800100" lvl="1" indent="-342900" algn="l">
              <a:buFont typeface="Courier New" panose="02070309020205020404" pitchFamily="49" charset="0"/>
              <a:buChar char="o"/>
            </a:pPr>
            <a:r>
              <a:rPr lang="en-US" sz="2400" dirty="0" smtClean="0">
                <a:solidFill>
                  <a:schemeClr val="tx1"/>
                </a:solidFill>
              </a:rPr>
              <a:t>RBWO Contract</a:t>
            </a:r>
          </a:p>
          <a:p>
            <a:pPr marL="800100" lvl="1" indent="-342900" algn="l">
              <a:buFont typeface="Courier New" panose="02070309020205020404" pitchFamily="49" charset="0"/>
              <a:buChar char="o"/>
            </a:pPr>
            <a:r>
              <a:rPr lang="en-US" sz="2400" dirty="0" smtClean="0">
                <a:solidFill>
                  <a:schemeClr val="tx1"/>
                </a:solidFill>
              </a:rPr>
              <a:t>CCI </a:t>
            </a:r>
            <a:r>
              <a:rPr lang="en-US" sz="2400" dirty="0" smtClean="0">
                <a:solidFill>
                  <a:schemeClr val="tx1"/>
                </a:solidFill>
              </a:rPr>
              <a:t>Capacity Approval</a:t>
            </a:r>
          </a:p>
          <a:p>
            <a:pPr algn="l"/>
            <a:endParaRPr lang="en-US" sz="2400" dirty="0" smtClean="0">
              <a:solidFill>
                <a:schemeClr val="tx1"/>
              </a:solidFill>
            </a:endParaRPr>
          </a:p>
          <a:p>
            <a:pPr algn="l">
              <a:buFont typeface="Arial"/>
              <a:buChar char="•"/>
            </a:pP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083" y="2764300"/>
            <a:ext cx="3727939" cy="2874499"/>
          </a:xfrm>
          <a:prstGeom prst="rect">
            <a:avLst/>
          </a:prstGeom>
        </p:spPr>
      </p:pic>
    </p:spTree>
    <p:extLst>
      <p:ext uri="{BB962C8B-B14F-4D97-AF65-F5344CB8AC3E}">
        <p14:creationId xmlns:p14="http://schemas.microsoft.com/office/powerpoint/2010/main" val="1490005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2600" y="1612900"/>
            <a:ext cx="7614920" cy="4013200"/>
          </a:xfrm>
        </p:spPr>
        <p:txBody>
          <a:bodyPr>
            <a:normAutofit/>
          </a:bodyPr>
          <a:lstStyle/>
          <a:p>
            <a:pPr algn="l">
              <a:buFont typeface="Arial"/>
              <a:buChar char="•"/>
            </a:pPr>
            <a:r>
              <a:rPr lang="en-US" sz="2400" dirty="0" smtClean="0">
                <a:solidFill>
                  <a:schemeClr val="tx1"/>
                </a:solidFill>
              </a:rPr>
              <a:t> Discharges</a:t>
            </a:r>
          </a:p>
          <a:p>
            <a:pPr lvl="1" algn="l">
              <a:buFont typeface="Arial"/>
              <a:buChar char="•"/>
            </a:pPr>
            <a:r>
              <a:rPr lang="en-US" sz="2000" dirty="0" smtClean="0">
                <a:solidFill>
                  <a:schemeClr val="tx1"/>
                </a:solidFill>
              </a:rPr>
              <a:t>Whenever a youth leaves one placement to go to another.</a:t>
            </a:r>
          </a:p>
          <a:p>
            <a:pPr lvl="1" algn="l">
              <a:buFont typeface="Arial"/>
              <a:buChar char="•"/>
            </a:pPr>
            <a:r>
              <a:rPr lang="en-US" sz="2000" dirty="0" smtClean="0">
                <a:solidFill>
                  <a:schemeClr val="tx1"/>
                </a:solidFill>
              </a:rPr>
              <a:t>A discharge can occur within the same program.</a:t>
            </a:r>
          </a:p>
          <a:p>
            <a:pPr lvl="1" algn="l">
              <a:buFont typeface="Arial"/>
              <a:buChar char="•"/>
            </a:pPr>
            <a:r>
              <a:rPr lang="en-US" sz="2000" dirty="0" smtClean="0">
                <a:solidFill>
                  <a:schemeClr val="tx1"/>
                </a:solidFill>
              </a:rPr>
              <a:t>Whenever a youth is moved from one site to another, it is considered a discharge.</a:t>
            </a:r>
          </a:p>
          <a:p>
            <a:pPr marL="342900" indent="-342900" algn="l">
              <a:buFont typeface="Arial" panose="020B0604020202020204" pitchFamily="34" charset="0"/>
              <a:buChar char="•"/>
            </a:pPr>
            <a:r>
              <a:rPr lang="en-US" sz="2000" dirty="0" smtClean="0">
                <a:solidFill>
                  <a:schemeClr val="tx1"/>
                </a:solidFill>
              </a:rPr>
              <a:t>A discharge summary is required at each discharge. </a:t>
            </a:r>
          </a:p>
          <a:p>
            <a:pPr marL="342900" indent="-342900" algn="l">
              <a:buFont typeface="Arial" panose="020B0604020202020204" pitchFamily="34" charset="0"/>
              <a:buChar char="•"/>
            </a:pPr>
            <a:r>
              <a:rPr lang="en-US" sz="2000" dirty="0" smtClean="0">
                <a:solidFill>
                  <a:schemeClr val="tx1"/>
                </a:solidFill>
              </a:rPr>
              <a:t>RBWO Minimum Standard 5.9-A </a:t>
            </a:r>
            <a:r>
              <a:rPr lang="en-US" sz="2000" dirty="0">
                <a:solidFill>
                  <a:schemeClr val="tx1"/>
                </a:solidFill>
              </a:rPr>
              <a:t>Discharge Summary must be provided to the DFCS case manager at the time of notification of placement move/disruption but no later than 24 hours from the provider. </a:t>
            </a:r>
            <a:endParaRPr lang="en-US" sz="2000" dirty="0" smtClean="0">
              <a:solidFill>
                <a:schemeClr val="tx1"/>
              </a:solidFill>
            </a:endParaRPr>
          </a:p>
          <a:p>
            <a:pPr marL="342900" indent="-342900" algn="l">
              <a:buFont typeface="Arial" panose="020B0604020202020204" pitchFamily="34" charset="0"/>
              <a:buChar char="•"/>
            </a:pPr>
            <a:endParaRPr lang="en-US" sz="2400" dirty="0"/>
          </a:p>
        </p:txBody>
      </p:sp>
      <p:sp>
        <p:nvSpPr>
          <p:cNvPr id="4" name="Title 1"/>
          <p:cNvSpPr>
            <a:spLocks noGrp="1"/>
          </p:cNvSpPr>
          <p:nvPr>
            <p:ph type="ctrTitle"/>
          </p:nvPr>
        </p:nvSpPr>
        <p:spPr>
          <a:xfrm>
            <a:off x="330200" y="660401"/>
            <a:ext cx="8661400" cy="749300"/>
          </a:xfrm>
        </p:spPr>
        <p:txBody>
          <a:bodyPr>
            <a:noAutofit/>
          </a:bodyPr>
          <a:lstStyle/>
          <a:p>
            <a:r>
              <a:rPr lang="en-US" sz="4800" b="1" dirty="0" smtClean="0">
                <a:cs typeface="Minion Pro"/>
              </a:rPr>
              <a:t>Discharges/Placement Moves</a:t>
            </a:r>
            <a:endParaRPr lang="en-US" sz="4800" b="1" dirty="0">
              <a:cs typeface="Minion Pro"/>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868" y="5148287"/>
            <a:ext cx="6020972" cy="955626"/>
          </a:xfrm>
          <a:prstGeom prst="rect">
            <a:avLst/>
          </a:prstGeom>
        </p:spPr>
      </p:pic>
    </p:spTree>
    <p:extLst>
      <p:ext uri="{BB962C8B-B14F-4D97-AF65-F5344CB8AC3E}">
        <p14:creationId xmlns:p14="http://schemas.microsoft.com/office/powerpoint/2010/main" val="1536061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2600" y="801858"/>
            <a:ext cx="7614920" cy="5542671"/>
          </a:xfrm>
        </p:spPr>
        <p:txBody>
          <a:bodyPr>
            <a:normAutofit fontScale="25000" lnSpcReduction="20000"/>
          </a:bodyPr>
          <a:lstStyle/>
          <a:p>
            <a:pPr algn="l">
              <a:buFont typeface="Arial"/>
              <a:buChar char="•"/>
            </a:pPr>
            <a:r>
              <a:rPr lang="en-US" sz="8000" b="1" dirty="0" smtClean="0">
                <a:solidFill>
                  <a:schemeClr val="tx1"/>
                </a:solidFill>
              </a:rPr>
              <a:t> When is a waiver required?</a:t>
            </a:r>
          </a:p>
          <a:p>
            <a:pPr lvl="1" algn="l">
              <a:buFont typeface="Arial"/>
              <a:buChar char="•"/>
            </a:pPr>
            <a:r>
              <a:rPr lang="en-US" sz="7600" dirty="0" smtClean="0">
                <a:solidFill>
                  <a:schemeClr val="tx1"/>
                </a:solidFill>
              </a:rPr>
              <a:t>	</a:t>
            </a:r>
            <a:r>
              <a:rPr lang="en-US" sz="5800" dirty="0" smtClean="0"/>
              <a:t>Group </a:t>
            </a:r>
            <a:r>
              <a:rPr lang="en-US" sz="5800" dirty="0"/>
              <a:t>Care or CCI Settings </a:t>
            </a:r>
          </a:p>
          <a:p>
            <a:pPr algn="l"/>
            <a:r>
              <a:rPr lang="en-US" sz="6200" dirty="0" smtClean="0"/>
              <a:t>	</a:t>
            </a:r>
            <a:r>
              <a:rPr lang="en-US" sz="5600" dirty="0" smtClean="0"/>
              <a:t>a. </a:t>
            </a:r>
            <a:r>
              <a:rPr lang="en-US" sz="5600" dirty="0"/>
              <a:t>No child </a:t>
            </a:r>
            <a:r>
              <a:rPr lang="en-US" sz="5600" dirty="0" smtClean="0"/>
              <a:t>younger than twelve </a:t>
            </a:r>
            <a:r>
              <a:rPr lang="en-US" sz="5600" dirty="0"/>
              <a:t>(12) years of age </a:t>
            </a:r>
            <a:r>
              <a:rPr lang="en-US" sz="5600" dirty="0" smtClean="0"/>
              <a:t>(0-11) in the custody </a:t>
            </a:r>
            <a:r>
              <a:rPr lang="en-US" sz="5600" dirty="0"/>
              <a:t>of Fulton or </a:t>
            </a:r>
            <a:r>
              <a:rPr lang="en-US" sz="5600" dirty="0" smtClean="0"/>
              <a:t>		DeKalb </a:t>
            </a:r>
            <a:r>
              <a:rPr lang="en-US" sz="5600" dirty="0"/>
              <a:t>County will be placed in a group care setting without </a:t>
            </a:r>
            <a:r>
              <a:rPr lang="en-US" sz="5600" dirty="0" smtClean="0"/>
              <a:t>the </a:t>
            </a:r>
            <a:r>
              <a:rPr lang="en-US" sz="5600" b="1" dirty="0">
                <a:solidFill>
                  <a:schemeClr val="tx1"/>
                </a:solidFill>
              </a:rPr>
              <a:t>express written </a:t>
            </a:r>
            <a:r>
              <a:rPr lang="en-US" sz="5600" b="1" dirty="0" smtClean="0">
                <a:solidFill>
                  <a:schemeClr val="tx1"/>
                </a:solidFill>
              </a:rPr>
              <a:t> approval </a:t>
            </a:r>
            <a:r>
              <a:rPr lang="en-US" sz="5600" b="1" dirty="0">
                <a:solidFill>
                  <a:schemeClr val="tx1"/>
                </a:solidFill>
              </a:rPr>
              <a:t>of </a:t>
            </a:r>
            <a:r>
              <a:rPr lang="en-US" sz="5600" b="1" dirty="0" smtClean="0">
                <a:solidFill>
                  <a:schemeClr val="tx1"/>
                </a:solidFill>
              </a:rPr>
              <a:t>	the </a:t>
            </a:r>
            <a:r>
              <a:rPr lang="en-US" sz="5600" b="1" dirty="0">
                <a:solidFill>
                  <a:schemeClr val="tx1"/>
                </a:solidFill>
              </a:rPr>
              <a:t>state DFCS Foster Care Services Director </a:t>
            </a:r>
            <a:r>
              <a:rPr lang="en-US" sz="5600" dirty="0" smtClean="0"/>
              <a:t>based upon </a:t>
            </a:r>
            <a:r>
              <a:rPr lang="en-US" sz="5600" dirty="0"/>
              <a:t>his or her </a:t>
            </a:r>
            <a:r>
              <a:rPr lang="en-US" sz="5600" dirty="0" smtClean="0"/>
              <a:t>certification and </a:t>
            </a:r>
            <a:r>
              <a:rPr lang="en-US" sz="5600" dirty="0"/>
              <a:t>specific </a:t>
            </a:r>
            <a:r>
              <a:rPr lang="en-US" sz="5600" dirty="0" smtClean="0"/>
              <a:t>	finding </a:t>
            </a:r>
            <a:r>
              <a:rPr lang="en-US" sz="5600" dirty="0"/>
              <a:t>that the individual child has </a:t>
            </a:r>
            <a:r>
              <a:rPr lang="en-US" sz="5600" dirty="0" smtClean="0"/>
              <a:t>needs which </a:t>
            </a:r>
            <a:r>
              <a:rPr lang="en-US" sz="5600" dirty="0"/>
              <a:t>can be </a:t>
            </a:r>
            <a:r>
              <a:rPr lang="en-US" sz="5600" dirty="0" smtClean="0"/>
              <a:t>met </a:t>
            </a:r>
            <a:r>
              <a:rPr lang="en-US" sz="5600" dirty="0"/>
              <a:t>by the particular </a:t>
            </a:r>
            <a:r>
              <a:rPr lang="en-US" sz="5600" dirty="0" smtClean="0"/>
              <a:t>group </a:t>
            </a:r>
            <a:r>
              <a:rPr lang="en-US" sz="5600" dirty="0"/>
              <a:t>care setting </a:t>
            </a:r>
            <a:r>
              <a:rPr lang="en-US" sz="5600" dirty="0" smtClean="0"/>
              <a:t>	and </a:t>
            </a:r>
            <a:r>
              <a:rPr lang="en-US" sz="5600" dirty="0"/>
              <a:t>that the particular group </a:t>
            </a:r>
            <a:r>
              <a:rPr lang="en-US" sz="5600" dirty="0" smtClean="0"/>
              <a:t>setting </a:t>
            </a:r>
            <a:r>
              <a:rPr lang="en-US" sz="5600" dirty="0"/>
              <a:t>is the </a:t>
            </a:r>
            <a:r>
              <a:rPr lang="en-US" sz="5600" dirty="0" smtClean="0"/>
              <a:t>least </a:t>
            </a:r>
            <a:r>
              <a:rPr lang="en-US" sz="5600" dirty="0"/>
              <a:t>restrictive placement </a:t>
            </a:r>
            <a:r>
              <a:rPr lang="en-US" sz="5600" dirty="0" smtClean="0"/>
              <a:t>that can </a:t>
            </a:r>
            <a:r>
              <a:rPr lang="en-US" sz="5600" dirty="0"/>
              <a:t>meet such needs. </a:t>
            </a:r>
          </a:p>
          <a:p>
            <a:pPr algn="l"/>
            <a:endParaRPr lang="en-US" sz="5600" dirty="0" smtClean="0"/>
          </a:p>
          <a:p>
            <a:pPr algn="l"/>
            <a:r>
              <a:rPr lang="en-US" sz="5600" dirty="0" smtClean="0"/>
              <a:t>	</a:t>
            </a:r>
            <a:r>
              <a:rPr lang="en-US" sz="5600" dirty="0" smtClean="0"/>
              <a:t>b. </a:t>
            </a:r>
            <a:r>
              <a:rPr lang="en-US" sz="5600" dirty="0"/>
              <a:t>For the other 157 counties, no child </a:t>
            </a:r>
            <a:r>
              <a:rPr lang="en-US" sz="5600" dirty="0" smtClean="0"/>
              <a:t>younger than 11 (0-10) will be </a:t>
            </a:r>
            <a:r>
              <a:rPr lang="en-US" sz="5600" dirty="0"/>
              <a:t>placed in a </a:t>
            </a:r>
            <a:r>
              <a:rPr lang="en-US" sz="5600" dirty="0" smtClean="0"/>
              <a:t>group </a:t>
            </a:r>
            <a:r>
              <a:rPr lang="en-US" sz="5600" dirty="0"/>
              <a:t>care </a:t>
            </a:r>
            <a:r>
              <a:rPr lang="en-US" sz="5600" dirty="0" smtClean="0"/>
              <a:t>	setting </a:t>
            </a:r>
            <a:r>
              <a:rPr lang="en-US" sz="5600" dirty="0"/>
              <a:t>without the </a:t>
            </a:r>
            <a:r>
              <a:rPr lang="en-US" sz="5600" b="1" dirty="0">
                <a:solidFill>
                  <a:schemeClr val="tx1"/>
                </a:solidFill>
              </a:rPr>
              <a:t>express written </a:t>
            </a:r>
            <a:r>
              <a:rPr lang="en-US" sz="5600" b="1" dirty="0" smtClean="0">
                <a:solidFill>
                  <a:schemeClr val="tx1"/>
                </a:solidFill>
              </a:rPr>
              <a:t>approval </a:t>
            </a:r>
            <a:r>
              <a:rPr lang="en-US" sz="5600" b="1" dirty="0">
                <a:solidFill>
                  <a:schemeClr val="tx1"/>
                </a:solidFill>
              </a:rPr>
              <a:t>of the </a:t>
            </a:r>
            <a:r>
              <a:rPr lang="en-US" sz="5600" b="1" dirty="0" smtClean="0">
                <a:solidFill>
                  <a:schemeClr val="tx1"/>
                </a:solidFill>
              </a:rPr>
              <a:t>DFCS Foster Care Services Director 	</a:t>
            </a:r>
            <a:r>
              <a:rPr lang="en-US" sz="5600" dirty="0" smtClean="0"/>
              <a:t>based 	upon </a:t>
            </a:r>
            <a:r>
              <a:rPr lang="en-US" sz="5600" dirty="0"/>
              <a:t>his or her </a:t>
            </a:r>
            <a:r>
              <a:rPr lang="en-US" sz="5600" dirty="0" smtClean="0"/>
              <a:t>certification and </a:t>
            </a:r>
            <a:r>
              <a:rPr lang="en-US" sz="5600" dirty="0"/>
              <a:t>specific finding that the </a:t>
            </a:r>
            <a:r>
              <a:rPr lang="en-US" sz="5600" dirty="0" smtClean="0"/>
              <a:t>	individual </a:t>
            </a:r>
            <a:r>
              <a:rPr lang="en-US" sz="5600" dirty="0"/>
              <a:t>child has needs which </a:t>
            </a:r>
            <a:r>
              <a:rPr lang="en-US" sz="5600" dirty="0" smtClean="0"/>
              <a:t>	can </a:t>
            </a:r>
            <a:r>
              <a:rPr lang="en-US" sz="5600" dirty="0"/>
              <a:t>be met by the </a:t>
            </a:r>
            <a:r>
              <a:rPr lang="en-US" sz="5600" dirty="0" smtClean="0"/>
              <a:t>particular </a:t>
            </a:r>
            <a:r>
              <a:rPr lang="en-US" sz="5600" dirty="0"/>
              <a:t>group care setting and </a:t>
            </a:r>
            <a:r>
              <a:rPr lang="en-US" sz="5600" dirty="0" smtClean="0"/>
              <a:t>that </a:t>
            </a:r>
            <a:r>
              <a:rPr lang="en-US" sz="5600" dirty="0"/>
              <a:t>the particular group setting is the </a:t>
            </a:r>
            <a:r>
              <a:rPr lang="en-US" sz="5600" dirty="0" smtClean="0"/>
              <a:t>	least restrictive </a:t>
            </a:r>
            <a:r>
              <a:rPr lang="en-US" sz="5600" dirty="0"/>
              <a:t>placement that can meet </a:t>
            </a:r>
            <a:r>
              <a:rPr lang="en-US" sz="5600" dirty="0" smtClean="0"/>
              <a:t>such </a:t>
            </a:r>
            <a:r>
              <a:rPr lang="en-US" sz="5600" dirty="0"/>
              <a:t>needs</a:t>
            </a:r>
            <a:r>
              <a:rPr lang="en-US" sz="5600" dirty="0" smtClean="0"/>
              <a:t>.  </a:t>
            </a:r>
            <a:r>
              <a:rPr lang="en-US" sz="5600" b="1" dirty="0" smtClean="0">
                <a:solidFill>
                  <a:schemeClr val="tx1"/>
                </a:solidFill>
              </a:rPr>
              <a:t>Regional Directors can approve 	placements for children age eleven (11).</a:t>
            </a:r>
          </a:p>
          <a:p>
            <a:pPr algn="l"/>
            <a:endParaRPr lang="en-US" sz="5600" b="1" dirty="0" smtClean="0">
              <a:solidFill>
                <a:schemeClr val="bg1">
                  <a:lumMod val="75000"/>
                </a:schemeClr>
              </a:solidFill>
            </a:endParaRPr>
          </a:p>
          <a:p>
            <a:pPr algn="l"/>
            <a:r>
              <a:rPr lang="en-US" sz="5600" b="1" dirty="0">
                <a:solidFill>
                  <a:schemeClr val="bg1">
                    <a:lumMod val="75000"/>
                  </a:schemeClr>
                </a:solidFill>
              </a:rPr>
              <a:t>	</a:t>
            </a:r>
            <a:r>
              <a:rPr lang="en-US" sz="5600" dirty="0" smtClean="0">
                <a:solidFill>
                  <a:schemeClr val="bg1">
                    <a:lumMod val="50000"/>
                  </a:schemeClr>
                </a:solidFill>
              </a:rPr>
              <a:t>c. No child under age twelve (12) that has been appropriately approved for a CCI placement 	will be placed will be placed in any group care setting that has a capacity in excess of twelve (12) 	children.  This will not apply to a child who is under six (6) years of age (0-5) and who is also the 	son or daughter of another child placed in a group care setting.  </a:t>
            </a:r>
            <a:r>
              <a:rPr lang="en-US" sz="5600" dirty="0" smtClean="0">
                <a:solidFill>
                  <a:schemeClr val="bg1">
                    <a:lumMod val="50000"/>
                  </a:schemeClr>
                </a:solidFill>
              </a:rPr>
              <a:t> </a:t>
            </a:r>
          </a:p>
          <a:p>
            <a:pPr algn="l"/>
            <a:endParaRPr lang="en-US" sz="5600" dirty="0">
              <a:solidFill>
                <a:schemeClr val="bg1">
                  <a:lumMod val="50000"/>
                </a:schemeClr>
              </a:solidFill>
            </a:endParaRPr>
          </a:p>
          <a:p>
            <a:pPr algn="l"/>
            <a:r>
              <a:rPr lang="en-US" sz="5600" dirty="0" smtClean="0">
                <a:solidFill>
                  <a:schemeClr val="bg1">
                    <a:lumMod val="50000"/>
                  </a:schemeClr>
                </a:solidFill>
              </a:rPr>
              <a:t>	</a:t>
            </a:r>
            <a:r>
              <a:rPr lang="en-US" sz="5600" b="1" dirty="0" smtClean="0">
                <a:solidFill>
                  <a:schemeClr val="tx1"/>
                </a:solidFill>
              </a:rPr>
              <a:t>*Note: The Regional Director has night and weekend approval authority until the next 	business day for waivers requiring the State Foster Care Services Director</a:t>
            </a:r>
          </a:p>
          <a:p>
            <a:pPr algn="l"/>
            <a:endParaRPr lang="en-US" sz="5600" b="1" dirty="0" smtClean="0">
              <a:solidFill>
                <a:schemeClr val="bg1">
                  <a:lumMod val="50000"/>
                </a:schemeClr>
              </a:solidFill>
            </a:endParaRPr>
          </a:p>
          <a:p>
            <a:pPr marL="857250" indent="-857250" algn="l">
              <a:buFont typeface="Courier New" panose="02070309020205020404" pitchFamily="49" charset="0"/>
              <a:buChar char="o"/>
            </a:pPr>
            <a:r>
              <a:rPr lang="en-US" sz="8000" b="1" dirty="0" smtClean="0">
                <a:solidFill>
                  <a:schemeClr val="tx1"/>
                </a:solidFill>
              </a:rPr>
              <a:t>Waivers </a:t>
            </a:r>
            <a:r>
              <a:rPr lang="en-US" sz="8000" b="1" dirty="0">
                <a:solidFill>
                  <a:schemeClr val="tx1"/>
                </a:solidFill>
              </a:rPr>
              <a:t>must be signed by the approving authority</a:t>
            </a:r>
          </a:p>
          <a:p>
            <a:pPr marL="857250" indent="-857250" algn="l">
              <a:buFont typeface="Courier New" panose="02070309020205020404" pitchFamily="49" charset="0"/>
              <a:buChar char="o"/>
            </a:pPr>
            <a:r>
              <a:rPr lang="en-US" sz="8000" b="1" dirty="0">
                <a:solidFill>
                  <a:schemeClr val="tx1"/>
                </a:solidFill>
              </a:rPr>
              <a:t>SHINES policy waiver printout is not sufficient</a:t>
            </a:r>
          </a:p>
          <a:p>
            <a:pPr algn="l"/>
            <a:endParaRPr lang="en-US" sz="6200" dirty="0"/>
          </a:p>
        </p:txBody>
      </p:sp>
      <p:sp>
        <p:nvSpPr>
          <p:cNvPr id="4" name="Title 1"/>
          <p:cNvSpPr>
            <a:spLocks noGrp="1"/>
          </p:cNvSpPr>
          <p:nvPr>
            <p:ph type="ctrTitle"/>
          </p:nvPr>
        </p:nvSpPr>
        <p:spPr>
          <a:xfrm>
            <a:off x="330200" y="244721"/>
            <a:ext cx="8661400" cy="557137"/>
          </a:xfrm>
        </p:spPr>
        <p:txBody>
          <a:bodyPr>
            <a:noAutofit/>
          </a:bodyPr>
          <a:lstStyle/>
          <a:p>
            <a:r>
              <a:rPr lang="en-US" sz="4800" b="1" dirty="0" smtClean="0">
                <a:cs typeface="Minion Pro"/>
              </a:rPr>
              <a:t>Underage Placements</a:t>
            </a:r>
            <a:endParaRPr lang="en-US" sz="4800" b="1" dirty="0">
              <a:cs typeface="Minion Pro"/>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7650" y="244721"/>
            <a:ext cx="1276350" cy="1330021"/>
          </a:xfrm>
          <a:prstGeom prst="rect">
            <a:avLst/>
          </a:prstGeom>
        </p:spPr>
      </p:pic>
    </p:spTree>
    <p:extLst>
      <p:ext uri="{BB962C8B-B14F-4D97-AF65-F5344CB8AC3E}">
        <p14:creationId xmlns:p14="http://schemas.microsoft.com/office/powerpoint/2010/main" val="500704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200" y="660401"/>
            <a:ext cx="8661400" cy="749300"/>
          </a:xfrm>
        </p:spPr>
        <p:txBody>
          <a:bodyPr>
            <a:noAutofit/>
          </a:bodyPr>
          <a:lstStyle/>
          <a:p>
            <a:r>
              <a:rPr lang="en-US" sz="4800" b="1" dirty="0"/>
              <a:t>Academic Support</a:t>
            </a:r>
            <a:endParaRPr lang="en-US" sz="4800" b="1" i="1" dirty="0">
              <a:latin typeface="Minion Pro"/>
              <a:cs typeface="Minion Pro"/>
            </a:endParaRPr>
          </a:p>
        </p:txBody>
      </p:sp>
      <p:sp>
        <p:nvSpPr>
          <p:cNvPr id="3" name="Subtitle 2"/>
          <p:cNvSpPr>
            <a:spLocks noGrp="1"/>
          </p:cNvSpPr>
          <p:nvPr>
            <p:ph type="subTitle" idx="1"/>
          </p:nvPr>
        </p:nvSpPr>
        <p:spPr>
          <a:xfrm>
            <a:off x="330200" y="1651000"/>
            <a:ext cx="8661400" cy="3987800"/>
          </a:xfrm>
        </p:spPr>
        <p:txBody>
          <a:bodyPr>
            <a:normAutofit/>
          </a:bodyPr>
          <a:lstStyle/>
          <a:p>
            <a:pPr algn="l">
              <a:buFont typeface="Arial"/>
              <a:buChar char="•"/>
            </a:pPr>
            <a:r>
              <a:rPr lang="en-US" sz="2400" dirty="0" smtClean="0">
                <a:solidFill>
                  <a:schemeClr val="tx1"/>
                </a:solidFill>
              </a:rPr>
              <a:t>  Definition - an </a:t>
            </a:r>
            <a:r>
              <a:rPr lang="en-US" sz="2400" dirty="0">
                <a:solidFill>
                  <a:schemeClr val="tx1"/>
                </a:solidFill>
              </a:rPr>
              <a:t>educational activity, service or resource that assists the child with meeting learning standards, accelerates their learning process, and encourages and promotes the child’s overall academic success. </a:t>
            </a:r>
          </a:p>
          <a:p>
            <a:pPr lvl="1" algn="l">
              <a:buFont typeface="Arial"/>
              <a:buChar char="•"/>
            </a:pPr>
            <a:r>
              <a:rPr lang="en-US" sz="2000" dirty="0" smtClean="0">
                <a:solidFill>
                  <a:schemeClr val="tx1"/>
                </a:solidFill>
              </a:rPr>
              <a:t>Applies </a:t>
            </a:r>
            <a:r>
              <a:rPr lang="en-US" sz="2000" dirty="0">
                <a:solidFill>
                  <a:schemeClr val="tx1"/>
                </a:solidFill>
              </a:rPr>
              <a:t>to children who are enrolled in grades K-12 or a GED program.</a:t>
            </a:r>
          </a:p>
          <a:p>
            <a:pPr lvl="1" algn="l">
              <a:buFont typeface="Arial"/>
              <a:buChar char="•"/>
            </a:pPr>
            <a:r>
              <a:rPr lang="en-US" sz="2000" dirty="0">
                <a:solidFill>
                  <a:schemeClr val="tx1"/>
                </a:solidFill>
              </a:rPr>
              <a:t>Two (2) required per month, per child. Six (6) required per month, per child for incentive credit.</a:t>
            </a:r>
          </a:p>
          <a:p>
            <a:pPr lvl="1" algn="l">
              <a:buFont typeface="Arial"/>
              <a:buChar char="•"/>
            </a:pPr>
            <a:r>
              <a:rPr lang="en-US" sz="2000" dirty="0">
                <a:solidFill>
                  <a:schemeClr val="tx1"/>
                </a:solidFill>
              </a:rPr>
              <a:t>A description of each academic support must be properly dated and documented in the child’s case record.</a:t>
            </a:r>
          </a:p>
          <a:p>
            <a:pPr algn="l"/>
            <a:endParaRPr lang="en-US" sz="2400" dirty="0" smtClean="0">
              <a:solidFill>
                <a:schemeClr val="tx1"/>
              </a:solidFill>
            </a:endParaRPr>
          </a:p>
          <a:p>
            <a:pPr algn="l">
              <a:buFont typeface="Arial"/>
              <a:buChar char="•"/>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025" y="4838700"/>
            <a:ext cx="5467349" cy="1028700"/>
          </a:xfrm>
          <a:prstGeom prst="rect">
            <a:avLst/>
          </a:prstGeom>
        </p:spPr>
      </p:pic>
    </p:spTree>
    <p:extLst>
      <p:ext uri="{BB962C8B-B14F-4D97-AF65-F5344CB8AC3E}">
        <p14:creationId xmlns:p14="http://schemas.microsoft.com/office/powerpoint/2010/main" val="1260554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2600" y="1612900"/>
            <a:ext cx="7391400" cy="4013200"/>
          </a:xfrm>
        </p:spPr>
        <p:txBody>
          <a:bodyPr>
            <a:normAutofit/>
          </a:bodyPr>
          <a:lstStyle/>
          <a:p>
            <a:pPr marL="342900" indent="-342900" algn="l">
              <a:buFont typeface="Arial" panose="020B0604020202020204" pitchFamily="34" charset="0"/>
              <a:buChar char="•"/>
            </a:pPr>
            <a:r>
              <a:rPr lang="en-US" sz="2400" i="1" dirty="0" smtClean="0">
                <a:solidFill>
                  <a:schemeClr val="tx1"/>
                </a:solidFill>
              </a:rPr>
              <a:t>Tutoring</a:t>
            </a:r>
          </a:p>
          <a:p>
            <a:pPr marL="342900" indent="-342900" algn="l">
              <a:buFont typeface="Arial" panose="020B0604020202020204" pitchFamily="34" charset="0"/>
              <a:buChar char="•"/>
            </a:pPr>
            <a:r>
              <a:rPr lang="en-US" sz="2400" i="1" dirty="0" smtClean="0">
                <a:solidFill>
                  <a:schemeClr val="tx1"/>
                </a:solidFill>
              </a:rPr>
              <a:t>Attendance </a:t>
            </a:r>
            <a:r>
              <a:rPr lang="en-US" sz="2400" i="1" dirty="0">
                <a:solidFill>
                  <a:schemeClr val="tx1"/>
                </a:solidFill>
              </a:rPr>
              <a:t>at school meetings (IEP, PTA, conference, etc</a:t>
            </a:r>
            <a:r>
              <a:rPr lang="en-US" sz="2400" i="1" dirty="0" smtClean="0">
                <a:solidFill>
                  <a:schemeClr val="tx1"/>
                </a:solidFill>
              </a:rPr>
              <a:t>.)</a:t>
            </a:r>
            <a:endParaRPr lang="en-US" sz="2400" dirty="0" smtClean="0">
              <a:solidFill>
                <a:schemeClr val="tx1"/>
              </a:solidFill>
            </a:endParaRPr>
          </a:p>
          <a:p>
            <a:pPr marL="342900" indent="-342900" algn="l">
              <a:buFont typeface="Arial" panose="020B0604020202020204" pitchFamily="34" charset="0"/>
              <a:buChar char="•"/>
            </a:pPr>
            <a:r>
              <a:rPr lang="en-US" sz="2400" i="1" dirty="0" smtClean="0">
                <a:solidFill>
                  <a:schemeClr val="tx1"/>
                </a:solidFill>
              </a:rPr>
              <a:t>Digital </a:t>
            </a:r>
            <a:r>
              <a:rPr lang="en-US" sz="2400" i="1" dirty="0">
                <a:solidFill>
                  <a:schemeClr val="tx1"/>
                </a:solidFill>
              </a:rPr>
              <a:t>and online learning </a:t>
            </a:r>
            <a:r>
              <a:rPr lang="en-US" sz="2400" i="1" dirty="0" smtClean="0">
                <a:solidFill>
                  <a:schemeClr val="tx1"/>
                </a:solidFill>
              </a:rPr>
              <a:t>applications</a:t>
            </a:r>
            <a:endParaRPr lang="en-US" sz="2400" dirty="0" smtClean="0">
              <a:solidFill>
                <a:schemeClr val="tx1"/>
              </a:solidFill>
            </a:endParaRPr>
          </a:p>
          <a:p>
            <a:pPr marL="342900" indent="-342900" algn="l">
              <a:buFont typeface="Arial" panose="020B0604020202020204" pitchFamily="34" charset="0"/>
              <a:buChar char="•"/>
            </a:pPr>
            <a:r>
              <a:rPr lang="en-US" sz="2400" i="1" dirty="0" smtClean="0">
                <a:solidFill>
                  <a:schemeClr val="tx1"/>
                </a:solidFill>
              </a:rPr>
              <a:t>Community </a:t>
            </a:r>
            <a:r>
              <a:rPr lang="en-US" sz="2400" i="1" dirty="0">
                <a:solidFill>
                  <a:schemeClr val="tx1"/>
                </a:solidFill>
              </a:rPr>
              <a:t>enrichment </a:t>
            </a:r>
            <a:r>
              <a:rPr lang="en-US" sz="2400" i="1" dirty="0" smtClean="0">
                <a:solidFill>
                  <a:schemeClr val="tx1"/>
                </a:solidFill>
              </a:rPr>
              <a:t>activities</a:t>
            </a:r>
            <a:endParaRPr lang="en-US" sz="2400" dirty="0" smtClean="0">
              <a:solidFill>
                <a:schemeClr val="tx1"/>
              </a:solidFill>
            </a:endParaRPr>
          </a:p>
          <a:p>
            <a:pPr marL="342900" indent="-342900" algn="l">
              <a:buFont typeface="Arial" panose="020B0604020202020204" pitchFamily="34" charset="0"/>
              <a:buChar char="•"/>
            </a:pPr>
            <a:r>
              <a:rPr lang="en-US" sz="2400" i="1" dirty="0" smtClean="0">
                <a:solidFill>
                  <a:schemeClr val="tx1"/>
                </a:solidFill>
              </a:rPr>
              <a:t>Summer </a:t>
            </a:r>
            <a:r>
              <a:rPr lang="en-US" sz="2400" i="1" dirty="0">
                <a:solidFill>
                  <a:schemeClr val="tx1"/>
                </a:solidFill>
              </a:rPr>
              <a:t>programs that include learning </a:t>
            </a:r>
            <a:r>
              <a:rPr lang="en-US" sz="2400" i="1" dirty="0" smtClean="0">
                <a:solidFill>
                  <a:schemeClr val="tx1"/>
                </a:solidFill>
              </a:rPr>
              <a:t>activities</a:t>
            </a:r>
          </a:p>
          <a:p>
            <a:pPr marL="342900" indent="-342900" algn="l">
              <a:buFont typeface="Arial" panose="020B0604020202020204" pitchFamily="34" charset="0"/>
              <a:buChar char="•"/>
            </a:pPr>
            <a:r>
              <a:rPr lang="en-US" sz="2400" i="1" dirty="0" smtClean="0">
                <a:solidFill>
                  <a:schemeClr val="tx1"/>
                </a:solidFill>
              </a:rPr>
              <a:t>Homework </a:t>
            </a:r>
            <a:r>
              <a:rPr lang="en-US" sz="2400" i="1" dirty="0">
                <a:solidFill>
                  <a:schemeClr val="tx1"/>
                </a:solidFill>
              </a:rPr>
              <a:t>Assistance</a:t>
            </a:r>
            <a:endParaRPr lang="en-US" sz="2400" dirty="0">
              <a:solidFill>
                <a:schemeClr val="tx1"/>
              </a:solidFill>
            </a:endParaRPr>
          </a:p>
        </p:txBody>
      </p:sp>
      <p:sp>
        <p:nvSpPr>
          <p:cNvPr id="4" name="Title 1"/>
          <p:cNvSpPr>
            <a:spLocks noGrp="1"/>
          </p:cNvSpPr>
          <p:nvPr>
            <p:ph type="ctrTitle"/>
          </p:nvPr>
        </p:nvSpPr>
        <p:spPr>
          <a:xfrm>
            <a:off x="330200" y="660401"/>
            <a:ext cx="8661400" cy="749300"/>
          </a:xfrm>
        </p:spPr>
        <p:txBody>
          <a:bodyPr>
            <a:noAutofit/>
          </a:bodyPr>
          <a:lstStyle/>
          <a:p>
            <a:r>
              <a:rPr lang="en-US" sz="4800" b="1" dirty="0"/>
              <a:t>Academic Support Examples</a:t>
            </a:r>
            <a:endParaRPr lang="en-US" sz="4800" b="1" i="1" dirty="0">
              <a:latin typeface="Minion Pro"/>
              <a:cs typeface="Minion Pro"/>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075" y="279402"/>
            <a:ext cx="923925" cy="762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79401"/>
            <a:ext cx="1146175" cy="762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634" y="4171950"/>
            <a:ext cx="3041868" cy="1924050"/>
          </a:xfrm>
          <a:prstGeom prst="rect">
            <a:avLst/>
          </a:prstGeom>
        </p:spPr>
      </p:pic>
    </p:spTree>
    <p:extLst>
      <p:ext uri="{BB962C8B-B14F-4D97-AF65-F5344CB8AC3E}">
        <p14:creationId xmlns:p14="http://schemas.microsoft.com/office/powerpoint/2010/main" val="2035165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TotalTime>
  <Words>1990</Words>
  <Application>Microsoft Office PowerPoint</Application>
  <PresentationFormat>On-screen Show (4:3)</PresentationFormat>
  <Paragraphs>248</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AGENDA</vt:lpstr>
      <vt:lpstr>PBP Summary Scores</vt:lpstr>
      <vt:lpstr>Common Errors</vt:lpstr>
      <vt:lpstr>Admissions</vt:lpstr>
      <vt:lpstr>Discharges/Placement Moves</vt:lpstr>
      <vt:lpstr>Underage Placements</vt:lpstr>
      <vt:lpstr>Academic Support</vt:lpstr>
      <vt:lpstr>Academic Support Examples</vt:lpstr>
      <vt:lpstr>Every Child, Every Month (ECEM)</vt:lpstr>
      <vt:lpstr>Every Child, Every Month (ECEM) cont’d…</vt:lpstr>
      <vt:lpstr>General Contact</vt:lpstr>
      <vt:lpstr>Maintaining GA+SCORE</vt:lpstr>
      <vt:lpstr>PowerPoint Presentation</vt:lpstr>
      <vt:lpstr>PowerPoint Presentation</vt:lpstr>
      <vt:lpstr>Child Roster</vt:lpstr>
      <vt:lpstr>Individualized Skills Plan</vt:lpstr>
      <vt:lpstr>FAQ : Individualized Skills Plan</vt:lpstr>
      <vt:lpstr>FAQ : Individualized Skills Plan</vt:lpstr>
      <vt:lpstr>FAQ : Individualized Skills Plan</vt:lpstr>
      <vt:lpstr>Family Contact</vt:lpstr>
      <vt:lpstr>Stronger Families for a Stronger Georgia</vt:lpstr>
      <vt:lpstr> </vt:lpstr>
      <vt:lpstr>PowerPoint Presentation</vt:lpstr>
      <vt:lpstr>PowerPoint Presentation</vt:lpstr>
      <vt:lpstr>PowerPoint Presentation</vt:lpstr>
      <vt:lpstr>PowerPoint Presentation</vt:lpstr>
      <vt:lpstr>PowerPoint Presentation</vt:lpstr>
      <vt:lpstr>Providers must notify OPM whenever there is a Significant Event relating to the provider’s operation or to the care or protection of children in its care. Notification must be made as soon as possible but within one business day via GA+SCORE. Additionally, based on circumstances and the severity of situations, providers should use good judgment in determining which Significant Events should also be reported verbally to OPM.</vt:lpstr>
      <vt:lpstr>REPORTABLE EVENT CATEGORIES (1 0f 2) </vt:lpstr>
      <vt:lpstr>REPORTABLE EVENT CATEGORIES (2 0f 2)</vt:lpstr>
      <vt:lpstr>“Other”</vt:lpstr>
      <vt:lpstr>You may be contacted by OPM if:  … your report was not clear about exactly what happened.  … your report did not include critical information (immediate corrective actions, safety plan, location of children, action against staff member, etc.).  … you used an inappropriate category. </vt:lpstr>
      <vt:lpstr>Documentation Best Practices</vt:lpstr>
      <vt:lpstr>PowerPoint Presentation</vt:lpstr>
      <vt:lpstr>PowerPoint Presentation</vt:lpstr>
      <vt:lpstr>Policy Violation Assessments</vt:lpstr>
      <vt:lpstr>OPM PVA Responsibilities</vt:lpstr>
      <vt:lpstr>Provider PVA Responsibilities</vt:lpstr>
      <vt:lpstr>PBP FY17</vt:lpstr>
      <vt:lpstr>FY17 PBP Measures </vt:lpstr>
      <vt:lpstr>2016 Caregiver Recruitment and Retention Plan</vt:lpstr>
      <vt:lpstr>PowerPoint Presentation</vt:lpstr>
      <vt:lpstr>2016 Statewide Recruitment and Retention Goals, Objectives and Interventions   www.gascore.com click DFCS RD-U Teams</vt:lpstr>
      <vt:lpstr>2015-2019 CFSP Diligent Goal 1 Ensure that children and youth are placed in the least restrictive and most appropriate placement.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Tahni Segars</dc:creator>
  <cp:lastModifiedBy>sejohnson</cp:lastModifiedBy>
  <cp:revision>62</cp:revision>
  <cp:lastPrinted>2016-03-15T17:23:30Z</cp:lastPrinted>
  <dcterms:created xsi:type="dcterms:W3CDTF">2015-04-24T11:28:49Z</dcterms:created>
  <dcterms:modified xsi:type="dcterms:W3CDTF">2016-03-15T19:49:23Z</dcterms:modified>
</cp:coreProperties>
</file>