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89"/>
  </p:notesMasterIdLst>
  <p:sldIdLst>
    <p:sldId id="406" r:id="rId3"/>
    <p:sldId id="275" r:id="rId4"/>
    <p:sldId id="407" r:id="rId5"/>
    <p:sldId id="408" r:id="rId6"/>
    <p:sldId id="409" r:id="rId7"/>
    <p:sldId id="410" r:id="rId8"/>
    <p:sldId id="411" r:id="rId9"/>
    <p:sldId id="312" r:id="rId10"/>
    <p:sldId id="412" r:id="rId11"/>
    <p:sldId id="313" r:id="rId12"/>
    <p:sldId id="413" r:id="rId13"/>
    <p:sldId id="414" r:id="rId14"/>
    <p:sldId id="415" r:id="rId15"/>
    <p:sldId id="315" r:id="rId16"/>
    <p:sldId id="293" r:id="rId17"/>
    <p:sldId id="276" r:id="rId18"/>
    <p:sldId id="295" r:id="rId19"/>
    <p:sldId id="292" r:id="rId20"/>
    <p:sldId id="294" r:id="rId21"/>
    <p:sldId id="392" r:id="rId22"/>
    <p:sldId id="393" r:id="rId23"/>
    <p:sldId id="395" r:id="rId24"/>
    <p:sldId id="396" r:id="rId25"/>
    <p:sldId id="398" r:id="rId26"/>
    <p:sldId id="399" r:id="rId27"/>
    <p:sldId id="400" r:id="rId28"/>
    <p:sldId id="401" r:id="rId29"/>
    <p:sldId id="402" r:id="rId30"/>
    <p:sldId id="403" r:id="rId31"/>
    <p:sldId id="404" r:id="rId32"/>
    <p:sldId id="405" r:id="rId33"/>
    <p:sldId id="29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63" r:id="rId49"/>
    <p:sldId id="291" r:id="rId50"/>
    <p:sldId id="267" r:id="rId51"/>
    <p:sldId id="268" r:id="rId52"/>
    <p:sldId id="265" r:id="rId53"/>
    <p:sldId id="266" r:id="rId54"/>
    <p:sldId id="297" r:id="rId55"/>
    <p:sldId id="269" r:id="rId56"/>
    <p:sldId id="270" r:id="rId57"/>
    <p:sldId id="271" r:id="rId58"/>
    <p:sldId id="272" r:id="rId59"/>
    <p:sldId id="273" r:id="rId60"/>
    <p:sldId id="298" r:id="rId61"/>
    <p:sldId id="274" r:id="rId62"/>
    <p:sldId id="299" r:id="rId63"/>
    <p:sldId id="300" r:id="rId64"/>
    <p:sldId id="301" r:id="rId65"/>
    <p:sldId id="302" r:id="rId66"/>
    <p:sldId id="303" r:id="rId67"/>
    <p:sldId id="304" r:id="rId68"/>
    <p:sldId id="305" r:id="rId69"/>
    <p:sldId id="308" r:id="rId70"/>
    <p:sldId id="307" r:id="rId71"/>
    <p:sldId id="310" r:id="rId72"/>
    <p:sldId id="311" r:id="rId73"/>
    <p:sldId id="363" r:id="rId74"/>
    <p:sldId id="375" r:id="rId75"/>
    <p:sldId id="377" r:id="rId76"/>
    <p:sldId id="378" r:id="rId77"/>
    <p:sldId id="379" r:id="rId78"/>
    <p:sldId id="261" r:id="rId79"/>
    <p:sldId id="380" r:id="rId80"/>
    <p:sldId id="381" r:id="rId81"/>
    <p:sldId id="382" r:id="rId82"/>
    <p:sldId id="383" r:id="rId83"/>
    <p:sldId id="384" r:id="rId84"/>
    <p:sldId id="385" r:id="rId85"/>
    <p:sldId id="374" r:id="rId86"/>
    <p:sldId id="386" r:id="rId87"/>
    <p:sldId id="387"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232B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10"/>
    <p:restoredTop sz="77893" autoAdjust="0"/>
  </p:normalViewPr>
  <p:slideViewPr>
    <p:cSldViewPr snapToGrid="0" snapToObjects="1">
      <p:cViewPr varScale="1">
        <p:scale>
          <a:sx n="52" d="100"/>
          <a:sy n="52" d="100"/>
        </p:scale>
        <p:origin x="102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Approvals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7ED-40D7-B3D4-C17CCAC5C5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7ED-40D7-B3D4-C17CCAC5C5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7ED-40D7-B3D4-C17CCAC5C5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7ED-40D7-B3D4-C17CCAC5C59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7ED-40D7-B3D4-C17CCAC5C59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7ED-40D7-B3D4-C17CCAC5C59F}"/>
              </c:ext>
            </c:extLst>
          </c:dPt>
          <c:cat>
            <c:strRef>
              <c:f>Sheet1!$A$2:$A$7</c:f>
              <c:strCache>
                <c:ptCount val="6"/>
                <c:pt idx="0">
                  <c:v>1st Submission</c:v>
                </c:pt>
                <c:pt idx="1">
                  <c:v>2nd Submission</c:v>
                </c:pt>
                <c:pt idx="2">
                  <c:v>3rd Submission</c:v>
                </c:pt>
                <c:pt idx="3">
                  <c:v>4th Submission</c:v>
                </c:pt>
                <c:pt idx="4">
                  <c:v>5th Submission</c:v>
                </c:pt>
                <c:pt idx="5">
                  <c:v>6th Submission</c:v>
                </c:pt>
              </c:strCache>
            </c:strRef>
          </c:cat>
          <c:val>
            <c:numRef>
              <c:f>Sheet1!$B$2:$B$7</c:f>
              <c:numCache>
                <c:formatCode>General</c:formatCode>
                <c:ptCount val="6"/>
                <c:pt idx="0">
                  <c:v>271</c:v>
                </c:pt>
                <c:pt idx="1">
                  <c:v>254</c:v>
                </c:pt>
                <c:pt idx="2">
                  <c:v>83</c:v>
                </c:pt>
                <c:pt idx="3">
                  <c:v>24</c:v>
                </c:pt>
                <c:pt idx="4">
                  <c:v>8</c:v>
                </c:pt>
                <c:pt idx="5">
                  <c:v>2</c:v>
                </c:pt>
              </c:numCache>
            </c:numRef>
          </c:val>
          <c:extLst>
            <c:ext xmlns:c16="http://schemas.microsoft.com/office/drawing/2014/chart" uri="{C3380CC4-5D6E-409C-BE32-E72D297353CC}">
              <c16:uniqueId val="{00000000-215C-4D46-AE47-8BE185011210}"/>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6472901710063956"/>
          <c:y val="0.87485807437611118"/>
          <c:w val="0.75677720018908323"/>
          <c:h val="0.1251419256238887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Re-Evals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524-4DBF-9FB8-E5C017BE8AD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524-4DBF-9FB8-E5C017BE8AD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524-4DBF-9FB8-E5C017BE8AD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524-4DBF-9FB8-E5C017BE8AD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524-4DBF-9FB8-E5C017BE8AD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524-4DBF-9FB8-E5C017BE8AD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524-4DBF-9FB8-E5C017BE8AD0}"/>
              </c:ext>
            </c:extLst>
          </c:dPt>
          <c:cat>
            <c:strRef>
              <c:f>Sheet1!$A$2:$A$8</c:f>
              <c:strCache>
                <c:ptCount val="7"/>
                <c:pt idx="0">
                  <c:v>1st submission</c:v>
                </c:pt>
                <c:pt idx="1">
                  <c:v>2nd submission</c:v>
                </c:pt>
                <c:pt idx="2">
                  <c:v>3rd submission</c:v>
                </c:pt>
                <c:pt idx="3">
                  <c:v>4th submission</c:v>
                </c:pt>
                <c:pt idx="4">
                  <c:v>5th submission </c:v>
                </c:pt>
                <c:pt idx="5">
                  <c:v>6th submission</c:v>
                </c:pt>
                <c:pt idx="6">
                  <c:v>7th submission</c:v>
                </c:pt>
              </c:strCache>
            </c:strRef>
          </c:cat>
          <c:val>
            <c:numRef>
              <c:f>Sheet1!$B$2:$B$8</c:f>
              <c:numCache>
                <c:formatCode>General</c:formatCode>
                <c:ptCount val="7"/>
                <c:pt idx="0">
                  <c:v>1540</c:v>
                </c:pt>
                <c:pt idx="1">
                  <c:v>822</c:v>
                </c:pt>
                <c:pt idx="2">
                  <c:v>204</c:v>
                </c:pt>
                <c:pt idx="3">
                  <c:v>67</c:v>
                </c:pt>
                <c:pt idx="4">
                  <c:v>10</c:v>
                </c:pt>
                <c:pt idx="5">
                  <c:v>2</c:v>
                </c:pt>
                <c:pt idx="6">
                  <c:v>1</c:v>
                </c:pt>
              </c:numCache>
            </c:numRef>
          </c:val>
          <c:extLst>
            <c:ext xmlns:c16="http://schemas.microsoft.com/office/drawing/2014/chart" uri="{C3380CC4-5D6E-409C-BE32-E72D297353CC}">
              <c16:uniqueId val="{00000000-5830-4843-924F-1846AB86AD50}"/>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0.85714294903117405"/>
          <c:w val="0.99955722925938628"/>
          <c:h val="0.14285705096882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0.04037</cdr:x>
      <cdr:y>0.12841</cdr:y>
    </cdr:from>
    <cdr:to>
      <cdr:x>0.28814</cdr:x>
      <cdr:y>0.68691</cdr:y>
    </cdr:to>
    <cdr:sp macro="" textlink="">
      <cdr:nvSpPr>
        <cdr:cNvPr id="2" name="TextBox 1">
          <a:extLst xmlns:a="http://schemas.openxmlformats.org/drawingml/2006/main">
            <a:ext uri="{FF2B5EF4-FFF2-40B4-BE49-F238E27FC236}">
              <a16:creationId xmlns:a16="http://schemas.microsoft.com/office/drawing/2014/main" id="{F948B3EA-EB90-407F-892F-091F14573089}"/>
            </a:ext>
          </a:extLst>
        </cdr:cNvPr>
        <cdr:cNvSpPr txBox="1"/>
      </cdr:nvSpPr>
      <cdr:spPr>
        <a:xfrm xmlns:a="http://schemas.openxmlformats.org/drawingml/2006/main">
          <a:off x="434009" y="670684"/>
          <a:ext cx="2663687" cy="29169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0.02558</cdr:x>
      <cdr:y>0.16267</cdr:y>
    </cdr:from>
    <cdr:to>
      <cdr:x>0.29368</cdr:x>
      <cdr:y>0.7488</cdr:y>
    </cdr:to>
    <cdr:sp macro="" textlink="">
      <cdr:nvSpPr>
        <cdr:cNvPr id="3" name="TextBox 2">
          <a:extLst xmlns:a="http://schemas.openxmlformats.org/drawingml/2006/main">
            <a:ext uri="{FF2B5EF4-FFF2-40B4-BE49-F238E27FC236}">
              <a16:creationId xmlns:a16="http://schemas.microsoft.com/office/drawing/2014/main" id="{2EC16A90-0ECF-41D2-BD76-C974BAE04934}"/>
            </a:ext>
          </a:extLst>
        </cdr:cNvPr>
        <cdr:cNvSpPr txBox="1"/>
      </cdr:nvSpPr>
      <cdr:spPr>
        <a:xfrm xmlns:a="http://schemas.openxmlformats.org/drawingml/2006/main">
          <a:off x="274983" y="849589"/>
          <a:ext cx="2882347" cy="30612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0.6696</cdr:x>
      <cdr:y>0.07258</cdr:y>
    </cdr:from>
    <cdr:to>
      <cdr:x>0.94786</cdr:x>
      <cdr:y>0.82828</cdr:y>
    </cdr:to>
    <cdr:sp macro="" textlink="">
      <cdr:nvSpPr>
        <cdr:cNvPr id="2" name="TextBox 1">
          <a:extLst xmlns:a="http://schemas.openxmlformats.org/drawingml/2006/main">
            <a:ext uri="{FF2B5EF4-FFF2-40B4-BE49-F238E27FC236}">
              <a16:creationId xmlns:a16="http://schemas.microsoft.com/office/drawing/2014/main" id="{1362C379-3A8D-4CD2-B34F-0E6E0F7B1237}"/>
            </a:ext>
          </a:extLst>
        </cdr:cNvPr>
        <cdr:cNvSpPr txBox="1"/>
      </cdr:nvSpPr>
      <cdr:spPr>
        <a:xfrm xmlns:a="http://schemas.openxmlformats.org/drawingml/2006/main">
          <a:off x="7041284" y="338536"/>
          <a:ext cx="2926071" cy="35246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0.72428</cdr:x>
      <cdr:y>0.0512</cdr:y>
    </cdr:from>
    <cdr:to>
      <cdr:x>0.95036</cdr:x>
      <cdr:y>0.65718</cdr:y>
    </cdr:to>
    <cdr:sp macro="" textlink="">
      <cdr:nvSpPr>
        <cdr:cNvPr id="3" name="TextBox 2">
          <a:extLst xmlns:a="http://schemas.openxmlformats.org/drawingml/2006/main">
            <a:ext uri="{FF2B5EF4-FFF2-40B4-BE49-F238E27FC236}">
              <a16:creationId xmlns:a16="http://schemas.microsoft.com/office/drawing/2014/main" id="{373BB72D-3E5D-4403-A1FC-C77A1EC0730E}"/>
            </a:ext>
          </a:extLst>
        </cdr:cNvPr>
        <cdr:cNvSpPr txBox="1"/>
      </cdr:nvSpPr>
      <cdr:spPr>
        <a:xfrm xmlns:a="http://schemas.openxmlformats.org/drawingml/2006/main">
          <a:off x="7616207" y="238782"/>
          <a:ext cx="2377440" cy="28263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t>1</a:t>
          </a:r>
          <a:r>
            <a:rPr lang="en-US" sz="2000" baseline="30000" dirty="0"/>
            <a:t>st</a:t>
          </a:r>
          <a:r>
            <a:rPr lang="en-US" sz="2000" dirty="0"/>
            <a:t>  Submission: </a:t>
          </a:r>
          <a:r>
            <a:rPr lang="en-US" sz="2000" b="1" dirty="0">
              <a:solidFill>
                <a:srgbClr val="FF0000"/>
              </a:solidFill>
            </a:rPr>
            <a:t>1540</a:t>
          </a:r>
        </a:p>
        <a:p xmlns:a="http://schemas.openxmlformats.org/drawingml/2006/main">
          <a:r>
            <a:rPr lang="en-US" sz="2000" dirty="0"/>
            <a:t>2</a:t>
          </a:r>
          <a:r>
            <a:rPr lang="en-US" sz="2000" baseline="30000" dirty="0"/>
            <a:t>nd</a:t>
          </a:r>
          <a:r>
            <a:rPr lang="en-US" sz="2000" dirty="0"/>
            <a:t> Submission: </a:t>
          </a:r>
          <a:r>
            <a:rPr lang="en-US" sz="2000" b="1" dirty="0">
              <a:solidFill>
                <a:srgbClr val="FF0000"/>
              </a:solidFill>
            </a:rPr>
            <a:t>822</a:t>
          </a:r>
        </a:p>
        <a:p xmlns:a="http://schemas.openxmlformats.org/drawingml/2006/main">
          <a:r>
            <a:rPr lang="en-US" sz="2000" dirty="0"/>
            <a:t>3</a:t>
          </a:r>
          <a:r>
            <a:rPr lang="en-US" sz="2000" baseline="30000" dirty="0"/>
            <a:t>rd</a:t>
          </a:r>
          <a:r>
            <a:rPr lang="en-US" sz="2000" dirty="0"/>
            <a:t> Submission: </a:t>
          </a:r>
          <a:r>
            <a:rPr lang="en-US" sz="2000" b="1" dirty="0">
              <a:solidFill>
                <a:srgbClr val="FF0000"/>
              </a:solidFill>
            </a:rPr>
            <a:t>204</a:t>
          </a:r>
        </a:p>
        <a:p xmlns:a="http://schemas.openxmlformats.org/drawingml/2006/main">
          <a:r>
            <a:rPr lang="en-US" sz="2000" dirty="0"/>
            <a:t>4</a:t>
          </a:r>
          <a:r>
            <a:rPr lang="en-US" sz="2000" baseline="30000" dirty="0"/>
            <a:t>th</a:t>
          </a:r>
          <a:r>
            <a:rPr lang="en-US" sz="2000" dirty="0"/>
            <a:t> Submission: </a:t>
          </a:r>
          <a:r>
            <a:rPr lang="en-US" sz="2000" b="1" dirty="0">
              <a:solidFill>
                <a:srgbClr val="FF0000"/>
              </a:solidFill>
            </a:rPr>
            <a:t>67</a:t>
          </a:r>
        </a:p>
        <a:p xmlns:a="http://schemas.openxmlformats.org/drawingml/2006/main">
          <a:r>
            <a:rPr lang="en-US" sz="2000" dirty="0"/>
            <a:t>5</a:t>
          </a:r>
          <a:r>
            <a:rPr lang="en-US" sz="2000" baseline="30000" dirty="0"/>
            <a:t>th</a:t>
          </a:r>
          <a:r>
            <a:rPr lang="en-US" sz="2000" dirty="0"/>
            <a:t> Submission: </a:t>
          </a:r>
          <a:r>
            <a:rPr lang="en-US" sz="2000" b="1" dirty="0">
              <a:solidFill>
                <a:srgbClr val="FF0000"/>
              </a:solidFill>
            </a:rPr>
            <a:t>10</a:t>
          </a:r>
        </a:p>
        <a:p xmlns:a="http://schemas.openxmlformats.org/drawingml/2006/main">
          <a:r>
            <a:rPr lang="en-US" sz="2000" dirty="0"/>
            <a:t>6</a:t>
          </a:r>
          <a:r>
            <a:rPr lang="en-US" sz="2000" baseline="30000" dirty="0"/>
            <a:t>th</a:t>
          </a:r>
          <a:r>
            <a:rPr lang="en-US" sz="2000" dirty="0"/>
            <a:t> Submission: </a:t>
          </a:r>
          <a:r>
            <a:rPr lang="en-US" sz="2000" b="1" dirty="0">
              <a:solidFill>
                <a:srgbClr val="FF0000"/>
              </a:solidFill>
            </a:rPr>
            <a:t>10</a:t>
          </a:r>
        </a:p>
        <a:p xmlns:a="http://schemas.openxmlformats.org/drawingml/2006/main">
          <a:r>
            <a:rPr lang="en-US" sz="2000" dirty="0"/>
            <a:t>7</a:t>
          </a:r>
          <a:r>
            <a:rPr lang="en-US" sz="2000" baseline="30000" dirty="0"/>
            <a:t>th</a:t>
          </a:r>
          <a:r>
            <a:rPr lang="en-US" sz="2000" dirty="0"/>
            <a:t> Submission: </a:t>
          </a:r>
          <a:r>
            <a:rPr lang="en-US" sz="2000" b="1" dirty="0">
              <a:solidFill>
                <a:srgbClr val="FF0000"/>
              </a:solidFill>
            </a:rPr>
            <a:t>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8E50FF-ED2B-428C-B654-08B86C70998D}" type="datetimeFigureOut">
              <a:rPr lang="en-US" smtClean="0"/>
              <a:t>9/1/2020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D2A43A-6560-4DD3-BF73-904668A860F0}" type="slidenum">
              <a:rPr lang="en-US" smtClean="0"/>
              <a:t>‹#›</a:t>
            </a:fld>
            <a:endParaRPr lang="en-US"/>
          </a:p>
        </p:txBody>
      </p:sp>
    </p:spTree>
    <p:extLst>
      <p:ext uri="{BB962C8B-B14F-4D97-AF65-F5344CB8AC3E}">
        <p14:creationId xmlns:p14="http://schemas.microsoft.com/office/powerpoint/2010/main" val="934319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2A43A-6560-4DD3-BF73-904668A860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132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A43A-6560-4DD3-BF73-904668A860F0}" type="slidenum">
              <a:rPr lang="en-US" smtClean="0"/>
              <a:t>35</a:t>
            </a:fld>
            <a:endParaRPr lang="en-US"/>
          </a:p>
        </p:txBody>
      </p:sp>
    </p:spTree>
    <p:extLst>
      <p:ext uri="{BB962C8B-B14F-4D97-AF65-F5344CB8AC3E}">
        <p14:creationId xmlns:p14="http://schemas.microsoft.com/office/powerpoint/2010/main" val="194670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A43A-6560-4DD3-BF73-904668A860F0}" type="slidenum">
              <a:rPr lang="en-US" smtClean="0"/>
              <a:t>36</a:t>
            </a:fld>
            <a:endParaRPr lang="en-US"/>
          </a:p>
        </p:txBody>
      </p:sp>
    </p:spTree>
    <p:extLst>
      <p:ext uri="{BB962C8B-B14F-4D97-AF65-F5344CB8AC3E}">
        <p14:creationId xmlns:p14="http://schemas.microsoft.com/office/powerpoint/2010/main" val="2307938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A43A-6560-4DD3-BF73-904668A860F0}" type="slidenum">
              <a:rPr lang="en-US" smtClean="0"/>
              <a:t>37</a:t>
            </a:fld>
            <a:endParaRPr lang="en-US"/>
          </a:p>
        </p:txBody>
      </p:sp>
    </p:spTree>
    <p:extLst>
      <p:ext uri="{BB962C8B-B14F-4D97-AF65-F5344CB8AC3E}">
        <p14:creationId xmlns:p14="http://schemas.microsoft.com/office/powerpoint/2010/main" val="539599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A43A-6560-4DD3-BF73-904668A860F0}" type="slidenum">
              <a:rPr lang="en-US" smtClean="0"/>
              <a:t>38</a:t>
            </a:fld>
            <a:endParaRPr lang="en-US"/>
          </a:p>
        </p:txBody>
      </p:sp>
    </p:spTree>
    <p:extLst>
      <p:ext uri="{BB962C8B-B14F-4D97-AF65-F5344CB8AC3E}">
        <p14:creationId xmlns:p14="http://schemas.microsoft.com/office/powerpoint/2010/main" val="369211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A43A-6560-4DD3-BF73-904668A860F0}" type="slidenum">
              <a:rPr lang="en-US" smtClean="0"/>
              <a:t>39</a:t>
            </a:fld>
            <a:endParaRPr lang="en-US"/>
          </a:p>
        </p:txBody>
      </p:sp>
    </p:spTree>
    <p:extLst>
      <p:ext uri="{BB962C8B-B14F-4D97-AF65-F5344CB8AC3E}">
        <p14:creationId xmlns:p14="http://schemas.microsoft.com/office/powerpoint/2010/main" val="2404115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A43A-6560-4DD3-BF73-904668A860F0}" type="slidenum">
              <a:rPr lang="en-US" smtClean="0"/>
              <a:t>41</a:t>
            </a:fld>
            <a:endParaRPr lang="en-US"/>
          </a:p>
        </p:txBody>
      </p:sp>
    </p:spTree>
    <p:extLst>
      <p:ext uri="{BB962C8B-B14F-4D97-AF65-F5344CB8AC3E}">
        <p14:creationId xmlns:p14="http://schemas.microsoft.com/office/powerpoint/2010/main" val="1020702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ct val="0"/>
              </a:spcBef>
              <a:buClrTx/>
              <a:buSzTx/>
            </a:pPr>
            <a:r>
              <a:rPr lang="en-US" altLang="en-US" sz="1200" dirty="0"/>
              <a:t>Policy 14.1 Section 9</a:t>
            </a:r>
          </a:p>
          <a:p>
            <a:pPr>
              <a:lnSpc>
                <a:spcPct val="100000"/>
              </a:lnSpc>
              <a:spcBef>
                <a:spcPct val="0"/>
              </a:spcBef>
              <a:buClrTx/>
              <a:buSzTx/>
            </a:pPr>
            <a:r>
              <a:rPr lang="en-US" altLang="en-US" sz="1200" dirty="0"/>
              <a:t>Swimming pools, hot tubs, and spas must meet all state and local safety requirements (see Practice Guidance: Water Safety). </a:t>
            </a:r>
          </a:p>
          <a:p>
            <a:pPr>
              <a:lnSpc>
                <a:spcPct val="100000"/>
              </a:lnSpc>
              <a:spcBef>
                <a:spcPct val="0"/>
              </a:spcBef>
              <a:buClrTx/>
              <a:buSzTx/>
            </a:pPr>
            <a:r>
              <a:rPr lang="en-US" altLang="en-US" sz="1200" dirty="0"/>
              <a:t> a. Swimming pools must have a barrier on all sides. </a:t>
            </a:r>
          </a:p>
          <a:p>
            <a:pPr>
              <a:lnSpc>
                <a:spcPct val="100000"/>
              </a:lnSpc>
              <a:spcBef>
                <a:spcPct val="0"/>
              </a:spcBef>
              <a:buClrTx/>
              <a:buSzTx/>
            </a:pPr>
            <a:r>
              <a:rPr lang="en-US" altLang="en-US" sz="1200" dirty="0"/>
              <a:t>b. Swimming pools must have their methods of access through the barrier equipped with a safety device, such as a bolt lock. </a:t>
            </a:r>
          </a:p>
          <a:p>
            <a:pPr>
              <a:lnSpc>
                <a:spcPct val="100000"/>
              </a:lnSpc>
              <a:spcBef>
                <a:spcPct val="0"/>
              </a:spcBef>
              <a:buClrTx/>
              <a:buSzTx/>
            </a:pPr>
            <a:r>
              <a:rPr lang="en-US" altLang="en-US" sz="1200" dirty="0"/>
              <a:t> c. Swimming pools must be equipped with lifesaving and flotation devices (e.g. reaching poles and ring buoys).  d. If swimming pools cannot be emptied after each use, the pools must have a working pump and filtering system. e. Hot tubs and spas must have safety covers that are locked when not in use. </a:t>
            </a:r>
          </a:p>
          <a:p>
            <a:endParaRPr lang="en-US" dirty="0"/>
          </a:p>
        </p:txBody>
      </p:sp>
      <p:sp>
        <p:nvSpPr>
          <p:cNvPr id="4" name="Slide Number Placeholder 3"/>
          <p:cNvSpPr>
            <a:spLocks noGrp="1"/>
          </p:cNvSpPr>
          <p:nvPr>
            <p:ph type="sldNum" sz="quarter" idx="5"/>
          </p:nvPr>
        </p:nvSpPr>
        <p:spPr/>
        <p:txBody>
          <a:bodyPr/>
          <a:lstStyle/>
          <a:p>
            <a:fld id="{E4D2A43A-6560-4DD3-BF73-904668A860F0}" type="slidenum">
              <a:rPr lang="en-US" smtClean="0"/>
              <a:t>42</a:t>
            </a:fld>
            <a:endParaRPr lang="en-US"/>
          </a:p>
        </p:txBody>
      </p:sp>
    </p:spTree>
    <p:extLst>
      <p:ext uri="{BB962C8B-B14F-4D97-AF65-F5344CB8AC3E}">
        <p14:creationId xmlns:p14="http://schemas.microsoft.com/office/powerpoint/2010/main" val="3383336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A43A-6560-4DD3-BF73-904668A860F0}" type="slidenum">
              <a:rPr lang="en-US" smtClean="0"/>
              <a:t>44</a:t>
            </a:fld>
            <a:endParaRPr lang="en-US"/>
          </a:p>
        </p:txBody>
      </p:sp>
    </p:spTree>
    <p:extLst>
      <p:ext uri="{BB962C8B-B14F-4D97-AF65-F5344CB8AC3E}">
        <p14:creationId xmlns:p14="http://schemas.microsoft.com/office/powerpoint/2010/main" val="2588403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A43A-6560-4DD3-BF73-904668A860F0}" type="slidenum">
              <a:rPr lang="en-US" smtClean="0"/>
              <a:t>45</a:t>
            </a:fld>
            <a:endParaRPr lang="en-US"/>
          </a:p>
        </p:txBody>
      </p:sp>
    </p:spTree>
    <p:extLst>
      <p:ext uri="{BB962C8B-B14F-4D97-AF65-F5344CB8AC3E}">
        <p14:creationId xmlns:p14="http://schemas.microsoft.com/office/powerpoint/2010/main" val="242689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ct val="0"/>
              </a:spcBef>
              <a:buClrTx/>
              <a:buSzTx/>
            </a:pPr>
            <a:r>
              <a:rPr lang="en-US" altLang="en-US" sz="1200" dirty="0"/>
              <a:t>Caregivers should provide direct adult supervision of children around a body of water (e.g. beach, lake, pool, etc.) at all times.  </a:t>
            </a:r>
          </a:p>
          <a:p>
            <a:pPr>
              <a:lnSpc>
                <a:spcPct val="100000"/>
              </a:lnSpc>
              <a:spcBef>
                <a:spcPct val="0"/>
              </a:spcBef>
              <a:buClrTx/>
              <a:buSzTx/>
            </a:pPr>
            <a:r>
              <a:rPr lang="en-US" altLang="en-US" sz="1200" dirty="0"/>
              <a:t>Fences used as a safety barrier must be at least four feet in height, surround all sides of the pool, and have a gate that locks. Fences must have no vertical or horizontal openings that are more than four inches wide and must be constructed in such a manner that a young child cannot climb through or under the fence. </a:t>
            </a:r>
          </a:p>
          <a:p>
            <a:pPr>
              <a:lnSpc>
                <a:spcPct val="100000"/>
              </a:lnSpc>
              <a:spcBef>
                <a:spcPct val="0"/>
              </a:spcBef>
              <a:buClrTx/>
              <a:buSzTx/>
            </a:pPr>
            <a:r>
              <a:rPr lang="en-US" altLang="en-US" sz="1200" dirty="0"/>
              <a:t>In order for an exterior wall of a home to be considered an adequate safety barrier to a pool/body of water, there must be an alarm on all exits from the home leading to the pool/body of water. The alarm must meet the standard of 85 decibels. </a:t>
            </a:r>
          </a:p>
          <a:p>
            <a:pPr>
              <a:lnSpc>
                <a:spcPct val="100000"/>
              </a:lnSpc>
              <a:spcBef>
                <a:spcPct val="0"/>
              </a:spcBef>
              <a:buClrTx/>
              <a:buSzTx/>
            </a:pPr>
            <a:r>
              <a:rPr lang="en-US" altLang="en-US" sz="1200" dirty="0"/>
              <a:t>9. Pool safety covers should meet American Society for Testing and Materials (ASTM) Standards and must be installed, used, and maintained in accordance with manufacturer’s specifications. Pool covers must be kept free of standing water and be completely removed when the pool is in use. </a:t>
            </a:r>
          </a:p>
          <a:p>
            <a:pPr>
              <a:lnSpc>
                <a:spcPct val="100000"/>
              </a:lnSpc>
              <a:spcBef>
                <a:spcPct val="0"/>
              </a:spcBef>
              <a:buClrTx/>
              <a:buSzTx/>
            </a:pPr>
            <a:r>
              <a:rPr lang="en-US" altLang="en-US" sz="1200" dirty="0"/>
              <a:t>Discuss the caregivers plan regarding swimming and wading pools, ponds, lakes, trampolines, and any concern identified during the assessor’s observation of the home environment</a:t>
            </a:r>
            <a:endParaRPr lang="en-US" dirty="0"/>
          </a:p>
        </p:txBody>
      </p:sp>
      <p:sp>
        <p:nvSpPr>
          <p:cNvPr id="4" name="Slide Number Placeholder 3"/>
          <p:cNvSpPr>
            <a:spLocks noGrp="1"/>
          </p:cNvSpPr>
          <p:nvPr>
            <p:ph type="sldNum" sz="quarter" idx="5"/>
          </p:nvPr>
        </p:nvSpPr>
        <p:spPr/>
        <p:txBody>
          <a:bodyPr/>
          <a:lstStyle/>
          <a:p>
            <a:fld id="{E4D2A43A-6560-4DD3-BF73-904668A860F0}" type="slidenum">
              <a:rPr lang="en-US" smtClean="0"/>
              <a:t>46</a:t>
            </a:fld>
            <a:endParaRPr lang="en-US"/>
          </a:p>
        </p:txBody>
      </p:sp>
    </p:spTree>
    <p:extLst>
      <p:ext uri="{BB962C8B-B14F-4D97-AF65-F5344CB8AC3E}">
        <p14:creationId xmlns:p14="http://schemas.microsoft.com/office/powerpoint/2010/main" val="717085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who may have not had an opportunity to review the agenda here’s a snapshot. Next, we will review OPM’s Foster Home Transfer process &amp; the revised Release of Information form, Shelby Dorothy  with the Consortium for Children will be going over the SAFE Matrix and form requirements, Deborah Spaulding will present on the Progressive Compliance Plan, we will then talk about Overdue re-evals and RD Safety and Quality reminders/ Sara Beth Brown will discuss the Minimum Standard changes and Shakaria Glass will do the same for PBP/ We will have a Q&amp;A at the end; however, again you’re able to do so in the chat feature or by raising your hand. Shaun you can take it from here!</a:t>
            </a:r>
          </a:p>
        </p:txBody>
      </p:sp>
      <p:sp>
        <p:nvSpPr>
          <p:cNvPr id="4" name="Slide Number Placeholder 3"/>
          <p:cNvSpPr>
            <a:spLocks noGrp="1"/>
          </p:cNvSpPr>
          <p:nvPr>
            <p:ph type="sldNum" sz="quarter" idx="5"/>
          </p:nvPr>
        </p:nvSpPr>
        <p:spPr/>
        <p:txBody>
          <a:bodyPr/>
          <a:lstStyle/>
          <a:p>
            <a:fld id="{E4D2A43A-6560-4DD3-BF73-904668A860F0}" type="slidenum">
              <a:rPr lang="en-US" smtClean="0"/>
              <a:t>15</a:t>
            </a:fld>
            <a:endParaRPr lang="en-US"/>
          </a:p>
        </p:txBody>
      </p:sp>
    </p:spTree>
    <p:extLst>
      <p:ext uri="{BB962C8B-B14F-4D97-AF65-F5344CB8AC3E}">
        <p14:creationId xmlns:p14="http://schemas.microsoft.com/office/powerpoint/2010/main" val="4134235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A43A-6560-4DD3-BF73-904668A860F0}" type="slidenum">
              <a:rPr lang="en-US" smtClean="0"/>
              <a:t>48</a:t>
            </a:fld>
            <a:endParaRPr lang="en-US"/>
          </a:p>
        </p:txBody>
      </p:sp>
    </p:spTree>
    <p:extLst>
      <p:ext uri="{BB962C8B-B14F-4D97-AF65-F5344CB8AC3E}">
        <p14:creationId xmlns:p14="http://schemas.microsoft.com/office/powerpoint/2010/main" val="2775124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FEFF61-2814-4E6C-8CD9-127419689BF7}" type="slidenum">
              <a:rPr lang="en-US" smtClean="0"/>
              <a:t>51</a:t>
            </a:fld>
            <a:endParaRPr lang="en-US"/>
          </a:p>
        </p:txBody>
      </p:sp>
    </p:spTree>
    <p:extLst>
      <p:ext uri="{BB962C8B-B14F-4D97-AF65-F5344CB8AC3E}">
        <p14:creationId xmlns:p14="http://schemas.microsoft.com/office/powerpoint/2010/main" val="2529955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A43A-6560-4DD3-BF73-904668A860F0}" type="slidenum">
              <a:rPr lang="en-US" smtClean="0"/>
              <a:t>61</a:t>
            </a:fld>
            <a:endParaRPr lang="en-US"/>
          </a:p>
        </p:txBody>
      </p:sp>
    </p:spTree>
    <p:extLst>
      <p:ext uri="{BB962C8B-B14F-4D97-AF65-F5344CB8AC3E}">
        <p14:creationId xmlns:p14="http://schemas.microsoft.com/office/powerpoint/2010/main" val="3434107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FEFF61-2814-4E6C-8CD9-127419689BF7}" type="slidenum">
              <a:rPr lang="en-US" smtClean="0"/>
              <a:t>63</a:t>
            </a:fld>
            <a:endParaRPr lang="en-US"/>
          </a:p>
        </p:txBody>
      </p:sp>
    </p:spTree>
    <p:extLst>
      <p:ext uri="{BB962C8B-B14F-4D97-AF65-F5344CB8AC3E}">
        <p14:creationId xmlns:p14="http://schemas.microsoft.com/office/powerpoint/2010/main" val="254280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FEFF61-2814-4E6C-8CD9-127419689BF7}" type="slidenum">
              <a:rPr lang="en-US" smtClean="0"/>
              <a:t>67</a:t>
            </a:fld>
            <a:endParaRPr lang="en-US"/>
          </a:p>
        </p:txBody>
      </p:sp>
    </p:spTree>
    <p:extLst>
      <p:ext uri="{BB962C8B-B14F-4D97-AF65-F5344CB8AC3E}">
        <p14:creationId xmlns:p14="http://schemas.microsoft.com/office/powerpoint/2010/main" val="481570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US" dirty="0"/>
          </a:p>
        </p:txBody>
      </p:sp>
      <p:sp>
        <p:nvSpPr>
          <p:cNvPr id="28676" name="Slide Number Placeholder 3"/>
          <p:cNvSpPr>
            <a:spLocks noGrp="1"/>
          </p:cNvSpPr>
          <p:nvPr>
            <p:ph type="sldNum" sz="quarter" idx="5"/>
          </p:nvPr>
        </p:nvSpPr>
        <p:spPr>
          <a:noFill/>
          <a:ln>
            <a:miter lim="800000"/>
            <a:headEnd/>
            <a:tailEnd/>
          </a:ln>
        </p:spPr>
        <p:txBody>
          <a:bodyPr/>
          <a:lstStyle/>
          <a:p>
            <a:pPr defTabSz="912813"/>
            <a:fld id="{3831D8CC-FB84-4CDE-A5D1-B4F4B88C6090}" type="slidenum">
              <a:rPr lang="en-US" smtClean="0"/>
              <a:pPr defTabSz="912813"/>
              <a:t>70</a:t>
            </a:fld>
            <a:endParaRPr lang="en-US" dirty="0"/>
          </a:p>
        </p:txBody>
      </p:sp>
    </p:spTree>
    <p:extLst>
      <p:ext uri="{BB962C8B-B14F-4D97-AF65-F5344CB8AC3E}">
        <p14:creationId xmlns:p14="http://schemas.microsoft.com/office/powerpoint/2010/main" val="2972054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A6F107-6643-474C-B349-50E0FB0EB130}" type="slidenum">
              <a:rPr lang="en-US" smtClean="0"/>
              <a:pPr/>
              <a:t>72</a:t>
            </a:fld>
            <a:endParaRPr lang="en-US"/>
          </a:p>
        </p:txBody>
      </p:sp>
    </p:spTree>
    <p:extLst>
      <p:ext uri="{BB962C8B-B14F-4D97-AF65-F5344CB8AC3E}">
        <p14:creationId xmlns:p14="http://schemas.microsoft.com/office/powerpoint/2010/main" val="3795953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591E7E-269F-4910-BFA0-7EAFEE4E7EA9}" type="slidenum">
              <a:rPr lang="en-US" smtClean="0"/>
              <a:t>81</a:t>
            </a:fld>
            <a:endParaRPr lang="en-US"/>
          </a:p>
        </p:txBody>
      </p:sp>
    </p:spTree>
    <p:extLst>
      <p:ext uri="{BB962C8B-B14F-4D97-AF65-F5344CB8AC3E}">
        <p14:creationId xmlns:p14="http://schemas.microsoft.com/office/powerpoint/2010/main" val="3690864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A43A-6560-4DD3-BF73-904668A860F0}" type="slidenum">
              <a:rPr lang="en-US" smtClean="0"/>
              <a:t>16</a:t>
            </a:fld>
            <a:endParaRPr lang="en-US"/>
          </a:p>
        </p:txBody>
      </p:sp>
    </p:spTree>
    <p:extLst>
      <p:ext uri="{BB962C8B-B14F-4D97-AF65-F5344CB8AC3E}">
        <p14:creationId xmlns:p14="http://schemas.microsoft.com/office/powerpoint/2010/main" val="2503249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A43A-6560-4DD3-BF73-904668A860F0}" type="slidenum">
              <a:rPr lang="en-US" smtClean="0"/>
              <a:t>17</a:t>
            </a:fld>
            <a:endParaRPr lang="en-US"/>
          </a:p>
        </p:txBody>
      </p:sp>
    </p:spTree>
    <p:extLst>
      <p:ext uri="{BB962C8B-B14F-4D97-AF65-F5344CB8AC3E}">
        <p14:creationId xmlns:p14="http://schemas.microsoft.com/office/powerpoint/2010/main" val="1267305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A43A-6560-4DD3-BF73-904668A860F0}" type="slidenum">
              <a:rPr lang="en-US" smtClean="0"/>
              <a:t>19</a:t>
            </a:fld>
            <a:endParaRPr lang="en-US"/>
          </a:p>
        </p:txBody>
      </p:sp>
    </p:spTree>
    <p:extLst>
      <p:ext uri="{BB962C8B-B14F-4D97-AF65-F5344CB8AC3E}">
        <p14:creationId xmlns:p14="http://schemas.microsoft.com/office/powerpoint/2010/main" val="2524407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591E7E-269F-4910-BFA0-7EAFEE4E7EA9}" type="slidenum">
              <a:rPr lang="en-US" smtClean="0"/>
              <a:t>30</a:t>
            </a:fld>
            <a:endParaRPr lang="en-US" dirty="0"/>
          </a:p>
        </p:txBody>
      </p:sp>
    </p:spTree>
    <p:extLst>
      <p:ext uri="{BB962C8B-B14F-4D97-AF65-F5344CB8AC3E}">
        <p14:creationId xmlns:p14="http://schemas.microsoft.com/office/powerpoint/2010/main" val="2464008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A43A-6560-4DD3-BF73-904668A860F0}" type="slidenum">
              <a:rPr lang="en-US" smtClean="0"/>
              <a:t>32</a:t>
            </a:fld>
            <a:endParaRPr lang="en-US"/>
          </a:p>
        </p:txBody>
      </p:sp>
    </p:spTree>
    <p:extLst>
      <p:ext uri="{BB962C8B-B14F-4D97-AF65-F5344CB8AC3E}">
        <p14:creationId xmlns:p14="http://schemas.microsoft.com/office/powerpoint/2010/main" val="631528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A43A-6560-4DD3-BF73-904668A860F0}" type="slidenum">
              <a:rPr lang="en-US" smtClean="0"/>
              <a:t>33</a:t>
            </a:fld>
            <a:endParaRPr lang="en-US"/>
          </a:p>
        </p:txBody>
      </p:sp>
    </p:spTree>
    <p:extLst>
      <p:ext uri="{BB962C8B-B14F-4D97-AF65-F5344CB8AC3E}">
        <p14:creationId xmlns:p14="http://schemas.microsoft.com/office/powerpoint/2010/main" val="482727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A43A-6560-4DD3-BF73-904668A860F0}" type="slidenum">
              <a:rPr lang="en-US" smtClean="0"/>
              <a:t>34</a:t>
            </a:fld>
            <a:endParaRPr lang="en-US"/>
          </a:p>
        </p:txBody>
      </p:sp>
    </p:spTree>
    <p:extLst>
      <p:ext uri="{BB962C8B-B14F-4D97-AF65-F5344CB8AC3E}">
        <p14:creationId xmlns:p14="http://schemas.microsoft.com/office/powerpoint/2010/main" val="1424991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D2EB66-D8FB-2148-8B0A-8E83C70B6C7B}"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2EB66-D8FB-2148-8B0A-8E83C70B6C7B}"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2EB66-D8FB-2148-8B0A-8E83C70B6C7B}"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553E2-1135-4C0D-94CD-A836DAD76E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A58128-6410-4366-8C86-324A55760B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447725-B9D7-41EE-A56A-3D5AAF274AF1}"/>
              </a:ext>
            </a:extLst>
          </p:cNvPr>
          <p:cNvSpPr>
            <a:spLocks noGrp="1"/>
          </p:cNvSpPr>
          <p:nvPr>
            <p:ph type="dt" sz="half" idx="10"/>
          </p:nvPr>
        </p:nvSpPr>
        <p:spPr/>
        <p:txBody>
          <a:bodyPr/>
          <a:lstStyle/>
          <a:p>
            <a:fld id="{1699495A-AC86-4DA0-9B95-04CF73B2BD92}" type="datetimeFigureOut">
              <a:rPr lang="en-US" smtClean="0"/>
              <a:t>9/1/2020</a:t>
            </a:fld>
            <a:endParaRPr lang="en-US" dirty="0"/>
          </a:p>
        </p:txBody>
      </p:sp>
      <p:sp>
        <p:nvSpPr>
          <p:cNvPr id="5" name="Footer Placeholder 4">
            <a:extLst>
              <a:ext uri="{FF2B5EF4-FFF2-40B4-BE49-F238E27FC236}">
                <a16:creationId xmlns:a16="http://schemas.microsoft.com/office/drawing/2014/main" id="{940771C7-3870-4D8F-B8F3-284AB7A36D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143034-AA29-40B8-BC22-92459D07E9AC}"/>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691474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1B4F5-976D-4AD4-99F8-00A8088706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FDE17A-92D0-47C4-BC73-AD5DBFEA4E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16C59-EF55-4F5B-8BE1-88AED3B83560}"/>
              </a:ext>
            </a:extLst>
          </p:cNvPr>
          <p:cNvSpPr>
            <a:spLocks noGrp="1"/>
          </p:cNvSpPr>
          <p:nvPr>
            <p:ph type="dt" sz="half" idx="10"/>
          </p:nvPr>
        </p:nvSpPr>
        <p:spPr/>
        <p:txBody>
          <a:bodyPr/>
          <a:lstStyle/>
          <a:p>
            <a:fld id="{1699495A-AC86-4DA0-9B95-04CF73B2BD92}" type="datetimeFigureOut">
              <a:rPr lang="en-US" smtClean="0"/>
              <a:t>9/1/2020</a:t>
            </a:fld>
            <a:endParaRPr lang="en-US" dirty="0"/>
          </a:p>
        </p:txBody>
      </p:sp>
      <p:sp>
        <p:nvSpPr>
          <p:cNvPr id="5" name="Footer Placeholder 4">
            <a:extLst>
              <a:ext uri="{FF2B5EF4-FFF2-40B4-BE49-F238E27FC236}">
                <a16:creationId xmlns:a16="http://schemas.microsoft.com/office/drawing/2014/main" id="{78D26794-C808-4964-AD54-48C0252918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5CC296-A5E5-4DD5-8118-830EB93ABCA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84078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36CD0-66C1-45E1-9A38-9241232A66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EB00CB-6A6E-4B4E-B29C-42055B4138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6DCF8E2-CE9A-44F5-AFEE-C82D642228E9}"/>
              </a:ext>
            </a:extLst>
          </p:cNvPr>
          <p:cNvSpPr>
            <a:spLocks noGrp="1"/>
          </p:cNvSpPr>
          <p:nvPr>
            <p:ph type="dt" sz="half" idx="10"/>
          </p:nvPr>
        </p:nvSpPr>
        <p:spPr/>
        <p:txBody>
          <a:bodyPr/>
          <a:lstStyle/>
          <a:p>
            <a:fld id="{1699495A-AC86-4DA0-9B95-04CF73B2BD92}" type="datetimeFigureOut">
              <a:rPr lang="en-US" smtClean="0"/>
              <a:t>9/1/2020</a:t>
            </a:fld>
            <a:endParaRPr lang="en-US" dirty="0"/>
          </a:p>
        </p:txBody>
      </p:sp>
      <p:sp>
        <p:nvSpPr>
          <p:cNvPr id="5" name="Footer Placeholder 4">
            <a:extLst>
              <a:ext uri="{FF2B5EF4-FFF2-40B4-BE49-F238E27FC236}">
                <a16:creationId xmlns:a16="http://schemas.microsoft.com/office/drawing/2014/main" id="{BFC656E2-B0A5-4E1F-89E4-9227058560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8629DE-C126-4464-B995-EAC4E789BDE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3656477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23159-9E99-41C8-BD76-FFA89C30C9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1824D3-79A1-4D18-AD87-262F565B18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EECF9-DC82-4791-87BD-CE1B1CA97C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72B338-E58B-4536-B853-DB0401B947CB}"/>
              </a:ext>
            </a:extLst>
          </p:cNvPr>
          <p:cNvSpPr>
            <a:spLocks noGrp="1"/>
          </p:cNvSpPr>
          <p:nvPr>
            <p:ph type="dt" sz="half" idx="10"/>
          </p:nvPr>
        </p:nvSpPr>
        <p:spPr/>
        <p:txBody>
          <a:bodyPr/>
          <a:lstStyle/>
          <a:p>
            <a:fld id="{1699495A-AC86-4DA0-9B95-04CF73B2BD92}" type="datetimeFigureOut">
              <a:rPr lang="en-US" smtClean="0"/>
              <a:t>9/1/2020</a:t>
            </a:fld>
            <a:endParaRPr lang="en-US" dirty="0"/>
          </a:p>
        </p:txBody>
      </p:sp>
      <p:sp>
        <p:nvSpPr>
          <p:cNvPr id="6" name="Footer Placeholder 5">
            <a:extLst>
              <a:ext uri="{FF2B5EF4-FFF2-40B4-BE49-F238E27FC236}">
                <a16:creationId xmlns:a16="http://schemas.microsoft.com/office/drawing/2014/main" id="{10F5C3A7-73D8-4FCE-9462-7435C670F0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D357E53-3826-4BFB-8A32-1DBD1404FEF9}"/>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794452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5CD34-858E-42FB-BF5C-278D83FCA5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969B98-B973-4ECA-A2F7-264C13463E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4AD7913-2A08-4743-82B7-C538BEB9B33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9646CF-F16C-42F2-94A2-BB1CABA3F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ACF08CA-D709-4312-B064-3EF065B1929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68892-94A3-4ADE-BE0F-53888173C726}"/>
              </a:ext>
            </a:extLst>
          </p:cNvPr>
          <p:cNvSpPr>
            <a:spLocks noGrp="1"/>
          </p:cNvSpPr>
          <p:nvPr>
            <p:ph type="dt" sz="half" idx="10"/>
          </p:nvPr>
        </p:nvSpPr>
        <p:spPr/>
        <p:txBody>
          <a:bodyPr/>
          <a:lstStyle/>
          <a:p>
            <a:fld id="{1699495A-AC86-4DA0-9B95-04CF73B2BD92}" type="datetimeFigureOut">
              <a:rPr lang="en-US" smtClean="0"/>
              <a:t>9/1/2020</a:t>
            </a:fld>
            <a:endParaRPr lang="en-US" dirty="0"/>
          </a:p>
        </p:txBody>
      </p:sp>
      <p:sp>
        <p:nvSpPr>
          <p:cNvPr id="8" name="Footer Placeholder 7">
            <a:extLst>
              <a:ext uri="{FF2B5EF4-FFF2-40B4-BE49-F238E27FC236}">
                <a16:creationId xmlns:a16="http://schemas.microsoft.com/office/drawing/2014/main" id="{0134B7B6-A12E-400E-BE1D-0EF1C4CD255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32CE13B-2C40-4E98-919A-5814909A6FE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936546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F4AD-53DD-4A80-A0BD-C967DBED49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962480-798E-4F38-BCD1-E1CC6673B645}"/>
              </a:ext>
            </a:extLst>
          </p:cNvPr>
          <p:cNvSpPr>
            <a:spLocks noGrp="1"/>
          </p:cNvSpPr>
          <p:nvPr>
            <p:ph type="dt" sz="half" idx="10"/>
          </p:nvPr>
        </p:nvSpPr>
        <p:spPr/>
        <p:txBody>
          <a:bodyPr/>
          <a:lstStyle/>
          <a:p>
            <a:fld id="{1699495A-AC86-4DA0-9B95-04CF73B2BD92}" type="datetimeFigureOut">
              <a:rPr lang="en-US" smtClean="0"/>
              <a:t>9/1/2020</a:t>
            </a:fld>
            <a:endParaRPr lang="en-US" dirty="0"/>
          </a:p>
        </p:txBody>
      </p:sp>
      <p:sp>
        <p:nvSpPr>
          <p:cNvPr id="4" name="Footer Placeholder 3">
            <a:extLst>
              <a:ext uri="{FF2B5EF4-FFF2-40B4-BE49-F238E27FC236}">
                <a16:creationId xmlns:a16="http://schemas.microsoft.com/office/drawing/2014/main" id="{C66B82A5-2A87-4733-A106-BE0801F5FBB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DB229F-5696-4FAC-B2E2-F5F6A110B0A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927779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2A8DEA-B4EC-4F16-9E4A-305FC871AA29}"/>
              </a:ext>
            </a:extLst>
          </p:cNvPr>
          <p:cNvSpPr>
            <a:spLocks noGrp="1"/>
          </p:cNvSpPr>
          <p:nvPr>
            <p:ph type="dt" sz="half" idx="10"/>
          </p:nvPr>
        </p:nvSpPr>
        <p:spPr/>
        <p:txBody>
          <a:bodyPr/>
          <a:lstStyle/>
          <a:p>
            <a:fld id="{1699495A-AC86-4DA0-9B95-04CF73B2BD92}" type="datetimeFigureOut">
              <a:rPr lang="en-US" smtClean="0"/>
              <a:t>9/1/2020</a:t>
            </a:fld>
            <a:endParaRPr lang="en-US" dirty="0"/>
          </a:p>
        </p:txBody>
      </p:sp>
      <p:sp>
        <p:nvSpPr>
          <p:cNvPr id="3" name="Footer Placeholder 2">
            <a:extLst>
              <a:ext uri="{FF2B5EF4-FFF2-40B4-BE49-F238E27FC236}">
                <a16:creationId xmlns:a16="http://schemas.microsoft.com/office/drawing/2014/main" id="{BA8C84F8-C6B4-40A9-ADEF-13AB925ECA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3A1C2D0-9BC6-49C1-8178-257B80CC782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058306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CEABB-26CF-4AB8-86FB-A11C350067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FE2C1-5F93-4554-B67B-4145D5D595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1D6C82-D332-42E6-A842-B8E8C81E1F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7F0AC6-83A3-4E03-AC1C-56A632A15EB7}"/>
              </a:ext>
            </a:extLst>
          </p:cNvPr>
          <p:cNvSpPr>
            <a:spLocks noGrp="1"/>
          </p:cNvSpPr>
          <p:nvPr>
            <p:ph type="dt" sz="half" idx="10"/>
          </p:nvPr>
        </p:nvSpPr>
        <p:spPr/>
        <p:txBody>
          <a:bodyPr/>
          <a:lstStyle/>
          <a:p>
            <a:fld id="{1699495A-AC86-4DA0-9B95-04CF73B2BD92}" type="datetimeFigureOut">
              <a:rPr lang="en-US" smtClean="0"/>
              <a:t>9/1/2020</a:t>
            </a:fld>
            <a:endParaRPr lang="en-US" dirty="0"/>
          </a:p>
        </p:txBody>
      </p:sp>
      <p:sp>
        <p:nvSpPr>
          <p:cNvPr id="6" name="Footer Placeholder 5">
            <a:extLst>
              <a:ext uri="{FF2B5EF4-FFF2-40B4-BE49-F238E27FC236}">
                <a16:creationId xmlns:a16="http://schemas.microsoft.com/office/drawing/2014/main" id="{B0B69137-04BC-457E-9EB6-1D7C05C015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A0E354-7F9F-472E-9461-47587ED6AAD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98298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2EB66-D8FB-2148-8B0A-8E83C70B6C7B}"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EC1C4-BB41-4E75-B123-0971C351C7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6EDDAB-4BC6-44EE-998E-902D0C09C2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8AD516-7F9D-4147-85D6-60840C5FF8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9A42D1-EDA9-4D14-A0A4-E6B20B7C35CA}"/>
              </a:ext>
            </a:extLst>
          </p:cNvPr>
          <p:cNvSpPr>
            <a:spLocks noGrp="1"/>
          </p:cNvSpPr>
          <p:nvPr>
            <p:ph type="dt" sz="half" idx="10"/>
          </p:nvPr>
        </p:nvSpPr>
        <p:spPr/>
        <p:txBody>
          <a:bodyPr/>
          <a:lstStyle/>
          <a:p>
            <a:fld id="{1699495A-AC86-4DA0-9B95-04CF73B2BD92}" type="datetimeFigureOut">
              <a:rPr lang="en-US" smtClean="0"/>
              <a:t>9/1/2020</a:t>
            </a:fld>
            <a:endParaRPr lang="en-US" dirty="0"/>
          </a:p>
        </p:txBody>
      </p:sp>
      <p:sp>
        <p:nvSpPr>
          <p:cNvPr id="6" name="Footer Placeholder 5">
            <a:extLst>
              <a:ext uri="{FF2B5EF4-FFF2-40B4-BE49-F238E27FC236}">
                <a16:creationId xmlns:a16="http://schemas.microsoft.com/office/drawing/2014/main" id="{4C748C02-2963-4079-AA73-677988B3BC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114066-39EF-483B-B2F6-E5DA6AFF9E4C}"/>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790549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7AE71-C04E-4355-947D-16C2009113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46C3E6-550E-463E-A105-CABA77786F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8CF205-065E-4906-888D-4E0B4C3682E2}"/>
              </a:ext>
            </a:extLst>
          </p:cNvPr>
          <p:cNvSpPr>
            <a:spLocks noGrp="1"/>
          </p:cNvSpPr>
          <p:nvPr>
            <p:ph type="dt" sz="half" idx="10"/>
          </p:nvPr>
        </p:nvSpPr>
        <p:spPr/>
        <p:txBody>
          <a:bodyPr/>
          <a:lstStyle/>
          <a:p>
            <a:fld id="{1699495A-AC86-4DA0-9B95-04CF73B2BD92}" type="datetimeFigureOut">
              <a:rPr lang="en-US" smtClean="0"/>
              <a:t>9/1/2020</a:t>
            </a:fld>
            <a:endParaRPr lang="en-US" dirty="0"/>
          </a:p>
        </p:txBody>
      </p:sp>
      <p:sp>
        <p:nvSpPr>
          <p:cNvPr id="5" name="Footer Placeholder 4">
            <a:extLst>
              <a:ext uri="{FF2B5EF4-FFF2-40B4-BE49-F238E27FC236}">
                <a16:creationId xmlns:a16="http://schemas.microsoft.com/office/drawing/2014/main" id="{DFA97897-A9D0-4E91-8B90-FC77D7B1C0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056C38-3768-4107-8C94-AD85611E85F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755408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6B2F70-8944-44D5-8689-3645FEA9E9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DC8CA6-EB42-4EF0-8BB7-3D53C6A4CA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25DA3-4B05-45C6-9968-E40610028CFF}"/>
              </a:ext>
            </a:extLst>
          </p:cNvPr>
          <p:cNvSpPr>
            <a:spLocks noGrp="1"/>
          </p:cNvSpPr>
          <p:nvPr>
            <p:ph type="dt" sz="half" idx="10"/>
          </p:nvPr>
        </p:nvSpPr>
        <p:spPr/>
        <p:txBody>
          <a:bodyPr/>
          <a:lstStyle/>
          <a:p>
            <a:fld id="{1699495A-AC86-4DA0-9B95-04CF73B2BD92}" type="datetimeFigureOut">
              <a:rPr lang="en-US" smtClean="0"/>
              <a:t>9/1/2020</a:t>
            </a:fld>
            <a:endParaRPr lang="en-US" dirty="0"/>
          </a:p>
        </p:txBody>
      </p:sp>
      <p:sp>
        <p:nvSpPr>
          <p:cNvPr id="5" name="Footer Placeholder 4">
            <a:extLst>
              <a:ext uri="{FF2B5EF4-FFF2-40B4-BE49-F238E27FC236}">
                <a16:creationId xmlns:a16="http://schemas.microsoft.com/office/drawing/2014/main" id="{5E2898B0-54A1-4AB7-9B64-5E2A658408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F421EF-2076-4233-83EB-2501D8C29335}"/>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676382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D2EB66-D8FB-2148-8B0A-8E83C70B6C7B}"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99989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2EB66-D8FB-2148-8B0A-8E83C70B6C7B}" type="datetimeFigureOut">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D2EB66-D8FB-2148-8B0A-8E83C70B6C7B}" type="datetimeFigureOut">
              <a:rPr lang="en-US" smtClean="0"/>
              <a:t>9/1/2020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2EB66-D8FB-2148-8B0A-8E83C70B6C7B}" type="datetimeFigureOut">
              <a:rPr lang="en-US" smtClean="0"/>
              <a:t>9/1/2020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2EB66-D8FB-2148-8B0A-8E83C70B6C7B}" type="datetimeFigureOut">
              <a:rPr lang="en-US" smtClean="0"/>
              <a:t>9/1/2020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D2EB66-D8FB-2148-8B0A-8E83C70B6C7B}" type="datetimeFigureOut">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D2EB66-D8FB-2148-8B0A-8E83C70B6C7B}" type="datetimeFigureOut">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2EB66-D8FB-2148-8B0A-8E83C70B6C7B}" type="datetimeFigureOut">
              <a:rPr lang="en-US" smtClean="0"/>
              <a:t>9/1/2020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CC836-1C07-E141-9BFB-691395C8A2F7}"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F245A2-3FCE-413A-A757-40FA8A9A85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A8508F-F049-425E-8D3C-8261A2EF60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F5C52-2DAE-4BF6-951A-EECDBE2A4D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99495A-AC86-4DA0-9B95-04CF73B2BD92}" type="datetimeFigureOut">
              <a:rPr lang="en-US" smtClean="0"/>
              <a:t>9/1/2020</a:t>
            </a:fld>
            <a:endParaRPr lang="en-US" dirty="0"/>
          </a:p>
        </p:txBody>
      </p:sp>
      <p:sp>
        <p:nvSpPr>
          <p:cNvPr id="5" name="Footer Placeholder 4">
            <a:extLst>
              <a:ext uri="{FF2B5EF4-FFF2-40B4-BE49-F238E27FC236}">
                <a16:creationId xmlns:a16="http://schemas.microsoft.com/office/drawing/2014/main" id="{BD2878EB-8F1C-414F-B263-68817DAE8E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ADCB3B8-8AE8-4457-9D7B-0F792B63CD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62D63-6DE2-46E9-AE75-952879E173AD}" type="slidenum">
              <a:rPr lang="en-US" smtClean="0"/>
              <a:t>‹#›</a:t>
            </a:fld>
            <a:endParaRPr lang="en-US" dirty="0"/>
          </a:p>
        </p:txBody>
      </p:sp>
    </p:spTree>
    <p:extLst>
      <p:ext uri="{BB962C8B-B14F-4D97-AF65-F5344CB8AC3E}">
        <p14:creationId xmlns:p14="http://schemas.microsoft.com/office/powerpoint/2010/main" val="947392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9.jpe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justintarte.blogspot.com/2011/12/top-10-questions-to-ask-yourself-in.html?m=0" TargetMode="External"/><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afro-ip.blogspot.com/2012/07/10-reasons-to-follow-european-approach.html" TargetMode="External"/><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pixabay.com/en/plan-do-act-check-system-workflow-1725510/" TargetMode="External"/><Relationship Id="rId2" Type="http://schemas.openxmlformats.org/officeDocument/2006/relationships/image" Target="../media/image14.jp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hyperlink" Target="http://psicologiayautoayuda.com/psicologia/consejos-psicologia/coaching-para-buscar-un-nuevo-trabajo/" TargetMode="External"/><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hyperlink" Target="https://pxhere.com/en/photo/1450221" TargetMode="External"/><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hyperlink" Target="http://picpedia.org/handwriting/p/plan.html" TargetMode="External"/><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hyperlink" Target="http://www.damianozoffoli.com/2011/09/16/con-la-manovra-rischio-estinzione-per-il-trasporto-pubblico-locale/" TargetMode="External"/><Relationship Id="rId2" Type="http://schemas.openxmlformats.org/officeDocument/2006/relationships/image" Target="../media/image19.jp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hyperlink" Target="https://pxhere.com/en/photo/916968" TargetMode="External"/><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hyperlink" Target="https://pixabay.com/en/feedback-confirming-balloons-clouds-3227580/"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4.sv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3" Type="http://schemas.openxmlformats.org/officeDocument/2006/relationships/hyperlink" Target="mailto:andria.Bolton@dhs.ga.gov" TargetMode="External"/><Relationship Id="rId7" Type="http://schemas.openxmlformats.org/officeDocument/2006/relationships/hyperlink" Target="mailto:Amy.hill1@dhs.ga.gov" TargetMode="External"/><Relationship Id="rId2" Type="http://schemas.openxmlformats.org/officeDocument/2006/relationships/hyperlink" Target="mailto:Lashaunda.Daniel@dhs.ga.gov" TargetMode="External"/><Relationship Id="rId1" Type="http://schemas.openxmlformats.org/officeDocument/2006/relationships/slideLayout" Target="../slideLayouts/slideLayout17.xml"/><Relationship Id="rId6" Type="http://schemas.openxmlformats.org/officeDocument/2006/relationships/hyperlink" Target="mailto:azure.mccollough@dhs.ga.gov" TargetMode="External"/><Relationship Id="rId5" Type="http://schemas.openxmlformats.org/officeDocument/2006/relationships/hyperlink" Target="mailto:tomeka.Branscomb1@dhs.ga.gov" TargetMode="External"/><Relationship Id="rId4" Type="http://schemas.openxmlformats.org/officeDocument/2006/relationships/hyperlink" Target="mailto:Shanise.wooten1@dhs.ga.gov"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hyperlink" Target="http://www.pngall.com/best-quality-png" TargetMode="External"/><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hyperlink" Target="https://en.wikipedia.org/wiki/Inflatable_armband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mattcoaty.com/category/feedback/" TargetMode="External"/><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hyperlink" Target="https://medium.com/futurity-news/friend-groups-shield-kids-from-bullying-better-than-1-bestie-47bf80ea9f12" TargetMode="External"/><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hyperlink" Target="https://www.mynextmove.org/profile/summary/31-9092.00" TargetMode="External"/><Relationship Id="rId2" Type="http://schemas.openxmlformats.org/officeDocument/2006/relationships/image" Target="../media/image42.jpg"/><Relationship Id="rId1" Type="http://schemas.openxmlformats.org/officeDocument/2006/relationships/slideLayout" Target="../slideLayouts/slideLayout13.xml"/><Relationship Id="rId4" Type="http://schemas.openxmlformats.org/officeDocument/2006/relationships/hyperlink" Target="https://creativecommons.org/licenses/by/3.0/"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inmyownterms.com/" TargetMode="External"/><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hyperlink" Target="https://commons.wikimedia.org/wiki/File:DEA_to_host_national_prescription_drug_take-back_160324-F-HC995-002.jpg" TargetMode="External"/><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hyperlink" Target="http://leadershipfreak.wordpress.com/2010/09/29/getting-further-with-feedback/" TargetMode="External"/><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hyperlink" Target="http://coolcatteacher.blogspot.com/2012/06/we-need-education-victory-garden-iste12.html" TargetMode="External"/><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hyperlink" Target="https://ko.m.wikipedia.org/wiki/%ED%8C%8C%EC%9D%BC:Mental_Disorder_Silhouette.png" TargetMode="External"/><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hyperlink" Target="http://www.delivrd.com/2015/08/help-make-delivrd-better-we-need-your-feedback/"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hyperlink" Target="http://cafrancavilla.com/2012/12/19/riesgos-de-ti-resultados-2012-del-barometro-isaca/"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cat.xula.edu/food/grade-contracts-with-your-students/" TargetMode="External"/><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www.marugujarat.org/important-notice-regarding-junior-clerk-recruitment-in-states-agriculture-universities/" TargetMode="External"/><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hyperlink" Target="http://www.paralegalalliance.com/paralegal-quiz-aptitude-test-2/" TargetMode="External"/><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hyperlink" Target="http://emcage.net/e-induction-resources/unwell-child/"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boozedancing.wordpress.com/2013/11/27/the-answer-man-tackles-all-of-your-booze-related-holiday-questions" TargetMode="External"/><Relationship Id="rId2" Type="http://schemas.openxmlformats.org/officeDocument/2006/relationships/image" Target="../media/image54.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hyperlink" Target="http://www.thebluediamondgallery.com/handwriting/o/objectives.html" TargetMode="External"/><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57.jfif"/><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hyperlink" Target="https://people-equation.com/perfect-corporate-culture/a-plus-sign/" TargetMode="External"/><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hyperlink" Target="https://bloom-at.blogspot.com/2017/12/a-report-on-reports.html" TargetMode="External"/><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hyperlink" Target="http://picpedia.org/highway-signs/s/staff-training.html" TargetMode="External"/><Relationship Id="rId2" Type="http://schemas.openxmlformats.org/officeDocument/2006/relationships/image" Target="../media/image66.jp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hyperlink" Target="http://www.pngall.com/more-info-png" TargetMode="External"/><Relationship Id="rId2" Type="http://schemas.openxmlformats.org/officeDocument/2006/relationships/image" Target="../media/image69.png"/><Relationship Id="rId1" Type="http://schemas.openxmlformats.org/officeDocument/2006/relationships/slideLayout" Target="../slideLayouts/slideLayout13.xml"/><Relationship Id="rId4" Type="http://schemas.openxmlformats.org/officeDocument/2006/relationships/hyperlink" Target="http://www.gascore.com/"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nlife.ca/audio/andrew-fountain-bible-truth" TargetMode="External"/><Relationship Id="rId2" Type="http://schemas.openxmlformats.org/officeDocument/2006/relationships/image" Target="../media/image70.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32B38"/>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6998" y="892762"/>
            <a:ext cx="4125144" cy="4123426"/>
          </a:xfrm>
          <a:prstGeom prst="rect">
            <a:avLst/>
          </a:prstGeom>
        </p:spPr>
      </p:pic>
      <p:sp>
        <p:nvSpPr>
          <p:cNvPr id="5" name="TextBox 4"/>
          <p:cNvSpPr txBox="1"/>
          <p:nvPr/>
        </p:nvSpPr>
        <p:spPr>
          <a:xfrm>
            <a:off x="1" y="5237018"/>
            <a:ext cx="12192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useo Sans 900" charset="0"/>
                <a:ea typeface="Museo Sans 900" charset="0"/>
                <a:cs typeface="Museo Sans 900" charset="0"/>
              </a:rPr>
              <a:t>Tom C. Rawlings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Museo Sans 500" charset="0"/>
                <a:ea typeface="Museo Sans 500" charset="0"/>
                <a:cs typeface="Museo Sans 500" charset="0"/>
              </a:rPr>
              <a:t>Director</a:t>
            </a:r>
          </a:p>
        </p:txBody>
      </p:sp>
    </p:spTree>
    <p:extLst>
      <p:ext uri="{BB962C8B-B14F-4D97-AF65-F5344CB8AC3E}">
        <p14:creationId xmlns:p14="http://schemas.microsoft.com/office/powerpoint/2010/main" val="39357582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C69B7-1DA8-40EE-9A73-535056B2ECFB}"/>
              </a:ext>
            </a:extLst>
          </p:cNvPr>
          <p:cNvSpPr>
            <a:spLocks noGrp="1"/>
          </p:cNvSpPr>
          <p:nvPr>
            <p:ph type="title"/>
          </p:nvPr>
        </p:nvSpPr>
        <p:spPr>
          <a:xfrm>
            <a:off x="804673" y="1445494"/>
            <a:ext cx="3616856" cy="4376572"/>
          </a:xfrm>
        </p:spPr>
        <p:txBody>
          <a:bodyPr anchor="ctr">
            <a:normAutofit/>
          </a:bodyPr>
          <a:lstStyle/>
          <a:p>
            <a:r>
              <a:rPr lang="en-US" sz="4800" b="1" u="sng" dirty="0"/>
              <a:t>Re-Evaluations</a:t>
            </a:r>
          </a:p>
        </p:txBody>
      </p:sp>
      <p:sp>
        <p:nvSpPr>
          <p:cNvPr id="35" name="Freeform: Shape 34">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Content Placeholder 2">
            <a:extLst>
              <a:ext uri="{FF2B5EF4-FFF2-40B4-BE49-F238E27FC236}">
                <a16:creationId xmlns:a16="http://schemas.microsoft.com/office/drawing/2014/main" id="{AF747F3A-BBA3-4D5B-8FA4-250863832F5C}"/>
              </a:ext>
            </a:extLst>
          </p:cNvPr>
          <p:cNvSpPr>
            <a:spLocks noGrp="1"/>
          </p:cNvSpPr>
          <p:nvPr>
            <p:ph idx="1"/>
          </p:nvPr>
        </p:nvSpPr>
        <p:spPr>
          <a:xfrm>
            <a:off x="5189558" y="377687"/>
            <a:ext cx="6559826" cy="6102626"/>
          </a:xfrm>
        </p:spPr>
        <p:txBody>
          <a:bodyPr anchor="ctr">
            <a:normAutofit/>
          </a:bodyPr>
          <a:lstStyle/>
          <a:p>
            <a:r>
              <a:rPr lang="en-US" sz="2200" dirty="0">
                <a:solidFill>
                  <a:schemeClr val="bg1"/>
                </a:solidFill>
              </a:rPr>
              <a:t>Per OPM policy, RD has </a:t>
            </a:r>
            <a:r>
              <a:rPr lang="en-US" sz="2200" b="1" dirty="0">
                <a:solidFill>
                  <a:srgbClr val="FF0000"/>
                </a:solidFill>
              </a:rPr>
              <a:t>fourteen (14) days business days </a:t>
            </a:r>
            <a:r>
              <a:rPr lang="en-US" sz="2200" dirty="0">
                <a:solidFill>
                  <a:schemeClr val="bg1"/>
                </a:solidFill>
              </a:rPr>
              <a:t>to process all re-evaluations. For example, if a re-evaluation was submitted to OPM on 6/23/2020 the re-evaluation is due to be approved in GA+SORE and SHINES by 7/15/2020 (excludes holidays).</a:t>
            </a:r>
          </a:p>
          <a:p>
            <a:r>
              <a:rPr lang="en-US" sz="2200" dirty="0">
                <a:solidFill>
                  <a:schemeClr val="bg1"/>
                </a:solidFill>
              </a:rPr>
              <a:t>On average, RD team indicated that with the implementation of SAFE it takes </a:t>
            </a:r>
            <a:r>
              <a:rPr lang="en-US" sz="2200" b="1" dirty="0">
                <a:solidFill>
                  <a:srgbClr val="FF0000"/>
                </a:solidFill>
              </a:rPr>
              <a:t>at least 1 hour </a:t>
            </a:r>
            <a:r>
              <a:rPr lang="en-US" sz="2200" dirty="0">
                <a:solidFill>
                  <a:schemeClr val="bg1"/>
                </a:solidFill>
              </a:rPr>
              <a:t>for an average household (2 adults and 2 children under the age of 18) to process a re-evaluation assessment.</a:t>
            </a:r>
          </a:p>
          <a:p>
            <a:pPr marL="0" indent="0">
              <a:buNone/>
            </a:pPr>
            <a:endParaRPr lang="en-US" sz="2200" dirty="0">
              <a:solidFill>
                <a:schemeClr val="bg1"/>
              </a:solidFill>
            </a:endParaRPr>
          </a:p>
          <a:p>
            <a:pPr marL="0" indent="0">
              <a:buNone/>
            </a:pPr>
            <a:endParaRPr lang="en-US" sz="2200" dirty="0">
              <a:solidFill>
                <a:schemeClr val="bg1"/>
              </a:solidFill>
            </a:endParaRPr>
          </a:p>
        </p:txBody>
      </p:sp>
    </p:spTree>
    <p:extLst>
      <p:ext uri="{BB962C8B-B14F-4D97-AF65-F5344CB8AC3E}">
        <p14:creationId xmlns:p14="http://schemas.microsoft.com/office/powerpoint/2010/main" val="241825185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DDD5AA-EA73-4A5A-A01B-954C7975BC7A}"/>
              </a:ext>
            </a:extLst>
          </p:cNvPr>
          <p:cNvSpPr>
            <a:spLocks noGrp="1"/>
          </p:cNvSpPr>
          <p:nvPr>
            <p:ph type="title"/>
          </p:nvPr>
        </p:nvSpPr>
        <p:spPr>
          <a:xfrm>
            <a:off x="6617740" y="802955"/>
            <a:ext cx="4766330" cy="1454051"/>
          </a:xfrm>
        </p:spPr>
        <p:txBody>
          <a:bodyPr>
            <a:normAutofit/>
          </a:bodyPr>
          <a:lstStyle/>
          <a:p>
            <a:r>
              <a:rPr lang="en-US" sz="3600" b="1">
                <a:solidFill>
                  <a:srgbClr val="000000"/>
                </a:solidFill>
              </a:rPr>
              <a:t>Top 10 Reasons for Re-Evaluations denials</a:t>
            </a:r>
          </a:p>
        </p:txBody>
      </p:sp>
      <p:sp>
        <p:nvSpPr>
          <p:cNvPr id="75"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Missing Information Puzzle Fill Gap Knowledge 3d Illustration ...">
            <a:extLst>
              <a:ext uri="{FF2B5EF4-FFF2-40B4-BE49-F238E27FC236}">
                <a16:creationId xmlns:a16="http://schemas.microsoft.com/office/drawing/2014/main" id="{EAEA7578-BBFB-4D88-B60E-40A6378D90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8328" y="2648102"/>
            <a:ext cx="4142232" cy="24853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DBA101D-7953-42AD-A273-D47A21AD77A1}"/>
              </a:ext>
            </a:extLst>
          </p:cNvPr>
          <p:cNvSpPr>
            <a:spLocks noGrp="1"/>
          </p:cNvSpPr>
          <p:nvPr>
            <p:ph idx="1"/>
          </p:nvPr>
        </p:nvSpPr>
        <p:spPr>
          <a:xfrm>
            <a:off x="6621072" y="2421683"/>
            <a:ext cx="4765949" cy="3353476"/>
          </a:xfrm>
        </p:spPr>
        <p:txBody>
          <a:bodyPr anchor="t">
            <a:normAutofit/>
          </a:bodyPr>
          <a:lstStyle/>
          <a:p>
            <a:r>
              <a:rPr lang="en-US" sz="1400">
                <a:solidFill>
                  <a:srgbClr val="000000"/>
                </a:solidFill>
              </a:rPr>
              <a:t>Homes not converted into SAFE format</a:t>
            </a:r>
          </a:p>
          <a:p>
            <a:r>
              <a:rPr lang="en-US" sz="1400">
                <a:solidFill>
                  <a:srgbClr val="000000"/>
                </a:solidFill>
              </a:rPr>
              <a:t>Immunizations outdated or not current</a:t>
            </a:r>
          </a:p>
          <a:p>
            <a:r>
              <a:rPr lang="en-US" sz="1400">
                <a:solidFill>
                  <a:srgbClr val="000000"/>
                </a:solidFill>
              </a:rPr>
              <a:t>Missing signatures and forms</a:t>
            </a:r>
          </a:p>
          <a:p>
            <a:r>
              <a:rPr lang="en-US" sz="1400">
                <a:solidFill>
                  <a:srgbClr val="000000"/>
                </a:solidFill>
              </a:rPr>
              <a:t>SAFE not being utilized correctly</a:t>
            </a:r>
          </a:p>
          <a:p>
            <a:r>
              <a:rPr lang="en-US" sz="1400">
                <a:solidFill>
                  <a:srgbClr val="000000"/>
                </a:solidFill>
              </a:rPr>
              <a:t>Lack of assessment</a:t>
            </a:r>
          </a:p>
          <a:p>
            <a:r>
              <a:rPr lang="en-US" sz="1400">
                <a:solidFill>
                  <a:srgbClr val="000000"/>
                </a:solidFill>
              </a:rPr>
              <a:t>Specialized waivers not in place</a:t>
            </a:r>
          </a:p>
          <a:p>
            <a:r>
              <a:rPr lang="en-US" sz="1400">
                <a:solidFill>
                  <a:srgbClr val="000000"/>
                </a:solidFill>
              </a:rPr>
              <a:t>Lack of continued development training hours</a:t>
            </a:r>
          </a:p>
          <a:p>
            <a:r>
              <a:rPr lang="en-US" sz="1400">
                <a:solidFill>
                  <a:srgbClr val="000000"/>
                </a:solidFill>
              </a:rPr>
              <a:t>CPR/FA expired</a:t>
            </a:r>
          </a:p>
          <a:p>
            <a:r>
              <a:rPr lang="en-US" sz="1400">
                <a:solidFill>
                  <a:srgbClr val="000000"/>
                </a:solidFill>
              </a:rPr>
              <a:t>Approval period dates are incorrect</a:t>
            </a:r>
          </a:p>
          <a:p>
            <a:r>
              <a:rPr lang="en-US" sz="1400">
                <a:solidFill>
                  <a:srgbClr val="000000"/>
                </a:solidFill>
              </a:rPr>
              <a:t>All minor children (including foster children) not being interviewed</a:t>
            </a:r>
          </a:p>
          <a:p>
            <a:endParaRPr lang="en-US" sz="1400">
              <a:solidFill>
                <a:srgbClr val="000000"/>
              </a:solidFill>
            </a:endParaRPr>
          </a:p>
        </p:txBody>
      </p:sp>
    </p:spTree>
    <p:extLst>
      <p:ext uri="{BB962C8B-B14F-4D97-AF65-F5344CB8AC3E}">
        <p14:creationId xmlns:p14="http://schemas.microsoft.com/office/powerpoint/2010/main" val="1720679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7C83B-0822-4406-9209-93F2627579FE}"/>
              </a:ext>
            </a:extLst>
          </p:cNvPr>
          <p:cNvSpPr>
            <a:spLocks noGrp="1"/>
          </p:cNvSpPr>
          <p:nvPr>
            <p:ph type="title"/>
          </p:nvPr>
        </p:nvSpPr>
        <p:spPr>
          <a:xfrm>
            <a:off x="838200" y="530460"/>
            <a:ext cx="10515600" cy="1325563"/>
          </a:xfrm>
        </p:spPr>
        <p:txBody>
          <a:bodyPr/>
          <a:lstStyle/>
          <a:p>
            <a:r>
              <a:rPr lang="en-US" b="1" dirty="0"/>
              <a:t>Re-Evaluations data Approval based on submission</a:t>
            </a:r>
          </a:p>
        </p:txBody>
      </p:sp>
      <p:graphicFrame>
        <p:nvGraphicFramePr>
          <p:cNvPr id="9" name="Content Placeholder 8">
            <a:extLst>
              <a:ext uri="{FF2B5EF4-FFF2-40B4-BE49-F238E27FC236}">
                <a16:creationId xmlns:a16="http://schemas.microsoft.com/office/drawing/2014/main" id="{87D5AAD2-7762-4F56-8D98-7AD767911CAE}"/>
              </a:ext>
            </a:extLst>
          </p:cNvPr>
          <p:cNvGraphicFramePr>
            <a:graphicFrameLocks noGrp="1"/>
          </p:cNvGraphicFramePr>
          <p:nvPr>
            <p:ph idx="1"/>
          </p:nvPr>
        </p:nvGraphicFramePr>
        <p:xfrm>
          <a:off x="1544419" y="1856023"/>
          <a:ext cx="10515600" cy="4664047"/>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0B13D52A-B42F-4B7D-B662-EDB0A1940E90}"/>
              </a:ext>
            </a:extLst>
          </p:cNvPr>
          <p:cNvSpPr txBox="1"/>
          <p:nvPr/>
        </p:nvSpPr>
        <p:spPr>
          <a:xfrm>
            <a:off x="480390" y="2194559"/>
            <a:ext cx="3908730"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3,269</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re-evaluations records that have a “Date Director Approval Re-Evaluation” between 1/1/2019-5/31/2020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2,888</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records that have been submitted, at least once (as of June 2020).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2,646</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were eventually approved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NOTE: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 average of </a:t>
            </a:r>
            <a:r>
              <a:rPr lang="en-US" b="1" dirty="0">
                <a:solidFill>
                  <a:srgbClr val="FF0000"/>
                </a:solidFill>
                <a:latin typeface="Calibri" panose="020F0502020204030204"/>
              </a:rPr>
              <a:t>22</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 days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elapsed between the day the provider created the re-eval record in GA+SCORE and the day it was approved by an RD.</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724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0D6C-B540-47EB-A98B-FE1844D1C3B2}"/>
              </a:ext>
            </a:extLst>
          </p:cNvPr>
          <p:cNvSpPr>
            <a:spLocks noGrp="1"/>
          </p:cNvSpPr>
          <p:nvPr>
            <p:ph type="title"/>
          </p:nvPr>
        </p:nvSpPr>
        <p:spPr>
          <a:xfrm>
            <a:off x="1474304" y="365125"/>
            <a:ext cx="10515600" cy="1325563"/>
          </a:xfrm>
        </p:spPr>
        <p:txBody>
          <a:bodyPr/>
          <a:lstStyle/>
          <a:p>
            <a:r>
              <a:rPr lang="en-US" b="1" u="sng" dirty="0"/>
              <a:t>Ex. Timeline Sixth submission denial </a:t>
            </a:r>
          </a:p>
        </p:txBody>
      </p:sp>
      <p:sp>
        <p:nvSpPr>
          <p:cNvPr id="3" name="Content Placeholder 2">
            <a:extLst>
              <a:ext uri="{FF2B5EF4-FFF2-40B4-BE49-F238E27FC236}">
                <a16:creationId xmlns:a16="http://schemas.microsoft.com/office/drawing/2014/main" id="{0B0ED996-8EC2-48B3-B88C-8012B0EE9E63}"/>
              </a:ext>
            </a:extLst>
          </p:cNvPr>
          <p:cNvSpPr>
            <a:spLocks noGrp="1"/>
          </p:cNvSpPr>
          <p:nvPr>
            <p:ph idx="1"/>
          </p:nvPr>
        </p:nvSpPr>
        <p:spPr>
          <a:xfrm>
            <a:off x="0" y="1253331"/>
            <a:ext cx="11151704" cy="5239544"/>
          </a:xfrm>
        </p:spPr>
        <p:txBody>
          <a:bodyPr>
            <a:normAutofit lnSpcReduction="10000"/>
          </a:bodyPr>
          <a:lstStyle/>
          <a:p>
            <a:r>
              <a:rPr lang="en-US" dirty="0"/>
              <a:t>9/2019: Home was sent back to agency due to the assessment not being in SAFE conversion</a:t>
            </a:r>
          </a:p>
          <a:p>
            <a:r>
              <a:rPr lang="en-US" dirty="0"/>
              <a:t>11/2019: Conversion was done incorrectly. Wrong questionnaires were utilized. Approval dates were incorrect</a:t>
            </a:r>
          </a:p>
          <a:p>
            <a:r>
              <a:rPr lang="en-US" dirty="0"/>
              <a:t>12/2019:Conversion was done incorrectly as mentioned on 11/2019 with incorrect questionnaires</a:t>
            </a:r>
          </a:p>
          <a:p>
            <a:r>
              <a:rPr lang="en-US" dirty="0"/>
              <a:t>2/2020: Home was not submitted timely causing incorrect approval dates. Conversions was done incorrectly  and included lack of assessment (caregivers health, adult children, immunizations, family strengths). Lack of 15 hours of training.</a:t>
            </a:r>
          </a:p>
          <a:p>
            <a:r>
              <a:rPr lang="en-US" dirty="0"/>
              <a:t>4/2020: Corrections were not addressed from 2/2020 notes.</a:t>
            </a:r>
          </a:p>
          <a:p>
            <a:r>
              <a:rPr lang="en-US" dirty="0"/>
              <a:t>5/2020: Lack of training hours, No CAP was completed. CPR/FA had expired. Continued concerns with following SAFE guidelines.</a:t>
            </a:r>
          </a:p>
          <a:p>
            <a:endParaRPr lang="en-US" dirty="0"/>
          </a:p>
          <a:p>
            <a:endParaRPr lang="en-US" dirty="0"/>
          </a:p>
        </p:txBody>
      </p:sp>
    </p:spTree>
    <p:extLst>
      <p:ext uri="{BB962C8B-B14F-4D97-AF65-F5344CB8AC3E}">
        <p14:creationId xmlns:p14="http://schemas.microsoft.com/office/powerpoint/2010/main" val="2607392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3888912-D0BA-4CFF-8717-96B0B149303C}"/>
              </a:ext>
            </a:extLst>
          </p:cNvPr>
          <p:cNvSpPr>
            <a:spLocks noGrp="1"/>
          </p:cNvSpPr>
          <p:nvPr>
            <p:ph type="title"/>
          </p:nvPr>
        </p:nvSpPr>
        <p:spPr/>
        <p:txBody>
          <a:bodyPr/>
          <a:lstStyle/>
          <a:p>
            <a:pPr algn="ctr"/>
            <a:r>
              <a:rPr lang="en-US" b="1" dirty="0"/>
              <a:t>FOSTER HOMES STATUS</a:t>
            </a:r>
          </a:p>
        </p:txBody>
      </p:sp>
      <p:sp>
        <p:nvSpPr>
          <p:cNvPr id="11" name="Content Placeholder 10">
            <a:extLst>
              <a:ext uri="{FF2B5EF4-FFF2-40B4-BE49-F238E27FC236}">
                <a16:creationId xmlns:a16="http://schemas.microsoft.com/office/drawing/2014/main" id="{4DC56733-45E5-44CE-A987-9F1AC2AAF97E}"/>
              </a:ext>
            </a:extLst>
          </p:cNvPr>
          <p:cNvSpPr>
            <a:spLocks noGrp="1"/>
          </p:cNvSpPr>
          <p:nvPr>
            <p:ph idx="1"/>
          </p:nvPr>
        </p:nvSpPr>
        <p:spPr/>
        <p:txBody>
          <a:bodyPr/>
          <a:lstStyle/>
          <a:p>
            <a:r>
              <a:rPr lang="en-US" sz="3600" dirty="0"/>
              <a:t>As of August 26, 2020, there are </a:t>
            </a:r>
            <a:r>
              <a:rPr lang="en-US" sz="3600" b="1" dirty="0">
                <a:solidFill>
                  <a:srgbClr val="FF0000"/>
                </a:solidFill>
              </a:rPr>
              <a:t>2,987</a:t>
            </a:r>
            <a:r>
              <a:rPr lang="en-US" sz="3600" dirty="0"/>
              <a:t> foster homes:</a:t>
            </a:r>
          </a:p>
          <a:p>
            <a:pPr lvl="1"/>
            <a:r>
              <a:rPr lang="en-US" sz="3600" dirty="0"/>
              <a:t>Approval status – </a:t>
            </a:r>
            <a:r>
              <a:rPr lang="en-US" sz="3600" b="1" dirty="0">
                <a:solidFill>
                  <a:srgbClr val="FF0000"/>
                </a:solidFill>
              </a:rPr>
              <a:t>2,252</a:t>
            </a:r>
          </a:p>
          <a:p>
            <a:pPr lvl="1"/>
            <a:r>
              <a:rPr lang="en-US" sz="3600" dirty="0"/>
              <a:t>On Hold – </a:t>
            </a:r>
            <a:r>
              <a:rPr lang="en-US" sz="3600" b="1" dirty="0">
                <a:solidFill>
                  <a:srgbClr val="FF0000"/>
                </a:solidFill>
              </a:rPr>
              <a:t>116</a:t>
            </a:r>
            <a:r>
              <a:rPr lang="en-US" sz="3600" dirty="0"/>
              <a:t> (outstanding PVAs, CPS investigations, voluntary holds) </a:t>
            </a:r>
          </a:p>
          <a:p>
            <a:pPr lvl="1"/>
            <a:r>
              <a:rPr lang="en-US" sz="3600" dirty="0"/>
              <a:t>Unapproved status - </a:t>
            </a:r>
            <a:r>
              <a:rPr lang="en-US" sz="3600" b="1" dirty="0">
                <a:solidFill>
                  <a:srgbClr val="FF0000"/>
                </a:solidFill>
              </a:rPr>
              <a:t>619</a:t>
            </a:r>
          </a:p>
          <a:p>
            <a:pPr lvl="1"/>
            <a:endParaRPr lang="en-US" dirty="0"/>
          </a:p>
        </p:txBody>
      </p:sp>
    </p:spTree>
    <p:extLst>
      <p:ext uri="{BB962C8B-B14F-4D97-AF65-F5344CB8AC3E}">
        <p14:creationId xmlns:p14="http://schemas.microsoft.com/office/powerpoint/2010/main" val="2115727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CC59C-196E-4031-879B-935F67A60F12}"/>
              </a:ext>
            </a:extLst>
          </p:cNvPr>
          <p:cNvSpPr>
            <a:spLocks noGrp="1"/>
          </p:cNvSpPr>
          <p:nvPr>
            <p:ph type="title"/>
          </p:nvPr>
        </p:nvSpPr>
        <p:spPr>
          <a:xfrm>
            <a:off x="0" y="164893"/>
            <a:ext cx="12192002" cy="554636"/>
          </a:xfrm>
        </p:spPr>
        <p:txBody>
          <a:bodyPr>
            <a:normAutofit fontScale="90000"/>
          </a:bodyPr>
          <a:lstStyle/>
          <a:p>
            <a:pPr algn="ctr"/>
            <a:r>
              <a:rPr lang="en-US" dirty="0"/>
              <a:t>Today’s Agenda</a:t>
            </a:r>
          </a:p>
        </p:txBody>
      </p:sp>
      <p:graphicFrame>
        <p:nvGraphicFramePr>
          <p:cNvPr id="3" name="Table 2">
            <a:extLst>
              <a:ext uri="{FF2B5EF4-FFF2-40B4-BE49-F238E27FC236}">
                <a16:creationId xmlns:a16="http://schemas.microsoft.com/office/drawing/2014/main" id="{7F0C6151-EDD5-491C-B7F8-DE284582EDDC}"/>
              </a:ext>
            </a:extLst>
          </p:cNvPr>
          <p:cNvGraphicFramePr>
            <a:graphicFrameLocks noGrp="1"/>
          </p:cNvGraphicFramePr>
          <p:nvPr>
            <p:extLst>
              <p:ext uri="{D42A27DB-BD31-4B8C-83A1-F6EECF244321}">
                <p14:modId xmlns:p14="http://schemas.microsoft.com/office/powerpoint/2010/main" val="3691013082"/>
              </p:ext>
            </p:extLst>
          </p:nvPr>
        </p:nvGraphicFramePr>
        <p:xfrm>
          <a:off x="1" y="1124262"/>
          <a:ext cx="12192001" cy="5733736"/>
        </p:xfrm>
        <a:graphic>
          <a:graphicData uri="http://schemas.openxmlformats.org/drawingml/2006/table">
            <a:tbl>
              <a:tblPr firstRow="1" firstCol="1" bandRow="1">
                <a:tableStyleId>{5C22544A-7EE6-4342-B048-85BDC9FD1C3A}</a:tableStyleId>
              </a:tblPr>
              <a:tblGrid>
                <a:gridCol w="3284811">
                  <a:extLst>
                    <a:ext uri="{9D8B030D-6E8A-4147-A177-3AD203B41FA5}">
                      <a16:colId xmlns:a16="http://schemas.microsoft.com/office/drawing/2014/main" val="147984876"/>
                    </a:ext>
                  </a:extLst>
                </a:gridCol>
                <a:gridCol w="6133722">
                  <a:extLst>
                    <a:ext uri="{9D8B030D-6E8A-4147-A177-3AD203B41FA5}">
                      <a16:colId xmlns:a16="http://schemas.microsoft.com/office/drawing/2014/main" val="1446081795"/>
                    </a:ext>
                  </a:extLst>
                </a:gridCol>
                <a:gridCol w="2773468">
                  <a:extLst>
                    <a:ext uri="{9D8B030D-6E8A-4147-A177-3AD203B41FA5}">
                      <a16:colId xmlns:a16="http://schemas.microsoft.com/office/drawing/2014/main" val="111551564"/>
                    </a:ext>
                  </a:extLst>
                </a:gridCol>
              </a:tblGrid>
              <a:tr h="770140">
                <a:tc>
                  <a:txBody>
                    <a:bodyPr/>
                    <a:lstStyle/>
                    <a:p>
                      <a:pPr marL="0" marR="0">
                        <a:lnSpc>
                          <a:spcPct val="115000"/>
                        </a:lnSpc>
                        <a:spcBef>
                          <a:spcPts val="0"/>
                        </a:spcBef>
                        <a:spcAft>
                          <a:spcPts val="1000"/>
                        </a:spcAft>
                      </a:pPr>
                      <a:r>
                        <a:rPr lang="en-US" sz="900">
                          <a:effectLst/>
                        </a:rPr>
                        <a:t>9:10 – 9:40am</a:t>
                      </a:r>
                      <a:endParaRPr lang="en-US" sz="900" b="1">
                        <a:effectLst/>
                        <a:latin typeface="Arial" panose="020B0604020202020204" pitchFamily="34" charset="0"/>
                        <a:cs typeface="Times New Roman" panose="02020603050405020304" pitchFamily="18" charset="0"/>
                      </a:endParaRPr>
                    </a:p>
                  </a:txBody>
                  <a:tcPr marL="62253" marR="62253" marT="77952" marB="77952"/>
                </a:tc>
                <a:tc>
                  <a:txBody>
                    <a:bodyPr/>
                    <a:lstStyle/>
                    <a:p>
                      <a:pPr marL="0" marR="0">
                        <a:lnSpc>
                          <a:spcPct val="115000"/>
                        </a:lnSpc>
                        <a:spcBef>
                          <a:spcPts val="0"/>
                        </a:spcBef>
                        <a:spcAft>
                          <a:spcPts val="1000"/>
                        </a:spcAft>
                      </a:pPr>
                      <a:r>
                        <a:rPr lang="en-US" sz="900">
                          <a:effectLst/>
                        </a:rPr>
                        <a:t>Data Overview</a:t>
                      </a:r>
                    </a:p>
                    <a:p>
                      <a:pPr marL="0" marR="0">
                        <a:lnSpc>
                          <a:spcPct val="115000"/>
                        </a:lnSpc>
                        <a:spcBef>
                          <a:spcPts val="0"/>
                        </a:spcBef>
                        <a:spcAft>
                          <a:spcPts val="0"/>
                        </a:spcAft>
                      </a:pPr>
                      <a:r>
                        <a:rPr lang="en-US" sz="900">
                          <a:effectLst/>
                        </a:rPr>
                        <a:t> </a:t>
                      </a:r>
                      <a:endParaRPr lang="en-U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253" marR="62253" marT="77952" marB="77952"/>
                </a:tc>
                <a:tc>
                  <a:txBody>
                    <a:bodyPr/>
                    <a:lstStyle/>
                    <a:p>
                      <a:pPr marL="0" marR="0" algn="r">
                        <a:lnSpc>
                          <a:spcPct val="115000"/>
                        </a:lnSpc>
                        <a:spcBef>
                          <a:spcPts val="0"/>
                        </a:spcBef>
                        <a:spcAft>
                          <a:spcPts val="0"/>
                        </a:spcAft>
                      </a:pPr>
                      <a:r>
                        <a:rPr lang="en-US" sz="900">
                          <a:effectLst/>
                        </a:rPr>
                        <a:t>Shaun Johnson &amp; Tammy Reed</a:t>
                      </a:r>
                      <a:endParaRPr lang="en-U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253" marR="62253" marT="77952" marB="77952"/>
                </a:tc>
                <a:extLst>
                  <a:ext uri="{0D108BD9-81ED-4DB2-BD59-A6C34878D82A}">
                    <a16:rowId xmlns:a16="http://schemas.microsoft.com/office/drawing/2014/main" val="3019182693"/>
                  </a:ext>
                </a:extLst>
              </a:tr>
              <a:tr h="770140">
                <a:tc>
                  <a:txBody>
                    <a:bodyPr/>
                    <a:lstStyle/>
                    <a:p>
                      <a:pPr marL="0" marR="0">
                        <a:lnSpc>
                          <a:spcPct val="115000"/>
                        </a:lnSpc>
                        <a:spcBef>
                          <a:spcPts val="0"/>
                        </a:spcBef>
                        <a:spcAft>
                          <a:spcPts val="1000"/>
                        </a:spcAft>
                      </a:pPr>
                      <a:r>
                        <a:rPr lang="en-US" sz="900">
                          <a:effectLst/>
                        </a:rPr>
                        <a:t>9:40 – 10:10am</a:t>
                      </a:r>
                      <a:endParaRPr lang="en-US" sz="900" b="1">
                        <a:effectLst/>
                        <a:latin typeface="Arial" panose="020B0604020202020204" pitchFamily="34" charset="0"/>
                        <a:cs typeface="Times New Roman" panose="02020603050405020304" pitchFamily="18" charset="0"/>
                      </a:endParaRPr>
                    </a:p>
                  </a:txBody>
                  <a:tcPr marL="62253" marR="62253" marT="77952" marB="77952"/>
                </a:tc>
                <a:tc>
                  <a:txBody>
                    <a:bodyPr/>
                    <a:lstStyle/>
                    <a:p>
                      <a:pPr marL="0" marR="0">
                        <a:lnSpc>
                          <a:spcPct val="115000"/>
                        </a:lnSpc>
                        <a:spcBef>
                          <a:spcPts val="0"/>
                        </a:spcBef>
                        <a:spcAft>
                          <a:spcPts val="1000"/>
                        </a:spcAft>
                      </a:pPr>
                      <a:r>
                        <a:rPr lang="en-US" sz="900">
                          <a:effectLst/>
                        </a:rPr>
                        <a:t>Foster Home Transfer Process</a:t>
                      </a:r>
                    </a:p>
                    <a:p>
                      <a:pPr marL="0" marR="0">
                        <a:lnSpc>
                          <a:spcPct val="115000"/>
                        </a:lnSpc>
                        <a:spcBef>
                          <a:spcPts val="0"/>
                        </a:spcBef>
                        <a:spcAft>
                          <a:spcPts val="0"/>
                        </a:spcAft>
                      </a:pPr>
                      <a:r>
                        <a:rPr lang="en-US" sz="900">
                          <a:effectLst/>
                        </a:rPr>
                        <a:t>Release of Information Form</a:t>
                      </a:r>
                      <a:endParaRPr lang="en-U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253" marR="62253" marT="77952" marB="77952"/>
                </a:tc>
                <a:tc>
                  <a:txBody>
                    <a:bodyPr/>
                    <a:lstStyle/>
                    <a:p>
                      <a:pPr marL="0" marR="0" algn="r">
                        <a:lnSpc>
                          <a:spcPct val="115000"/>
                        </a:lnSpc>
                        <a:spcBef>
                          <a:spcPts val="0"/>
                        </a:spcBef>
                        <a:spcAft>
                          <a:spcPts val="0"/>
                        </a:spcAft>
                      </a:pPr>
                      <a:r>
                        <a:rPr lang="en-US" sz="900">
                          <a:effectLst/>
                        </a:rPr>
                        <a:t>Resource Developers &amp; LaShaunda Daniel</a:t>
                      </a:r>
                      <a:endParaRPr lang="en-U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253" marR="62253" marT="77952" marB="77952"/>
                </a:tc>
                <a:extLst>
                  <a:ext uri="{0D108BD9-81ED-4DB2-BD59-A6C34878D82A}">
                    <a16:rowId xmlns:a16="http://schemas.microsoft.com/office/drawing/2014/main" val="1565068603"/>
                  </a:ext>
                </a:extLst>
              </a:tr>
              <a:tr h="401017">
                <a:tc>
                  <a:txBody>
                    <a:bodyPr/>
                    <a:lstStyle/>
                    <a:p>
                      <a:pPr marL="0" marR="0">
                        <a:lnSpc>
                          <a:spcPct val="115000"/>
                        </a:lnSpc>
                        <a:spcBef>
                          <a:spcPts val="0"/>
                        </a:spcBef>
                        <a:spcAft>
                          <a:spcPts val="1000"/>
                        </a:spcAft>
                      </a:pPr>
                      <a:r>
                        <a:rPr lang="en-US" sz="900">
                          <a:effectLst/>
                        </a:rPr>
                        <a:t>10:10- 10:20am </a:t>
                      </a:r>
                      <a:endParaRPr lang="en-US" sz="900" b="1">
                        <a:effectLst/>
                        <a:latin typeface="Arial" panose="020B0604020202020204" pitchFamily="34" charset="0"/>
                        <a:cs typeface="Times New Roman" panose="02020603050405020304" pitchFamily="18" charset="0"/>
                      </a:endParaRPr>
                    </a:p>
                  </a:txBody>
                  <a:tcPr marL="62253" marR="62253" marT="77952" marB="77952"/>
                </a:tc>
                <a:tc>
                  <a:txBody>
                    <a:bodyPr/>
                    <a:lstStyle/>
                    <a:p>
                      <a:pPr marL="0" marR="0">
                        <a:lnSpc>
                          <a:spcPct val="115000"/>
                        </a:lnSpc>
                        <a:spcBef>
                          <a:spcPts val="0"/>
                        </a:spcBef>
                        <a:spcAft>
                          <a:spcPts val="1000"/>
                        </a:spcAft>
                      </a:pPr>
                      <a:r>
                        <a:rPr lang="en-US" sz="900">
                          <a:effectLst/>
                        </a:rPr>
                        <a:t>BREAK </a:t>
                      </a:r>
                      <a:endParaRPr lang="en-US" sz="900" b="1">
                        <a:effectLst/>
                        <a:latin typeface="Arial" panose="020B0604020202020204" pitchFamily="34" charset="0"/>
                        <a:cs typeface="Times New Roman" panose="02020603050405020304" pitchFamily="18" charset="0"/>
                      </a:endParaRPr>
                    </a:p>
                  </a:txBody>
                  <a:tcPr marL="62253" marR="62253" marT="77952" marB="77952"/>
                </a:tc>
                <a:tc>
                  <a:txBody>
                    <a:bodyPr/>
                    <a:lstStyle/>
                    <a:p>
                      <a:pPr marL="0" marR="0" algn="r">
                        <a:lnSpc>
                          <a:spcPct val="115000"/>
                        </a:lnSpc>
                        <a:spcBef>
                          <a:spcPts val="0"/>
                        </a:spcBef>
                        <a:spcAft>
                          <a:spcPts val="0"/>
                        </a:spcAft>
                      </a:pPr>
                      <a:r>
                        <a:rPr lang="en-US" sz="900">
                          <a:effectLst/>
                        </a:rPr>
                        <a:t> </a:t>
                      </a:r>
                      <a:endParaRPr lang="en-U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253" marR="62253" marT="77952" marB="77952"/>
                </a:tc>
                <a:extLst>
                  <a:ext uri="{0D108BD9-81ED-4DB2-BD59-A6C34878D82A}">
                    <a16:rowId xmlns:a16="http://schemas.microsoft.com/office/drawing/2014/main" val="239489763"/>
                  </a:ext>
                </a:extLst>
              </a:tr>
              <a:tr h="616197">
                <a:tc>
                  <a:txBody>
                    <a:bodyPr/>
                    <a:lstStyle/>
                    <a:p>
                      <a:pPr marL="0" marR="0">
                        <a:lnSpc>
                          <a:spcPct val="115000"/>
                        </a:lnSpc>
                        <a:spcBef>
                          <a:spcPts val="0"/>
                        </a:spcBef>
                        <a:spcAft>
                          <a:spcPts val="1000"/>
                        </a:spcAft>
                      </a:pPr>
                      <a:r>
                        <a:rPr lang="en-US" sz="900" dirty="0">
                          <a:effectLst/>
                        </a:rPr>
                        <a:t>10:20- 10:50am</a:t>
                      </a:r>
                      <a:endParaRPr lang="en-US" sz="900" b="1" dirty="0">
                        <a:effectLst/>
                        <a:latin typeface="Arial" panose="020B0604020202020204" pitchFamily="34" charset="0"/>
                        <a:cs typeface="Times New Roman" panose="02020603050405020304" pitchFamily="18" charset="0"/>
                      </a:endParaRPr>
                    </a:p>
                  </a:txBody>
                  <a:tcPr marL="62253" marR="62253" marT="77952" marB="77952"/>
                </a:tc>
                <a:tc>
                  <a:txBody>
                    <a:bodyPr/>
                    <a:lstStyle/>
                    <a:p>
                      <a:pPr marL="0" marR="0">
                        <a:lnSpc>
                          <a:spcPct val="115000"/>
                        </a:lnSpc>
                        <a:spcBef>
                          <a:spcPts val="0"/>
                        </a:spcBef>
                        <a:spcAft>
                          <a:spcPts val="1000"/>
                        </a:spcAft>
                      </a:pPr>
                      <a:r>
                        <a:rPr lang="en-US" sz="900">
                          <a:effectLst/>
                        </a:rPr>
                        <a:t>SAFE Matrix</a:t>
                      </a:r>
                      <a:endParaRPr lang="en-US" sz="900" b="1">
                        <a:effectLst/>
                        <a:latin typeface="Arial" panose="020B0604020202020204" pitchFamily="34" charset="0"/>
                        <a:cs typeface="Times New Roman" panose="02020603050405020304" pitchFamily="18" charset="0"/>
                      </a:endParaRPr>
                    </a:p>
                  </a:txBody>
                  <a:tcPr marL="62253" marR="62253" marT="77952" marB="77952"/>
                </a:tc>
                <a:tc>
                  <a:txBody>
                    <a:bodyPr/>
                    <a:lstStyle/>
                    <a:p>
                      <a:pPr marL="0" marR="0" algn="r">
                        <a:lnSpc>
                          <a:spcPct val="115000"/>
                        </a:lnSpc>
                        <a:spcBef>
                          <a:spcPts val="0"/>
                        </a:spcBef>
                        <a:spcAft>
                          <a:spcPts val="0"/>
                        </a:spcAft>
                      </a:pPr>
                      <a:r>
                        <a:rPr lang="en-US" sz="900">
                          <a:effectLst/>
                        </a:rPr>
                        <a:t>Shelby Dorothy &amp; Resource Developers</a:t>
                      </a:r>
                      <a:endParaRPr lang="en-U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253" marR="62253" marT="77952" marB="77952"/>
                </a:tc>
                <a:extLst>
                  <a:ext uri="{0D108BD9-81ED-4DB2-BD59-A6C34878D82A}">
                    <a16:rowId xmlns:a16="http://schemas.microsoft.com/office/drawing/2014/main" val="1083816040"/>
                  </a:ext>
                </a:extLst>
              </a:tr>
              <a:tr h="401017">
                <a:tc>
                  <a:txBody>
                    <a:bodyPr/>
                    <a:lstStyle/>
                    <a:p>
                      <a:pPr marL="0" marR="0">
                        <a:lnSpc>
                          <a:spcPct val="115000"/>
                        </a:lnSpc>
                        <a:spcBef>
                          <a:spcPts val="0"/>
                        </a:spcBef>
                        <a:spcAft>
                          <a:spcPts val="1000"/>
                        </a:spcAft>
                      </a:pPr>
                      <a:r>
                        <a:rPr lang="en-US" sz="900">
                          <a:effectLst/>
                        </a:rPr>
                        <a:t>10:50- 11:20am</a:t>
                      </a:r>
                      <a:endParaRPr lang="en-US" sz="900" b="1">
                        <a:effectLst/>
                        <a:latin typeface="Arial" panose="020B0604020202020204" pitchFamily="34" charset="0"/>
                        <a:cs typeface="Times New Roman" panose="02020603050405020304" pitchFamily="18" charset="0"/>
                      </a:endParaRPr>
                    </a:p>
                  </a:txBody>
                  <a:tcPr marL="62253" marR="62253" marT="77952" marB="77952"/>
                </a:tc>
                <a:tc>
                  <a:txBody>
                    <a:bodyPr/>
                    <a:lstStyle/>
                    <a:p>
                      <a:pPr marL="0" marR="0">
                        <a:lnSpc>
                          <a:spcPct val="115000"/>
                        </a:lnSpc>
                        <a:spcBef>
                          <a:spcPts val="0"/>
                        </a:spcBef>
                        <a:spcAft>
                          <a:spcPts val="1000"/>
                        </a:spcAft>
                      </a:pPr>
                      <a:r>
                        <a:rPr lang="en-US" sz="900" dirty="0">
                          <a:effectLst/>
                        </a:rPr>
                        <a:t>Progressive Compliance Plan</a:t>
                      </a:r>
                      <a:endParaRPr lang="en-US" sz="900" b="1" dirty="0">
                        <a:effectLst/>
                        <a:latin typeface="Arial" panose="020B0604020202020204" pitchFamily="34" charset="0"/>
                        <a:cs typeface="Times New Roman" panose="02020603050405020304" pitchFamily="18" charset="0"/>
                      </a:endParaRPr>
                    </a:p>
                  </a:txBody>
                  <a:tcPr marL="62253" marR="62253" marT="77952" marB="77952"/>
                </a:tc>
                <a:tc>
                  <a:txBody>
                    <a:bodyPr/>
                    <a:lstStyle/>
                    <a:p>
                      <a:pPr marL="0" marR="0" algn="r">
                        <a:lnSpc>
                          <a:spcPct val="115000"/>
                        </a:lnSpc>
                        <a:spcBef>
                          <a:spcPts val="0"/>
                        </a:spcBef>
                        <a:spcAft>
                          <a:spcPts val="0"/>
                        </a:spcAft>
                      </a:pPr>
                      <a:r>
                        <a:rPr lang="en-US" sz="900">
                          <a:effectLst/>
                        </a:rPr>
                        <a:t>Deborah Spaulding</a:t>
                      </a:r>
                      <a:endParaRPr lang="en-U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253" marR="62253" marT="77952" marB="77952"/>
                </a:tc>
                <a:extLst>
                  <a:ext uri="{0D108BD9-81ED-4DB2-BD59-A6C34878D82A}">
                    <a16:rowId xmlns:a16="http://schemas.microsoft.com/office/drawing/2014/main" val="2130542434"/>
                  </a:ext>
                </a:extLst>
              </a:tr>
              <a:tr h="770140">
                <a:tc>
                  <a:txBody>
                    <a:bodyPr/>
                    <a:lstStyle/>
                    <a:p>
                      <a:pPr marL="0" marR="0">
                        <a:lnSpc>
                          <a:spcPct val="115000"/>
                        </a:lnSpc>
                        <a:spcBef>
                          <a:spcPts val="0"/>
                        </a:spcBef>
                        <a:spcAft>
                          <a:spcPts val="1000"/>
                        </a:spcAft>
                      </a:pPr>
                      <a:r>
                        <a:rPr lang="en-US" sz="900">
                          <a:effectLst/>
                        </a:rPr>
                        <a:t>11:20 – 11:50am</a:t>
                      </a:r>
                      <a:endParaRPr lang="en-US" sz="900" b="1">
                        <a:effectLst/>
                        <a:latin typeface="Arial" panose="020B0604020202020204" pitchFamily="34" charset="0"/>
                        <a:cs typeface="Times New Roman" panose="02020603050405020304" pitchFamily="18" charset="0"/>
                      </a:endParaRPr>
                    </a:p>
                  </a:txBody>
                  <a:tcPr marL="62253" marR="62253" marT="77952" marB="77952"/>
                </a:tc>
                <a:tc>
                  <a:txBody>
                    <a:bodyPr/>
                    <a:lstStyle/>
                    <a:p>
                      <a:pPr marL="0" marR="0">
                        <a:lnSpc>
                          <a:spcPct val="115000"/>
                        </a:lnSpc>
                        <a:spcBef>
                          <a:spcPts val="0"/>
                        </a:spcBef>
                        <a:spcAft>
                          <a:spcPts val="1000"/>
                        </a:spcAft>
                      </a:pPr>
                      <a:r>
                        <a:rPr lang="en-US" sz="900" dirty="0">
                          <a:effectLst/>
                        </a:rPr>
                        <a:t>Overdue Re-evaluations</a:t>
                      </a:r>
                    </a:p>
                    <a:p>
                      <a:pPr marL="0" marR="0">
                        <a:lnSpc>
                          <a:spcPct val="115000"/>
                        </a:lnSpc>
                        <a:spcBef>
                          <a:spcPts val="0"/>
                        </a:spcBef>
                        <a:spcAft>
                          <a:spcPts val="0"/>
                        </a:spcAft>
                      </a:pPr>
                      <a:r>
                        <a:rPr lang="en-US" sz="900" dirty="0">
                          <a:effectLst/>
                        </a:rPr>
                        <a:t>Tips &amp; Compliance </a:t>
                      </a:r>
                      <a:endParaRPr lang="en-US"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253" marR="62253" marT="77952" marB="77952"/>
                </a:tc>
                <a:tc>
                  <a:txBody>
                    <a:bodyPr/>
                    <a:lstStyle/>
                    <a:p>
                      <a:pPr marL="0" marR="0" algn="r">
                        <a:lnSpc>
                          <a:spcPct val="115000"/>
                        </a:lnSpc>
                        <a:spcBef>
                          <a:spcPts val="0"/>
                        </a:spcBef>
                        <a:spcAft>
                          <a:spcPts val="0"/>
                        </a:spcAft>
                      </a:pPr>
                      <a:r>
                        <a:rPr lang="en-US" sz="900">
                          <a:effectLst/>
                        </a:rPr>
                        <a:t>Resource Developers &amp; LaShaunda Daniel</a:t>
                      </a:r>
                      <a:endParaRPr lang="en-U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253" marR="62253" marT="77952" marB="77952"/>
                </a:tc>
                <a:extLst>
                  <a:ext uri="{0D108BD9-81ED-4DB2-BD59-A6C34878D82A}">
                    <a16:rowId xmlns:a16="http://schemas.microsoft.com/office/drawing/2014/main" val="3751890036"/>
                  </a:ext>
                </a:extLst>
              </a:tr>
              <a:tr h="401017">
                <a:tc>
                  <a:txBody>
                    <a:bodyPr/>
                    <a:lstStyle/>
                    <a:p>
                      <a:pPr marL="0" marR="0">
                        <a:lnSpc>
                          <a:spcPct val="115000"/>
                        </a:lnSpc>
                        <a:spcBef>
                          <a:spcPts val="0"/>
                        </a:spcBef>
                        <a:spcAft>
                          <a:spcPts val="1000"/>
                        </a:spcAft>
                      </a:pPr>
                      <a:r>
                        <a:rPr lang="en-US" sz="900">
                          <a:effectLst/>
                        </a:rPr>
                        <a:t>11:50-12:00pm</a:t>
                      </a:r>
                      <a:endParaRPr lang="en-US" sz="900" b="1">
                        <a:effectLst/>
                        <a:latin typeface="Arial" panose="020B0604020202020204" pitchFamily="34" charset="0"/>
                        <a:cs typeface="Times New Roman" panose="02020603050405020304" pitchFamily="18" charset="0"/>
                      </a:endParaRPr>
                    </a:p>
                  </a:txBody>
                  <a:tcPr marL="62253" marR="62253" marT="77952" marB="77952"/>
                </a:tc>
                <a:tc>
                  <a:txBody>
                    <a:bodyPr/>
                    <a:lstStyle/>
                    <a:p>
                      <a:pPr marL="0" marR="0">
                        <a:lnSpc>
                          <a:spcPct val="115000"/>
                        </a:lnSpc>
                        <a:spcBef>
                          <a:spcPts val="0"/>
                        </a:spcBef>
                        <a:spcAft>
                          <a:spcPts val="1000"/>
                        </a:spcAft>
                      </a:pPr>
                      <a:r>
                        <a:rPr lang="en-US" sz="900">
                          <a:effectLst/>
                        </a:rPr>
                        <a:t>BREAK</a:t>
                      </a:r>
                      <a:endParaRPr lang="en-US" sz="900" b="1">
                        <a:effectLst/>
                        <a:latin typeface="Arial" panose="020B0604020202020204" pitchFamily="34" charset="0"/>
                        <a:cs typeface="Times New Roman" panose="02020603050405020304" pitchFamily="18" charset="0"/>
                      </a:endParaRPr>
                    </a:p>
                  </a:txBody>
                  <a:tcPr marL="62253" marR="62253" marT="77952" marB="77952"/>
                </a:tc>
                <a:tc>
                  <a:txBody>
                    <a:bodyPr/>
                    <a:lstStyle/>
                    <a:p>
                      <a:pPr marL="0" marR="0" algn="r">
                        <a:lnSpc>
                          <a:spcPct val="115000"/>
                        </a:lnSpc>
                        <a:spcBef>
                          <a:spcPts val="0"/>
                        </a:spcBef>
                        <a:spcAft>
                          <a:spcPts val="0"/>
                        </a:spcAft>
                      </a:pPr>
                      <a:r>
                        <a:rPr lang="en-US" sz="900">
                          <a:effectLst/>
                        </a:rPr>
                        <a:t> </a:t>
                      </a:r>
                      <a:endParaRPr lang="en-U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253" marR="62253" marT="77952" marB="77952"/>
                </a:tc>
                <a:extLst>
                  <a:ext uri="{0D108BD9-81ED-4DB2-BD59-A6C34878D82A}">
                    <a16:rowId xmlns:a16="http://schemas.microsoft.com/office/drawing/2014/main" val="3700873782"/>
                  </a:ext>
                </a:extLst>
              </a:tr>
              <a:tr h="401017">
                <a:tc>
                  <a:txBody>
                    <a:bodyPr/>
                    <a:lstStyle/>
                    <a:p>
                      <a:pPr marL="0" marR="0">
                        <a:lnSpc>
                          <a:spcPct val="115000"/>
                        </a:lnSpc>
                        <a:spcBef>
                          <a:spcPts val="0"/>
                        </a:spcBef>
                        <a:spcAft>
                          <a:spcPts val="1000"/>
                        </a:spcAft>
                      </a:pPr>
                      <a:r>
                        <a:rPr lang="en-US" sz="900">
                          <a:effectLst/>
                        </a:rPr>
                        <a:t>12:00-12:30pm</a:t>
                      </a:r>
                      <a:endParaRPr lang="en-US" sz="900" b="1">
                        <a:effectLst/>
                        <a:latin typeface="Arial" panose="020B0604020202020204" pitchFamily="34" charset="0"/>
                        <a:cs typeface="Times New Roman" panose="02020603050405020304" pitchFamily="18" charset="0"/>
                      </a:endParaRPr>
                    </a:p>
                  </a:txBody>
                  <a:tcPr marL="62253" marR="62253" marT="77952" marB="77952"/>
                </a:tc>
                <a:tc>
                  <a:txBody>
                    <a:bodyPr/>
                    <a:lstStyle/>
                    <a:p>
                      <a:pPr marL="0" marR="0">
                        <a:lnSpc>
                          <a:spcPct val="115000"/>
                        </a:lnSpc>
                        <a:spcBef>
                          <a:spcPts val="0"/>
                        </a:spcBef>
                        <a:spcAft>
                          <a:spcPts val="1000"/>
                        </a:spcAft>
                      </a:pPr>
                      <a:r>
                        <a:rPr lang="en-US" sz="900">
                          <a:effectLst/>
                        </a:rPr>
                        <a:t>RD Safety &amp; Quality Reminders </a:t>
                      </a:r>
                      <a:endParaRPr lang="en-US" sz="900" b="1">
                        <a:effectLst/>
                        <a:latin typeface="Arial" panose="020B0604020202020204" pitchFamily="34" charset="0"/>
                        <a:cs typeface="Times New Roman" panose="02020603050405020304" pitchFamily="18" charset="0"/>
                      </a:endParaRPr>
                    </a:p>
                  </a:txBody>
                  <a:tcPr marL="62253" marR="62253" marT="77952" marB="77952"/>
                </a:tc>
                <a:tc>
                  <a:txBody>
                    <a:bodyPr/>
                    <a:lstStyle/>
                    <a:p>
                      <a:pPr marL="0" marR="0" algn="r">
                        <a:lnSpc>
                          <a:spcPct val="115000"/>
                        </a:lnSpc>
                        <a:spcBef>
                          <a:spcPts val="0"/>
                        </a:spcBef>
                        <a:spcAft>
                          <a:spcPts val="0"/>
                        </a:spcAft>
                      </a:pPr>
                      <a:r>
                        <a:rPr lang="en-US" sz="900">
                          <a:effectLst/>
                        </a:rPr>
                        <a:t>Resource Developers</a:t>
                      </a:r>
                      <a:endParaRPr lang="en-U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253" marR="62253" marT="77952" marB="77952"/>
                </a:tc>
                <a:extLst>
                  <a:ext uri="{0D108BD9-81ED-4DB2-BD59-A6C34878D82A}">
                    <a16:rowId xmlns:a16="http://schemas.microsoft.com/office/drawing/2014/main" val="109330019"/>
                  </a:ext>
                </a:extLst>
              </a:tr>
              <a:tr h="401017">
                <a:tc>
                  <a:txBody>
                    <a:bodyPr/>
                    <a:lstStyle/>
                    <a:p>
                      <a:pPr marL="0" marR="0">
                        <a:lnSpc>
                          <a:spcPct val="115000"/>
                        </a:lnSpc>
                        <a:spcBef>
                          <a:spcPts val="0"/>
                        </a:spcBef>
                        <a:spcAft>
                          <a:spcPts val="1000"/>
                        </a:spcAft>
                      </a:pPr>
                      <a:r>
                        <a:rPr lang="en-US" sz="900">
                          <a:effectLst/>
                        </a:rPr>
                        <a:t>12:30-1:00pm</a:t>
                      </a:r>
                      <a:endParaRPr lang="en-US" sz="900" b="1">
                        <a:effectLst/>
                        <a:latin typeface="Arial" panose="020B0604020202020204" pitchFamily="34" charset="0"/>
                        <a:cs typeface="Times New Roman" panose="02020603050405020304" pitchFamily="18" charset="0"/>
                      </a:endParaRPr>
                    </a:p>
                  </a:txBody>
                  <a:tcPr marL="62253" marR="62253" marT="77952" marB="77952"/>
                </a:tc>
                <a:tc>
                  <a:txBody>
                    <a:bodyPr/>
                    <a:lstStyle/>
                    <a:p>
                      <a:pPr marL="0" marR="0">
                        <a:lnSpc>
                          <a:spcPct val="115000"/>
                        </a:lnSpc>
                        <a:spcBef>
                          <a:spcPts val="0"/>
                        </a:spcBef>
                        <a:spcAft>
                          <a:spcPts val="1000"/>
                        </a:spcAft>
                      </a:pPr>
                      <a:r>
                        <a:rPr lang="en-US" sz="900">
                          <a:effectLst/>
                        </a:rPr>
                        <a:t>Minimum Standards</a:t>
                      </a:r>
                      <a:endParaRPr lang="en-US" sz="900" b="1">
                        <a:effectLst/>
                        <a:latin typeface="Arial" panose="020B0604020202020204" pitchFamily="34" charset="0"/>
                        <a:cs typeface="Times New Roman" panose="02020603050405020304" pitchFamily="18" charset="0"/>
                      </a:endParaRPr>
                    </a:p>
                  </a:txBody>
                  <a:tcPr marL="62253" marR="62253" marT="77952" marB="77952"/>
                </a:tc>
                <a:tc>
                  <a:txBody>
                    <a:bodyPr/>
                    <a:lstStyle/>
                    <a:p>
                      <a:pPr marL="0" marR="0" algn="r">
                        <a:lnSpc>
                          <a:spcPct val="115000"/>
                        </a:lnSpc>
                        <a:spcBef>
                          <a:spcPts val="0"/>
                        </a:spcBef>
                        <a:spcAft>
                          <a:spcPts val="0"/>
                        </a:spcAft>
                      </a:pPr>
                      <a:r>
                        <a:rPr lang="en-US" sz="900">
                          <a:effectLst/>
                        </a:rPr>
                        <a:t>Sara Beth Brown </a:t>
                      </a:r>
                      <a:endParaRPr lang="en-U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253" marR="62253" marT="77952" marB="77952"/>
                </a:tc>
                <a:extLst>
                  <a:ext uri="{0D108BD9-81ED-4DB2-BD59-A6C34878D82A}">
                    <a16:rowId xmlns:a16="http://schemas.microsoft.com/office/drawing/2014/main" val="3060766367"/>
                  </a:ext>
                </a:extLst>
              </a:tr>
              <a:tr h="401017">
                <a:tc>
                  <a:txBody>
                    <a:bodyPr/>
                    <a:lstStyle/>
                    <a:p>
                      <a:pPr marL="0" marR="0">
                        <a:lnSpc>
                          <a:spcPct val="115000"/>
                        </a:lnSpc>
                        <a:spcBef>
                          <a:spcPts val="0"/>
                        </a:spcBef>
                        <a:spcAft>
                          <a:spcPts val="1000"/>
                        </a:spcAft>
                      </a:pPr>
                      <a:r>
                        <a:rPr lang="en-US" sz="900">
                          <a:effectLst/>
                        </a:rPr>
                        <a:t>1:00-1:30pm</a:t>
                      </a:r>
                      <a:endParaRPr lang="en-US" sz="900" b="1">
                        <a:effectLst/>
                        <a:latin typeface="Arial" panose="020B0604020202020204" pitchFamily="34" charset="0"/>
                        <a:cs typeface="Times New Roman" panose="02020603050405020304" pitchFamily="18" charset="0"/>
                      </a:endParaRPr>
                    </a:p>
                  </a:txBody>
                  <a:tcPr marL="62253" marR="62253" marT="77952" marB="77952"/>
                </a:tc>
                <a:tc>
                  <a:txBody>
                    <a:bodyPr/>
                    <a:lstStyle/>
                    <a:p>
                      <a:pPr marL="0" marR="0">
                        <a:lnSpc>
                          <a:spcPct val="115000"/>
                        </a:lnSpc>
                        <a:spcBef>
                          <a:spcPts val="0"/>
                        </a:spcBef>
                        <a:spcAft>
                          <a:spcPts val="1000"/>
                        </a:spcAft>
                      </a:pPr>
                      <a:r>
                        <a:rPr lang="en-US" sz="900">
                          <a:effectLst/>
                        </a:rPr>
                        <a:t>Performance Based Placement </a:t>
                      </a:r>
                      <a:endParaRPr lang="en-US" sz="900" b="1">
                        <a:effectLst/>
                        <a:latin typeface="Arial" panose="020B0604020202020204" pitchFamily="34" charset="0"/>
                        <a:cs typeface="Times New Roman" panose="02020603050405020304" pitchFamily="18" charset="0"/>
                      </a:endParaRPr>
                    </a:p>
                  </a:txBody>
                  <a:tcPr marL="62253" marR="62253" marT="77952" marB="77952"/>
                </a:tc>
                <a:tc>
                  <a:txBody>
                    <a:bodyPr/>
                    <a:lstStyle/>
                    <a:p>
                      <a:pPr marL="0" marR="0" algn="r">
                        <a:lnSpc>
                          <a:spcPct val="115000"/>
                        </a:lnSpc>
                        <a:spcBef>
                          <a:spcPts val="0"/>
                        </a:spcBef>
                        <a:spcAft>
                          <a:spcPts val="0"/>
                        </a:spcAft>
                      </a:pPr>
                      <a:r>
                        <a:rPr lang="en-US" sz="900">
                          <a:effectLst/>
                        </a:rPr>
                        <a:t>Shakaria Glass</a:t>
                      </a:r>
                      <a:endParaRPr lang="en-U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253" marR="62253" marT="77952" marB="77952"/>
                </a:tc>
                <a:extLst>
                  <a:ext uri="{0D108BD9-81ED-4DB2-BD59-A6C34878D82A}">
                    <a16:rowId xmlns:a16="http://schemas.microsoft.com/office/drawing/2014/main" val="1665697229"/>
                  </a:ext>
                </a:extLst>
              </a:tr>
              <a:tr h="401017">
                <a:tc>
                  <a:txBody>
                    <a:bodyPr/>
                    <a:lstStyle/>
                    <a:p>
                      <a:pPr marL="0" marR="0">
                        <a:lnSpc>
                          <a:spcPct val="115000"/>
                        </a:lnSpc>
                        <a:spcBef>
                          <a:spcPts val="0"/>
                        </a:spcBef>
                        <a:spcAft>
                          <a:spcPts val="1000"/>
                        </a:spcAft>
                      </a:pPr>
                      <a:r>
                        <a:rPr lang="en-US" sz="900">
                          <a:effectLst/>
                        </a:rPr>
                        <a:t>1:30-2:00pm</a:t>
                      </a:r>
                      <a:endParaRPr lang="en-US" sz="900" b="1">
                        <a:effectLst/>
                        <a:latin typeface="Arial" panose="020B0604020202020204" pitchFamily="34" charset="0"/>
                        <a:cs typeface="Times New Roman" panose="02020603050405020304" pitchFamily="18" charset="0"/>
                      </a:endParaRPr>
                    </a:p>
                  </a:txBody>
                  <a:tcPr marL="62253" marR="62253" marT="77952" marB="77952"/>
                </a:tc>
                <a:tc>
                  <a:txBody>
                    <a:bodyPr/>
                    <a:lstStyle/>
                    <a:p>
                      <a:pPr marL="0" marR="0">
                        <a:lnSpc>
                          <a:spcPct val="115000"/>
                        </a:lnSpc>
                        <a:spcBef>
                          <a:spcPts val="0"/>
                        </a:spcBef>
                        <a:spcAft>
                          <a:spcPts val="1000"/>
                        </a:spcAft>
                      </a:pPr>
                      <a:r>
                        <a:rPr lang="en-US" sz="900">
                          <a:effectLst/>
                        </a:rPr>
                        <a:t>Questions &amp; Answers</a:t>
                      </a:r>
                      <a:endParaRPr lang="en-US" sz="900" b="1">
                        <a:effectLst/>
                        <a:latin typeface="Arial" panose="020B0604020202020204" pitchFamily="34" charset="0"/>
                        <a:cs typeface="Times New Roman" panose="02020603050405020304" pitchFamily="18" charset="0"/>
                      </a:endParaRPr>
                    </a:p>
                  </a:txBody>
                  <a:tcPr marL="62253" marR="62253" marT="77952" marB="77952"/>
                </a:tc>
                <a:tc>
                  <a:txBody>
                    <a:bodyPr/>
                    <a:lstStyle/>
                    <a:p>
                      <a:pPr marL="0" marR="0" algn="r">
                        <a:lnSpc>
                          <a:spcPct val="115000"/>
                        </a:lnSpc>
                        <a:spcBef>
                          <a:spcPts val="0"/>
                        </a:spcBef>
                        <a:spcAft>
                          <a:spcPts val="0"/>
                        </a:spcAft>
                      </a:pPr>
                      <a:r>
                        <a:rPr lang="en-US" sz="900" dirty="0">
                          <a:effectLst/>
                        </a:rPr>
                        <a:t> </a:t>
                      </a:r>
                      <a:endParaRPr lang="en-US"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253" marR="62253" marT="77952" marB="77952"/>
                </a:tc>
                <a:extLst>
                  <a:ext uri="{0D108BD9-81ED-4DB2-BD59-A6C34878D82A}">
                    <a16:rowId xmlns:a16="http://schemas.microsoft.com/office/drawing/2014/main" val="4125871462"/>
                  </a:ext>
                </a:extLst>
              </a:tr>
            </a:tbl>
          </a:graphicData>
        </a:graphic>
      </p:graphicFrame>
    </p:spTree>
    <p:extLst>
      <p:ext uri="{BB962C8B-B14F-4D97-AF65-F5344CB8AC3E}">
        <p14:creationId xmlns:p14="http://schemas.microsoft.com/office/powerpoint/2010/main" val="3130122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FC7A3AA1-44C4-4CBE-8808-D86A411AD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825551"/>
            <a:ext cx="12192000" cy="303244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Picture 141">
            <a:extLst>
              <a:ext uri="{FF2B5EF4-FFF2-40B4-BE49-F238E27FC236}">
                <a16:creationId xmlns:a16="http://schemas.microsoft.com/office/drawing/2014/main" id="{4FDAB746-A9A3-4EC2-8997-5EB71BC964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45716" b="33968"/>
          <a:stretch/>
        </p:blipFill>
        <p:spPr>
          <a:xfrm flipV="1">
            <a:off x="0" y="3504048"/>
            <a:ext cx="12192000" cy="1393277"/>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A675A1EE-42F4-4351-AA8A-C8B3B2D5914A}"/>
              </a:ext>
            </a:extLst>
          </p:cNvPr>
          <p:cNvSpPr>
            <a:spLocks noGrp="1"/>
          </p:cNvSpPr>
          <p:nvPr>
            <p:ph type="title"/>
          </p:nvPr>
        </p:nvSpPr>
        <p:spPr>
          <a:xfrm>
            <a:off x="0" y="4033419"/>
            <a:ext cx="12082072" cy="2824581"/>
          </a:xfrm>
        </p:spPr>
        <p:txBody>
          <a:bodyPr vert="horz" lIns="91440" tIns="45720" rIns="91440" bIns="45720" rtlCol="0" anchor="ctr">
            <a:normAutofit/>
          </a:bodyPr>
          <a:lstStyle/>
          <a:p>
            <a:pPr algn="ctr"/>
            <a:r>
              <a:rPr lang="en-US" sz="4000" b="1" dirty="0">
                <a:solidFill>
                  <a:srgbClr val="FFFFFF"/>
                </a:solidFill>
              </a:rPr>
              <a:t>Transfers and Release of Information</a:t>
            </a:r>
          </a:p>
        </p:txBody>
      </p:sp>
      <p:sp>
        <p:nvSpPr>
          <p:cNvPr id="144" name="Rectangle 143">
            <a:extLst>
              <a:ext uri="{FF2B5EF4-FFF2-40B4-BE49-F238E27FC236}">
                <a16:creationId xmlns:a16="http://schemas.microsoft.com/office/drawing/2014/main" id="{091C9E05-1ED5-4438-8E0F-382199749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36484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a:extLst>
              <a:ext uri="{FF2B5EF4-FFF2-40B4-BE49-F238E27FC236}">
                <a16:creationId xmlns:a16="http://schemas.microsoft.com/office/drawing/2014/main" id="{DFB6ADA2-0C55-4F8A-83D4-6A9C3AA244CB}"/>
              </a:ext>
            </a:extLst>
          </p:cNvPr>
          <p:cNvPicPr>
            <a:picLocks noGrp="1" noChangeAspect="1"/>
          </p:cNvPicPr>
          <p:nvPr>
            <p:ph sz="half" idx="2"/>
          </p:nvPr>
        </p:nvPicPr>
        <p:blipFill rotWithShape="1">
          <a:blip r:embed="rId4"/>
          <a:srcRect t="10829" r="-2" b="22926"/>
          <a:stretch/>
        </p:blipFill>
        <p:spPr>
          <a:xfrm>
            <a:off x="669999" y="827431"/>
            <a:ext cx="5166360" cy="2378558"/>
          </a:xfrm>
          <a:prstGeom prst="rect">
            <a:avLst/>
          </a:prstGeom>
        </p:spPr>
      </p:pic>
      <p:pic>
        <p:nvPicPr>
          <p:cNvPr id="2050" name="Picture 2" descr="Relay Race Hand Over | AllAboutLean.com">
            <a:extLst>
              <a:ext uri="{FF2B5EF4-FFF2-40B4-BE49-F238E27FC236}">
                <a16:creationId xmlns:a16="http://schemas.microsoft.com/office/drawing/2014/main" id="{B7D0F6C0-441F-447D-8988-0B17794A4A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26130"/>
          <a:stretch/>
        </p:blipFill>
        <p:spPr bwMode="auto">
          <a:xfrm>
            <a:off x="6355641" y="827436"/>
            <a:ext cx="5166360" cy="2378547"/>
          </a:xfrm>
          <a:prstGeom prst="rect">
            <a:avLst/>
          </a:prstGeom>
          <a:noFill/>
          <a:extLst>
            <a:ext uri="{909E8E84-426E-40DD-AFC4-6F175D3DCCD1}">
              <a14:hiddenFill xmlns:a14="http://schemas.microsoft.com/office/drawing/2010/main">
                <a:solidFill>
                  <a:srgbClr val="FFFFFF"/>
                </a:solidFill>
              </a14:hiddenFill>
            </a:ext>
          </a:extLst>
        </p:spPr>
      </p:pic>
      <p:sp>
        <p:nvSpPr>
          <p:cNvPr id="2054" name="Content Placeholder 2053">
            <a:extLst>
              <a:ext uri="{FF2B5EF4-FFF2-40B4-BE49-F238E27FC236}">
                <a16:creationId xmlns:a16="http://schemas.microsoft.com/office/drawing/2014/main" id="{C56369B1-E3B5-4A97-9F65-ECD99ED297A3}"/>
              </a:ext>
            </a:extLst>
          </p:cNvPr>
          <p:cNvSpPr>
            <a:spLocks noGrp="1"/>
          </p:cNvSpPr>
          <p:nvPr>
            <p:ph sz="half" idx="1"/>
          </p:nvPr>
        </p:nvSpPr>
        <p:spPr>
          <a:xfrm>
            <a:off x="1424905" y="4200686"/>
            <a:ext cx="8450182" cy="2378192"/>
          </a:xfrm>
        </p:spPr>
        <p:txBody>
          <a:bodyPr vert="horz" lIns="91440" tIns="45720" rIns="91440" bIns="45720" rtlCol="0" anchor="ctr">
            <a:normAutofit/>
          </a:bodyPr>
          <a:lstStyle/>
          <a:p>
            <a:endParaRPr lang="en-US" sz="1800" dirty="0">
              <a:solidFill>
                <a:srgbClr val="FFFFFF"/>
              </a:solidFill>
            </a:endParaRPr>
          </a:p>
          <a:p>
            <a:endParaRPr lang="en-US" sz="1800" dirty="0">
              <a:solidFill>
                <a:srgbClr val="FFFFFF"/>
              </a:solidFill>
            </a:endParaRPr>
          </a:p>
        </p:txBody>
      </p:sp>
      <p:sp>
        <p:nvSpPr>
          <p:cNvPr id="5" name="TextBox 4">
            <a:extLst>
              <a:ext uri="{FF2B5EF4-FFF2-40B4-BE49-F238E27FC236}">
                <a16:creationId xmlns:a16="http://schemas.microsoft.com/office/drawing/2014/main" id="{781978C2-8397-460F-AE26-09C27E2D7D44}"/>
              </a:ext>
            </a:extLst>
          </p:cNvPr>
          <p:cNvSpPr txBox="1"/>
          <p:nvPr/>
        </p:nvSpPr>
        <p:spPr>
          <a:xfrm>
            <a:off x="1424904" y="2494450"/>
            <a:ext cx="4053545" cy="3563159"/>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endParaRPr lang="en-US" sz="2400" b="1" dirty="0"/>
          </a:p>
        </p:txBody>
      </p:sp>
    </p:spTree>
    <p:extLst>
      <p:ext uri="{BB962C8B-B14F-4D97-AF65-F5344CB8AC3E}">
        <p14:creationId xmlns:p14="http://schemas.microsoft.com/office/powerpoint/2010/main" val="965779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180B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6DD1451-F7F6-4C61-8E07-E36FE7DAA1B2}"/>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b="1">
                <a:solidFill>
                  <a:srgbClr val="FFFFFF"/>
                </a:solidFill>
              </a:rPr>
              <a:t>Foster Home Transfer Protocol </a:t>
            </a:r>
          </a:p>
        </p:txBody>
      </p:sp>
      <p:pic>
        <p:nvPicPr>
          <p:cNvPr id="3074" name="Picture 2" descr="Interstate Data Sharing | CommunityHealth IT">
            <a:extLst>
              <a:ext uri="{FF2B5EF4-FFF2-40B4-BE49-F238E27FC236}">
                <a16:creationId xmlns:a16="http://schemas.microsoft.com/office/drawing/2014/main" id="{D66D4423-0AD8-43B4-A074-51BF47548890}"/>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3013"/>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C2294D9-8836-4735-8105-2666C612D357}"/>
              </a:ext>
            </a:extLst>
          </p:cNvPr>
          <p:cNvSpPr>
            <a:spLocks noGrp="1"/>
          </p:cNvSpPr>
          <p:nvPr>
            <p:ph sz="half" idx="1"/>
          </p:nvPr>
        </p:nvSpPr>
        <p:spPr>
          <a:xfrm>
            <a:off x="7582563" y="434714"/>
            <a:ext cx="4281890" cy="5957567"/>
          </a:xfrm>
        </p:spPr>
        <p:txBody>
          <a:bodyPr vert="horz" lIns="91440" tIns="45720" rIns="91440" bIns="45720" rtlCol="0" anchor="ctr">
            <a:normAutofit/>
          </a:bodyPr>
          <a:lstStyle/>
          <a:p>
            <a:r>
              <a:rPr lang="en-US" dirty="0">
                <a:solidFill>
                  <a:srgbClr val="FFFFFF"/>
                </a:solidFill>
              </a:rPr>
              <a:t>Child Welfare Policy 14.24 Inter-County and Inter-Agency Partnership</a:t>
            </a:r>
          </a:p>
          <a:p>
            <a:r>
              <a:rPr lang="en-US" dirty="0">
                <a:solidFill>
                  <a:srgbClr val="FFFFFF"/>
                </a:solidFill>
              </a:rPr>
              <a:t>Foster home transfer process </a:t>
            </a:r>
          </a:p>
        </p:txBody>
      </p:sp>
    </p:spTree>
    <p:extLst>
      <p:ext uri="{BB962C8B-B14F-4D97-AF65-F5344CB8AC3E}">
        <p14:creationId xmlns:p14="http://schemas.microsoft.com/office/powerpoint/2010/main" val="2227788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AB126-A95C-4B3F-9B84-4BA678B635C8}"/>
              </a:ext>
            </a:extLst>
          </p:cNvPr>
          <p:cNvSpPr>
            <a:spLocks noGrp="1"/>
          </p:cNvSpPr>
          <p:nvPr>
            <p:ph type="title"/>
          </p:nvPr>
        </p:nvSpPr>
        <p:spPr>
          <a:xfrm>
            <a:off x="0" y="839449"/>
            <a:ext cx="12192000" cy="851239"/>
          </a:xfrm>
        </p:spPr>
        <p:txBody>
          <a:bodyPr/>
          <a:lstStyle/>
          <a:p>
            <a:pPr algn="ctr"/>
            <a:r>
              <a:rPr lang="en-US"/>
              <a:t>GA+SCORE Enhancement</a:t>
            </a:r>
            <a:endParaRPr lang="en-US" dirty="0"/>
          </a:p>
        </p:txBody>
      </p:sp>
      <p:pic>
        <p:nvPicPr>
          <p:cNvPr id="4" name="Content Placeholder 3">
            <a:extLst>
              <a:ext uri="{FF2B5EF4-FFF2-40B4-BE49-F238E27FC236}">
                <a16:creationId xmlns:a16="http://schemas.microsoft.com/office/drawing/2014/main" id="{3FD68013-84F6-46EB-BAC5-C60443A74438}"/>
              </a:ext>
            </a:extLst>
          </p:cNvPr>
          <p:cNvPicPr>
            <a:picLocks noGrp="1" noChangeAspect="1"/>
          </p:cNvPicPr>
          <p:nvPr>
            <p:ph idx="1"/>
          </p:nvPr>
        </p:nvPicPr>
        <p:blipFill>
          <a:blip r:embed="rId2"/>
          <a:stretch>
            <a:fillRect/>
          </a:stretch>
        </p:blipFill>
        <p:spPr>
          <a:xfrm>
            <a:off x="0" y="1828801"/>
            <a:ext cx="12192000" cy="5029200"/>
          </a:xfrm>
          <a:prstGeom prst="rect">
            <a:avLst/>
          </a:prstGeom>
        </p:spPr>
      </p:pic>
    </p:spTree>
    <p:extLst>
      <p:ext uri="{BB962C8B-B14F-4D97-AF65-F5344CB8AC3E}">
        <p14:creationId xmlns:p14="http://schemas.microsoft.com/office/powerpoint/2010/main" val="3850694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17983E-D20E-4274-A114-186765C7BCC3}"/>
              </a:ext>
            </a:extLst>
          </p:cNvPr>
          <p:cNvSpPr>
            <a:spLocks noGrp="1"/>
          </p:cNvSpPr>
          <p:nvPr>
            <p:ph type="title"/>
          </p:nvPr>
        </p:nvSpPr>
        <p:spPr>
          <a:xfrm>
            <a:off x="838200" y="530942"/>
            <a:ext cx="10515600" cy="545690"/>
          </a:xfrm>
        </p:spPr>
        <p:txBody>
          <a:bodyPr>
            <a:normAutofit fontScale="90000"/>
          </a:bodyPr>
          <a:lstStyle/>
          <a:p>
            <a:pPr algn="ctr"/>
            <a:r>
              <a:rPr lang="en-US" b="1"/>
              <a:t>SAFE MATRIX</a:t>
            </a:r>
            <a:endParaRPr lang="en-US" b="1" dirty="0"/>
          </a:p>
        </p:txBody>
      </p:sp>
      <p:graphicFrame>
        <p:nvGraphicFramePr>
          <p:cNvPr id="13" name="Content Placeholder 12">
            <a:extLst>
              <a:ext uri="{FF2B5EF4-FFF2-40B4-BE49-F238E27FC236}">
                <a16:creationId xmlns:a16="http://schemas.microsoft.com/office/drawing/2014/main" id="{E0D4D60C-DDDE-47D8-A35E-94A239368600}"/>
              </a:ext>
            </a:extLst>
          </p:cNvPr>
          <p:cNvGraphicFramePr>
            <a:graphicFrameLocks noGrp="1"/>
          </p:cNvGraphicFramePr>
          <p:nvPr>
            <p:ph idx="1"/>
            <p:extLst>
              <p:ext uri="{D42A27DB-BD31-4B8C-83A1-F6EECF244321}">
                <p14:modId xmlns:p14="http://schemas.microsoft.com/office/powerpoint/2010/main" val="2398790706"/>
              </p:ext>
            </p:extLst>
          </p:nvPr>
        </p:nvGraphicFramePr>
        <p:xfrm>
          <a:off x="0" y="1076632"/>
          <a:ext cx="12192000" cy="5740146"/>
        </p:xfrm>
        <a:graphic>
          <a:graphicData uri="http://schemas.openxmlformats.org/drawingml/2006/table">
            <a:tbl>
              <a:tblPr firstRow="1" firstCol="1" bandRow="1"/>
              <a:tblGrid>
                <a:gridCol w="12192000">
                  <a:extLst>
                    <a:ext uri="{9D8B030D-6E8A-4147-A177-3AD203B41FA5}">
                      <a16:colId xmlns:a16="http://schemas.microsoft.com/office/drawing/2014/main" val="886152100"/>
                    </a:ext>
                  </a:extLst>
                </a:gridCol>
              </a:tblGrid>
              <a:tr h="629265">
                <a:tc>
                  <a:txBody>
                    <a:bodyPr/>
                    <a:lstStyle/>
                    <a:p>
                      <a:pPr marL="0" marR="0" algn="ctr">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GA SPECIFIC</a:t>
                      </a:r>
                    </a:p>
                    <a:p>
                      <a:pPr marL="0" marR="0" algn="ctr">
                        <a:lnSpc>
                          <a:spcPct val="107000"/>
                        </a:lnSpc>
                        <a:spcBef>
                          <a:spcPts val="0"/>
                        </a:spcBef>
                        <a:spcAft>
                          <a:spcPts val="0"/>
                        </a:spcAft>
                      </a:pPr>
                      <a:r>
                        <a:rPr lang="en-US" sz="2000" b="0">
                          <a:effectLst/>
                          <a:latin typeface="Calibri" panose="020F0502020204030204" pitchFamily="34" charset="0"/>
                          <a:ea typeface="Calibri" panose="020F0502020204030204" pitchFamily="34" charset="0"/>
                          <a:cs typeface="Times New Roman" panose="02020603050405020304" pitchFamily="18" charset="0"/>
                        </a:rPr>
                        <a:t>SAFETY CHECKLIST</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8238764"/>
                  </a:ext>
                </a:extLst>
              </a:tr>
              <a:tr h="629265">
                <a:tc>
                  <a:txBody>
                    <a:bodyPr/>
                    <a:lstStyle/>
                    <a:p>
                      <a:pPr marL="0" marR="0" algn="ctr">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SAFE Q1</a:t>
                      </a:r>
                    </a:p>
                    <a:p>
                      <a:pPr marL="0" marR="0" algn="ctr">
                        <a:lnSpc>
                          <a:spcPct val="107000"/>
                        </a:lnSpc>
                        <a:spcBef>
                          <a:spcPts val="0"/>
                        </a:spcBef>
                        <a:spcAft>
                          <a:spcPts val="0"/>
                        </a:spcAft>
                      </a:pPr>
                      <a:r>
                        <a:rPr lang="en-US" sz="2000" b="0">
                          <a:effectLst/>
                          <a:latin typeface="Calibri" panose="020F0502020204030204" pitchFamily="34" charset="0"/>
                          <a:ea typeface="Calibri" panose="020F0502020204030204" pitchFamily="34" charset="0"/>
                          <a:cs typeface="Times New Roman" panose="02020603050405020304" pitchFamily="18" charset="0"/>
                        </a:rPr>
                        <a:t>(for all Applicants)</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0828093"/>
                  </a:ext>
                </a:extLst>
              </a:tr>
              <a:tr h="629265">
                <a:tc>
                  <a:txBody>
                    <a:bodyPr/>
                    <a:lstStyle/>
                    <a:p>
                      <a:pPr marL="0" marR="0" algn="ctr">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SAFE Q2</a:t>
                      </a:r>
                    </a:p>
                    <a:p>
                      <a:pPr marL="0" marR="0" algn="ctr">
                        <a:lnSpc>
                          <a:spcPct val="107000"/>
                        </a:lnSpc>
                        <a:spcBef>
                          <a:spcPts val="0"/>
                        </a:spcBef>
                        <a:spcAft>
                          <a:spcPts val="0"/>
                        </a:spcAft>
                      </a:pPr>
                      <a:r>
                        <a:rPr lang="en-US" sz="2000" b="0">
                          <a:effectLst/>
                          <a:latin typeface="Calibri" panose="020F0502020204030204" pitchFamily="34" charset="0"/>
                          <a:ea typeface="Calibri" panose="020F0502020204030204" pitchFamily="34" charset="0"/>
                          <a:cs typeface="Times New Roman" panose="02020603050405020304" pitchFamily="18" charset="0"/>
                        </a:rPr>
                        <a:t>(for all Applicants and all adults living in the home)</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118653"/>
                  </a:ext>
                </a:extLst>
              </a:tr>
              <a:tr h="307490">
                <a:tc>
                  <a:txBody>
                    <a:bodyPr/>
                    <a:lstStyle/>
                    <a:p>
                      <a:pPr marL="0" marR="0" algn="ctr">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SAFE HARVESTING SHEET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6577891"/>
                  </a:ext>
                </a:extLst>
              </a:tr>
              <a:tr h="307490">
                <a:tc>
                  <a:txBody>
                    <a:bodyPr/>
                    <a:lstStyle/>
                    <a:p>
                      <a:pPr marL="0" marR="0" algn="ctr">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SAFE PSYCHOSOCIAL INVENTORY (PSI)</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8505987"/>
                  </a:ext>
                </a:extLst>
              </a:tr>
              <a:tr h="951039">
                <a:tc>
                  <a:txBody>
                    <a:bodyPr/>
                    <a:lstStyle/>
                    <a:p>
                      <a:pPr marL="0" marR="0" algn="ctr">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SAFE ADULT CHILD QUESTIONNAIRE</a:t>
                      </a:r>
                    </a:p>
                    <a:p>
                      <a:pPr marL="0" marR="0" algn="ctr">
                        <a:lnSpc>
                          <a:spcPct val="107000"/>
                        </a:lnSpc>
                        <a:spcBef>
                          <a:spcPts val="0"/>
                        </a:spcBef>
                        <a:spcAft>
                          <a:spcPts val="0"/>
                        </a:spcAft>
                      </a:pPr>
                      <a:r>
                        <a:rPr lang="en-US" sz="2000" b="0">
                          <a:effectLst/>
                          <a:latin typeface="Calibri" panose="020F0502020204030204" pitchFamily="34" charset="0"/>
                          <a:ea typeface="Calibri" panose="020F0502020204030204" pitchFamily="34" charset="0"/>
                          <a:cs typeface="Times New Roman" panose="02020603050405020304" pitchFamily="18" charset="0"/>
                        </a:rPr>
                        <a:t>(required for all adult children of applicant(s)/caregiver(s)) whether or not they live in the home or outside of the home.</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2722842"/>
                  </a:ext>
                </a:extLst>
              </a:tr>
              <a:tr h="951039">
                <a:tc>
                  <a:txBody>
                    <a:bodyPr/>
                    <a:lstStyle/>
                    <a:p>
                      <a:pPr marL="0" marR="0" algn="ctr">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GA SPECIFIC</a:t>
                      </a:r>
                    </a:p>
                    <a:p>
                      <a:pPr marL="0" marR="0" algn="ctr">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CHILD PLACEMENT PREFERENCE FORM</a:t>
                      </a:r>
                    </a:p>
                    <a:p>
                      <a:pPr marL="0" marR="0" algn="ctr">
                        <a:lnSpc>
                          <a:spcPct val="107000"/>
                        </a:lnSpc>
                        <a:spcBef>
                          <a:spcPts val="0"/>
                        </a:spcBef>
                        <a:spcAft>
                          <a:spcPts val="0"/>
                        </a:spcAft>
                      </a:pPr>
                      <a:r>
                        <a:rPr lang="en-US" sz="2000" b="0">
                          <a:effectLst/>
                          <a:latin typeface="Calibri" panose="020F0502020204030204" pitchFamily="34" charset="0"/>
                          <a:ea typeface="Calibri" panose="020F0502020204030204" pitchFamily="34" charset="0"/>
                          <a:cs typeface="Times New Roman" panose="02020603050405020304" pitchFamily="18" charset="0"/>
                        </a:rPr>
                        <a:t>(Must be completed by Assessor in the presence of the applicant(s)</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3211054"/>
                  </a:ext>
                </a:extLst>
              </a:tr>
              <a:tr h="951039">
                <a:tc>
                  <a:txBody>
                    <a:bodyPr/>
                    <a:lstStyle/>
                    <a:p>
                      <a:pPr marL="0" marR="0" algn="ctr">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SAFE UPDATE</a:t>
                      </a:r>
                    </a:p>
                    <a:p>
                      <a:pPr marL="0" marR="0" algn="ctr">
                        <a:lnSpc>
                          <a:spcPct val="107000"/>
                        </a:lnSpc>
                        <a:spcBef>
                          <a:spcPts val="0"/>
                        </a:spcBef>
                        <a:spcAft>
                          <a:spcPts val="0"/>
                        </a:spcAft>
                      </a:pPr>
                      <a:r>
                        <a:rPr lang="en-US" sz="2000" b="0">
                          <a:effectLst/>
                          <a:latin typeface="Calibri" panose="020F0502020204030204" pitchFamily="34" charset="0"/>
                          <a:ea typeface="Calibri" panose="020F0502020204030204" pitchFamily="34" charset="0"/>
                          <a:cs typeface="Times New Roman" panose="02020603050405020304" pitchFamily="18" charset="0"/>
                        </a:rPr>
                        <a:t>Questionnaire</a:t>
                      </a:r>
                    </a:p>
                    <a:p>
                      <a:pPr marL="0" marR="0" algn="ctr">
                        <a:lnSpc>
                          <a:spcPct val="107000"/>
                        </a:lnSpc>
                        <a:spcBef>
                          <a:spcPts val="0"/>
                        </a:spcBef>
                        <a:spcAft>
                          <a:spcPts val="0"/>
                        </a:spcAft>
                      </a:pPr>
                      <a:r>
                        <a:rPr lang="en-US" sz="2000" b="0">
                          <a:effectLst/>
                          <a:latin typeface="Calibri" panose="020F0502020204030204" pitchFamily="34" charset="0"/>
                          <a:ea typeface="Calibri" panose="020F0502020204030204" pitchFamily="34" charset="0"/>
                          <a:cs typeface="Times New Roman" panose="02020603050405020304" pitchFamily="18" charset="0"/>
                        </a:rPr>
                        <a:t>(for all applicants and all adults living in the home)</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957920"/>
                  </a:ext>
                </a:extLst>
              </a:tr>
              <a:tr h="307490">
                <a:tc>
                  <a:txBody>
                    <a:bodyPr/>
                    <a:lstStyle/>
                    <a:p>
                      <a:pPr marL="0" marR="0" algn="ctr">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SAFE UPDATE PSYCHOSOCIAL INVENTORY (PSI)</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168075"/>
                  </a:ext>
                </a:extLst>
              </a:tr>
            </a:tbl>
          </a:graphicData>
        </a:graphic>
      </p:graphicFrame>
    </p:spTree>
    <p:extLst>
      <p:ext uri="{BB962C8B-B14F-4D97-AF65-F5344CB8AC3E}">
        <p14:creationId xmlns:p14="http://schemas.microsoft.com/office/powerpoint/2010/main" val="1405682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4">
            <a:extLst>
              <a:ext uri="{FF2B5EF4-FFF2-40B4-BE49-F238E27FC236}">
                <a16:creationId xmlns:a16="http://schemas.microsoft.com/office/drawing/2014/main" id="{07027C52-EAEF-417D-B99C-DBFD6D134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9400" y="0"/>
            <a:ext cx="1191260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26">
            <a:extLst>
              <a:ext uri="{FF2B5EF4-FFF2-40B4-BE49-F238E27FC236}">
                <a16:creationId xmlns:a16="http://schemas.microsoft.com/office/drawing/2014/main" id="{F0977BDD-F21B-4E52-8FAE-69AA18080B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49933" t="3964" b="3964"/>
          <a:stretch/>
        </p:blipFill>
        <p:spPr>
          <a:xfrm flipH="1">
            <a:off x="5562194" y="1"/>
            <a:ext cx="6629806"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42" name="Rectangle 28">
            <a:extLst>
              <a:ext uri="{FF2B5EF4-FFF2-40B4-BE49-F238E27FC236}">
                <a16:creationId xmlns:a16="http://schemas.microsoft.com/office/drawing/2014/main" id="{9FF39A25-DBCE-442D-A2E3-C0FE3312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0073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7BF98E-98E6-4BFF-BA44-F3DB22CCC1AF}"/>
              </a:ext>
            </a:extLst>
          </p:cNvPr>
          <p:cNvSpPr>
            <a:spLocks noGrp="1"/>
          </p:cNvSpPr>
          <p:nvPr>
            <p:ph type="title"/>
          </p:nvPr>
        </p:nvSpPr>
        <p:spPr>
          <a:xfrm>
            <a:off x="1" y="-176981"/>
            <a:ext cx="6400798" cy="7334783"/>
          </a:xfrm>
        </p:spPr>
        <p:txBody>
          <a:bodyPr vert="horz" lIns="91440" tIns="45720" rIns="91440" bIns="45720" rtlCol="0" anchor="ctr">
            <a:normAutofit/>
          </a:bodyPr>
          <a:lstStyle/>
          <a:p>
            <a:pPr fontAlgn="auto">
              <a:spcAft>
                <a:spcPts val="0"/>
              </a:spcAft>
              <a:defRPr/>
            </a:pPr>
            <a:r>
              <a:rPr lang="en-US" sz="4800" b="1" dirty="0">
                <a:solidFill>
                  <a:srgbClr val="000000"/>
                </a:solidFill>
              </a:rPr>
              <a:t>The Office of Provider Management </a:t>
            </a:r>
            <a:br>
              <a:rPr lang="en-US" sz="4800" b="1" dirty="0">
                <a:solidFill>
                  <a:srgbClr val="000000"/>
                </a:solidFill>
              </a:rPr>
            </a:br>
            <a:r>
              <a:rPr lang="en-US" sz="5300" b="1" kern="1200" dirty="0">
                <a:solidFill>
                  <a:srgbClr val="000000"/>
                </a:solidFill>
                <a:latin typeface="+mj-lt"/>
                <a:ea typeface="+mj-ea"/>
                <a:cs typeface="+mj-cs"/>
              </a:rPr>
              <a:t>Resource</a:t>
            </a:r>
            <a:r>
              <a:rPr lang="en-US" sz="4800" b="1" kern="1200" dirty="0">
                <a:solidFill>
                  <a:srgbClr val="000000"/>
                </a:solidFill>
                <a:latin typeface="+mj-lt"/>
                <a:ea typeface="+mj-ea"/>
                <a:cs typeface="+mj-cs"/>
              </a:rPr>
              <a:t> Development </a:t>
            </a:r>
            <a:br>
              <a:rPr lang="en-US" sz="3600" b="1" kern="1200" dirty="0">
                <a:solidFill>
                  <a:srgbClr val="000000"/>
                </a:solidFill>
                <a:latin typeface="+mj-lt"/>
                <a:ea typeface="+mj-ea"/>
                <a:cs typeface="+mj-cs"/>
              </a:rPr>
            </a:br>
            <a:br>
              <a:rPr lang="en-US" sz="3600" b="1" kern="1200" dirty="0">
                <a:solidFill>
                  <a:srgbClr val="000000"/>
                </a:solidFill>
                <a:latin typeface="+mj-lt"/>
                <a:ea typeface="+mj-ea"/>
                <a:cs typeface="+mj-cs"/>
              </a:rPr>
            </a:br>
            <a:br>
              <a:rPr lang="en-US" sz="3600" b="1" kern="1200" dirty="0">
                <a:solidFill>
                  <a:srgbClr val="000000"/>
                </a:solidFill>
                <a:latin typeface="+mj-lt"/>
                <a:ea typeface="+mj-ea"/>
                <a:cs typeface="+mj-cs"/>
              </a:rPr>
            </a:br>
            <a:br>
              <a:rPr lang="en-US" sz="5300" b="1" kern="1200" dirty="0">
                <a:solidFill>
                  <a:srgbClr val="000000"/>
                </a:solidFill>
                <a:latin typeface="+mj-lt"/>
                <a:ea typeface="+mj-ea"/>
                <a:cs typeface="+mj-cs"/>
              </a:rPr>
            </a:br>
            <a:r>
              <a:rPr lang="en-US" sz="5300" b="1" kern="1200" dirty="0">
                <a:solidFill>
                  <a:srgbClr val="000000"/>
                </a:solidFill>
                <a:latin typeface="+mj-lt"/>
                <a:ea typeface="+mj-ea"/>
                <a:cs typeface="+mj-cs"/>
              </a:rPr>
              <a:t>CPA Partnership Meeting</a:t>
            </a:r>
            <a:br>
              <a:rPr lang="en-US" sz="5300" b="1" kern="1200" dirty="0">
                <a:solidFill>
                  <a:srgbClr val="000000"/>
                </a:solidFill>
                <a:latin typeface="+mj-lt"/>
                <a:ea typeface="+mj-ea"/>
                <a:cs typeface="+mj-cs"/>
              </a:rPr>
            </a:br>
            <a:r>
              <a:rPr lang="en-US" sz="5300" b="1" kern="1200" dirty="0">
                <a:solidFill>
                  <a:srgbClr val="000000"/>
                </a:solidFill>
                <a:latin typeface="+mj-lt"/>
                <a:ea typeface="+mj-ea"/>
                <a:cs typeface="+mj-cs"/>
              </a:rPr>
              <a:t>August 27 &amp; 28, 2020</a:t>
            </a:r>
          </a:p>
        </p:txBody>
      </p:sp>
    </p:spTree>
    <p:extLst>
      <p:ext uri="{BB962C8B-B14F-4D97-AF65-F5344CB8AC3E}">
        <p14:creationId xmlns:p14="http://schemas.microsoft.com/office/powerpoint/2010/main" val="390855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9E159-48D0-4A05-9F13-39B08440812D}"/>
              </a:ext>
            </a:extLst>
          </p:cNvPr>
          <p:cNvSpPr>
            <a:spLocks noGrp="1"/>
          </p:cNvSpPr>
          <p:nvPr>
            <p:ph type="ctrTitle"/>
          </p:nvPr>
        </p:nvSpPr>
        <p:spPr>
          <a:xfrm>
            <a:off x="1421259" y="1122363"/>
            <a:ext cx="9144000" cy="2387600"/>
          </a:xfrm>
        </p:spPr>
        <p:txBody>
          <a:bodyPr/>
          <a:lstStyle/>
          <a:p>
            <a:r>
              <a:rPr lang="en-US" b="1" dirty="0"/>
              <a:t>Progressive Compliance Process</a:t>
            </a:r>
          </a:p>
        </p:txBody>
      </p:sp>
      <p:sp>
        <p:nvSpPr>
          <p:cNvPr id="3" name="Subtitle 2">
            <a:extLst>
              <a:ext uri="{FF2B5EF4-FFF2-40B4-BE49-F238E27FC236}">
                <a16:creationId xmlns:a16="http://schemas.microsoft.com/office/drawing/2014/main" id="{F069B324-03D3-4AFA-93A7-3543D936F426}"/>
              </a:ext>
            </a:extLst>
          </p:cNvPr>
          <p:cNvSpPr>
            <a:spLocks noGrp="1"/>
          </p:cNvSpPr>
          <p:nvPr>
            <p:ph type="subTitle" idx="1"/>
          </p:nvPr>
        </p:nvSpPr>
        <p:spPr/>
        <p:txBody>
          <a:bodyPr>
            <a:normAutofit/>
          </a:bodyPr>
          <a:lstStyle/>
          <a:p>
            <a:r>
              <a:rPr lang="en-US" sz="3200" b="1" i="1" dirty="0"/>
              <a:t>Deborah Spaulding, North Monitoring Manager</a:t>
            </a:r>
          </a:p>
        </p:txBody>
      </p:sp>
    </p:spTree>
    <p:extLst>
      <p:ext uri="{BB962C8B-B14F-4D97-AF65-F5344CB8AC3E}">
        <p14:creationId xmlns:p14="http://schemas.microsoft.com/office/powerpoint/2010/main" val="1954867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D9744-5A5A-476A-919B-4A65AEFB8CD9}"/>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dirty="0"/>
              <a:t>Why Is Progressive Compliance Needed?</a:t>
            </a:r>
          </a:p>
        </p:txBody>
      </p:sp>
      <p:sp>
        <p:nvSpPr>
          <p:cNvPr id="3" name="Content Placeholder 2">
            <a:extLst>
              <a:ext uri="{FF2B5EF4-FFF2-40B4-BE49-F238E27FC236}">
                <a16:creationId xmlns:a16="http://schemas.microsoft.com/office/drawing/2014/main" id="{C6B670F2-7060-45F3-AD48-1A73419BF875}"/>
              </a:ext>
            </a:extLst>
          </p:cNvPr>
          <p:cNvSpPr>
            <a:spLocks noGrp="1"/>
          </p:cNvSpPr>
          <p:nvPr>
            <p:ph sz="half" idx="1"/>
          </p:nvPr>
        </p:nvSpPr>
        <p:spPr>
          <a:xfrm>
            <a:off x="655321" y="2575033"/>
            <a:ext cx="5440679" cy="3917819"/>
          </a:xfrm>
        </p:spPr>
        <p:txBody>
          <a:bodyPr vert="horz" lIns="91440" tIns="45720" rIns="91440" bIns="45720" rtlCol="0">
            <a:normAutofit/>
          </a:bodyPr>
          <a:lstStyle/>
          <a:p>
            <a:r>
              <a:rPr lang="en-US" sz="3200" dirty="0"/>
              <a:t>A protocol is needed to address overall non-compliance with Minimum Standards, Child Welfare policy and other contractual obligations.</a:t>
            </a:r>
          </a:p>
          <a:p>
            <a:r>
              <a:rPr lang="en-US" sz="3200" dirty="0"/>
              <a:t>Formalized Process</a:t>
            </a:r>
          </a:p>
          <a:p>
            <a:r>
              <a:rPr lang="en-US" sz="3200" dirty="0"/>
              <a:t>Consistency</a:t>
            </a:r>
          </a:p>
          <a:p>
            <a:endParaRPr lang="en-US" sz="1800" dirty="0"/>
          </a:p>
        </p:txBody>
      </p:sp>
      <p:pic>
        <p:nvPicPr>
          <p:cNvPr id="5" name="Content Placeholder 5">
            <a:extLst>
              <a:ext uri="{FF2B5EF4-FFF2-40B4-BE49-F238E27FC236}">
                <a16:creationId xmlns:a16="http://schemas.microsoft.com/office/drawing/2014/main" id="{86D3C5F1-4519-43F5-98F5-CA8D260BA86C}"/>
              </a:ext>
            </a:extLst>
          </p:cNvPr>
          <p:cNvPicPr>
            <a:picLocks noGrp="1" noChangeAspect="1"/>
          </p:cNvPicPr>
          <p:nvPr>
            <p:ph sz="half" idx="2"/>
          </p:nvPr>
        </p:nvPicPr>
        <p:blipFill rotWithShape="1">
          <a:blip r:embed="rId2">
            <a:extLst>
              <a:ext uri="{837473B0-CC2E-450A-ABE3-18F120FF3D39}">
                <a1611:picAttrSrcUrl xmlns:a1611="http://schemas.microsoft.com/office/drawing/2016/11/main" r:id="rId3"/>
              </a:ext>
            </a:extLst>
          </a:blip>
          <a:srcRect l="2607" r="5338"/>
          <a:stretch/>
        </p:blipFill>
        <p:spPr>
          <a:xfrm>
            <a:off x="6751319" y="947777"/>
            <a:ext cx="5440679" cy="5910220"/>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256383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91DB3-9EEA-4CDF-95FD-2DF52766CE92}"/>
              </a:ext>
            </a:extLst>
          </p:cNvPr>
          <p:cNvSpPr>
            <a:spLocks noGrp="1"/>
          </p:cNvSpPr>
          <p:nvPr>
            <p:ph type="title"/>
          </p:nvPr>
        </p:nvSpPr>
        <p:spPr>
          <a:xfrm>
            <a:off x="4965430" y="629268"/>
            <a:ext cx="6586491" cy="1286160"/>
          </a:xfrm>
        </p:spPr>
        <p:txBody>
          <a:bodyPr anchor="b">
            <a:normAutofit/>
          </a:bodyPr>
          <a:lstStyle/>
          <a:p>
            <a:r>
              <a:rPr lang="en-US" dirty="0"/>
              <a:t>Phase One</a:t>
            </a:r>
          </a:p>
        </p:txBody>
      </p:sp>
      <p:sp>
        <p:nvSpPr>
          <p:cNvPr id="3" name="Content Placeholder 2">
            <a:extLst>
              <a:ext uri="{FF2B5EF4-FFF2-40B4-BE49-F238E27FC236}">
                <a16:creationId xmlns:a16="http://schemas.microsoft.com/office/drawing/2014/main" id="{3AB262DF-0444-4CB8-82E2-2BF35ECB489D}"/>
              </a:ext>
            </a:extLst>
          </p:cNvPr>
          <p:cNvSpPr>
            <a:spLocks noGrp="1"/>
          </p:cNvSpPr>
          <p:nvPr>
            <p:ph idx="1"/>
          </p:nvPr>
        </p:nvSpPr>
        <p:spPr>
          <a:xfrm>
            <a:off x="4965431" y="2438400"/>
            <a:ext cx="6586489" cy="4297677"/>
          </a:xfrm>
        </p:spPr>
        <p:txBody>
          <a:bodyPr>
            <a:normAutofit fontScale="92500" lnSpcReduction="10000"/>
          </a:bodyPr>
          <a:lstStyle/>
          <a:p>
            <a:r>
              <a:rPr lang="en-US" sz="2200" dirty="0"/>
              <a:t>Phase One focuses on providing identified needed resources and supports in addressing any form of non-compliance.</a:t>
            </a:r>
          </a:p>
          <a:p>
            <a:r>
              <a:rPr lang="en-US" sz="2200" u="sng" dirty="0"/>
              <a:t>Step One</a:t>
            </a:r>
            <a:r>
              <a:rPr lang="en-US" sz="2200" dirty="0"/>
              <a:t>:</a:t>
            </a:r>
          </a:p>
          <a:p>
            <a:r>
              <a:rPr lang="en-US" sz="2200" dirty="0"/>
              <a:t>Technical Assistance</a:t>
            </a:r>
          </a:p>
          <a:p>
            <a:pPr lvl="1"/>
            <a:r>
              <a:rPr lang="en-US" sz="1900" dirty="0"/>
              <a:t>Telephone Conference</a:t>
            </a:r>
          </a:p>
          <a:p>
            <a:pPr lvl="1"/>
            <a:r>
              <a:rPr lang="en-US" sz="1900" dirty="0"/>
              <a:t>Site Visits</a:t>
            </a:r>
          </a:p>
          <a:p>
            <a:pPr lvl="1"/>
            <a:r>
              <a:rPr lang="en-US" sz="1900" dirty="0"/>
              <a:t>Completed by all sections of OPM</a:t>
            </a:r>
          </a:p>
          <a:p>
            <a:pPr lvl="1"/>
            <a:r>
              <a:rPr lang="en-US" sz="1900" dirty="0"/>
              <a:t>This initiates Progressive Compliance Process</a:t>
            </a:r>
          </a:p>
          <a:p>
            <a:r>
              <a:rPr lang="en-US" sz="2200" u="sng" dirty="0"/>
              <a:t>Step Two</a:t>
            </a:r>
            <a:r>
              <a:rPr lang="en-US" sz="2200" dirty="0"/>
              <a:t>:</a:t>
            </a:r>
          </a:p>
          <a:p>
            <a:r>
              <a:rPr lang="en-US" sz="2200" dirty="0"/>
              <a:t>Quality Improvement Plan (QIP)</a:t>
            </a:r>
          </a:p>
          <a:p>
            <a:r>
              <a:rPr lang="en-US" sz="2200" dirty="0"/>
              <a:t>Documentation of step in GA+SCORE in provider’s OPM History file.</a:t>
            </a:r>
          </a:p>
          <a:p>
            <a:endParaRPr lang="en-US" sz="1700" dirty="0"/>
          </a:p>
        </p:txBody>
      </p:sp>
      <p:pic>
        <p:nvPicPr>
          <p:cNvPr id="5" name="Picture 4">
            <a:extLst>
              <a:ext uri="{FF2B5EF4-FFF2-40B4-BE49-F238E27FC236}">
                <a16:creationId xmlns:a16="http://schemas.microsoft.com/office/drawing/2014/main" id="{5D99A941-C1DD-494F-BA20-F118D3B46AB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748" r="38556"/>
          <a:stretch/>
        </p:blipFill>
        <p:spPr>
          <a:xfrm>
            <a:off x="327378" y="965770"/>
            <a:ext cx="4308213" cy="5476127"/>
          </a:xfrm>
          <a:prstGeom prst="rect">
            <a:avLst/>
          </a:prstGeom>
          <a:effectLst/>
        </p:spPr>
      </p:pic>
    </p:spTree>
    <p:extLst>
      <p:ext uri="{BB962C8B-B14F-4D97-AF65-F5344CB8AC3E}">
        <p14:creationId xmlns:p14="http://schemas.microsoft.com/office/powerpoint/2010/main" val="2147033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picture containing text, map&#10;&#10;Description automatically generated">
            <a:extLst>
              <a:ext uri="{FF2B5EF4-FFF2-40B4-BE49-F238E27FC236}">
                <a16:creationId xmlns:a16="http://schemas.microsoft.com/office/drawing/2014/main" id="{EB1D5C96-3179-465E-9667-F87D4E4F3D6B}"/>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588" r="2749"/>
          <a:stretch/>
        </p:blipFill>
        <p:spPr>
          <a:xfrm>
            <a:off x="123290" y="1413286"/>
            <a:ext cx="7262563" cy="4987514"/>
          </a:xfrm>
          <a:prstGeom prst="rect">
            <a:avLst/>
          </a:prstGeom>
        </p:spPr>
      </p:pic>
      <p:sp>
        <p:nvSpPr>
          <p:cNvPr id="5" name="Content Placeholder 4">
            <a:extLst>
              <a:ext uri="{FF2B5EF4-FFF2-40B4-BE49-F238E27FC236}">
                <a16:creationId xmlns:a16="http://schemas.microsoft.com/office/drawing/2014/main" id="{B9925886-ADB1-4072-B0F3-D569C730FAB7}"/>
              </a:ext>
            </a:extLst>
          </p:cNvPr>
          <p:cNvSpPr>
            <a:spLocks noGrp="1"/>
          </p:cNvSpPr>
          <p:nvPr>
            <p:ph sz="half" idx="2"/>
          </p:nvPr>
        </p:nvSpPr>
        <p:spPr>
          <a:xfrm>
            <a:off x="7643973" y="1413286"/>
            <a:ext cx="4345969" cy="5264916"/>
          </a:xfrm>
        </p:spPr>
        <p:txBody>
          <a:bodyPr>
            <a:normAutofit fontScale="77500" lnSpcReduction="20000"/>
          </a:bodyPr>
          <a:lstStyle/>
          <a:p>
            <a:r>
              <a:rPr lang="en-US" sz="2800" dirty="0"/>
              <a:t>A Quality Improvement Plan (QIP) is a detailed work plan intended to enhance an organization’s quality in a specific area.</a:t>
            </a:r>
          </a:p>
          <a:p>
            <a:r>
              <a:rPr lang="en-US" sz="2800" dirty="0"/>
              <a:t>Includes essential information about how your organization will design, implement, manage and assess quality.</a:t>
            </a:r>
          </a:p>
          <a:p>
            <a:r>
              <a:rPr lang="en-US" sz="2800" dirty="0"/>
              <a:t>Developed by the utilization of S.M.A.R.T. goals and should result in the reduction of the occurrence of further non-compliance in the specified area of concern.</a:t>
            </a:r>
          </a:p>
          <a:p>
            <a:r>
              <a:rPr lang="en-US" sz="2800" dirty="0"/>
              <a:t>QIP will be monitored and tracked for progress every 30 days until final completion.</a:t>
            </a:r>
          </a:p>
          <a:p>
            <a:r>
              <a:rPr lang="en-US" sz="2800" dirty="0"/>
              <a:t>Documented in provider’s OPM History file.</a:t>
            </a:r>
          </a:p>
          <a:p>
            <a:endParaRPr lang="en-US" dirty="0"/>
          </a:p>
        </p:txBody>
      </p:sp>
      <p:sp>
        <p:nvSpPr>
          <p:cNvPr id="7" name="Title 6">
            <a:extLst>
              <a:ext uri="{FF2B5EF4-FFF2-40B4-BE49-F238E27FC236}">
                <a16:creationId xmlns:a16="http://schemas.microsoft.com/office/drawing/2014/main" id="{67828A89-6BAC-4DB3-BD06-57619BC46AFA}"/>
              </a:ext>
            </a:extLst>
          </p:cNvPr>
          <p:cNvSpPr>
            <a:spLocks noGrp="1"/>
          </p:cNvSpPr>
          <p:nvPr>
            <p:ph type="title"/>
          </p:nvPr>
        </p:nvSpPr>
        <p:spPr>
          <a:xfrm>
            <a:off x="838200" y="365125"/>
            <a:ext cx="10515600" cy="1325563"/>
          </a:xfrm>
        </p:spPr>
        <p:txBody>
          <a:bodyPr/>
          <a:lstStyle/>
          <a:p>
            <a:pPr algn="ctr"/>
            <a:r>
              <a:rPr lang="en-US" b="1" dirty="0"/>
              <a:t>QUALITY IMPROVEMENT PLAN</a:t>
            </a:r>
          </a:p>
        </p:txBody>
      </p:sp>
    </p:spTree>
    <p:extLst>
      <p:ext uri="{BB962C8B-B14F-4D97-AF65-F5344CB8AC3E}">
        <p14:creationId xmlns:p14="http://schemas.microsoft.com/office/powerpoint/2010/main" val="3606546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3F426-E5D7-4764-82E5-7FB5FB67C630}"/>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800" b="1" dirty="0"/>
              <a:t>Phase Two</a:t>
            </a:r>
          </a:p>
        </p:txBody>
      </p:sp>
      <p:sp>
        <p:nvSpPr>
          <p:cNvPr id="4" name="Content Placeholder 3">
            <a:extLst>
              <a:ext uri="{FF2B5EF4-FFF2-40B4-BE49-F238E27FC236}">
                <a16:creationId xmlns:a16="http://schemas.microsoft.com/office/drawing/2014/main" id="{5B0DE415-049D-4787-BA9E-C0AB4098B5D8}"/>
              </a:ext>
            </a:extLst>
          </p:cNvPr>
          <p:cNvSpPr>
            <a:spLocks noGrp="1"/>
          </p:cNvSpPr>
          <p:nvPr>
            <p:ph sz="half" idx="2"/>
          </p:nvPr>
        </p:nvSpPr>
        <p:spPr>
          <a:xfrm>
            <a:off x="4965431" y="2003462"/>
            <a:ext cx="6586489" cy="4633644"/>
          </a:xfrm>
        </p:spPr>
        <p:txBody>
          <a:bodyPr vert="horz" lIns="91440" tIns="45720" rIns="91440" bIns="45720" rtlCol="0">
            <a:noAutofit/>
          </a:bodyPr>
          <a:lstStyle/>
          <a:p>
            <a:r>
              <a:rPr lang="en-US" dirty="0"/>
              <a:t>Assist providers with ensuring compliance with the Minimum Standards, the Division’s Child Welfare policies and contractual obligations through the utilization of corrective measures.</a:t>
            </a:r>
          </a:p>
          <a:p>
            <a:r>
              <a:rPr lang="en-US" dirty="0"/>
              <a:t>Decrease re-occurrence of previously identified non-compliance while partnering to provide the necessary  support in ensuring meeting OPM expectations and requirements.</a:t>
            </a:r>
          </a:p>
        </p:txBody>
      </p:sp>
      <p:pic>
        <p:nvPicPr>
          <p:cNvPr id="6" name="Content Placeholder 5">
            <a:extLst>
              <a:ext uri="{FF2B5EF4-FFF2-40B4-BE49-F238E27FC236}">
                <a16:creationId xmlns:a16="http://schemas.microsoft.com/office/drawing/2014/main" id="{77C5A468-00CE-4882-83C2-82998EB2628F}"/>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17978" r="31327"/>
          <a:stretch/>
        </p:blipFill>
        <p:spPr>
          <a:xfrm>
            <a:off x="0" y="1099334"/>
            <a:ext cx="4635571" cy="5758655"/>
          </a:xfrm>
          <a:prstGeom prst="rect">
            <a:avLst/>
          </a:prstGeom>
          <a:effectLst/>
        </p:spPr>
      </p:pic>
    </p:spTree>
    <p:extLst>
      <p:ext uri="{BB962C8B-B14F-4D97-AF65-F5344CB8AC3E}">
        <p14:creationId xmlns:p14="http://schemas.microsoft.com/office/powerpoint/2010/main" val="3314733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EF49D-BA3D-4F41-82B6-617D59D30CC3}"/>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b="1" dirty="0"/>
              <a:t>Phase Two</a:t>
            </a:r>
          </a:p>
        </p:txBody>
      </p:sp>
      <p:sp>
        <p:nvSpPr>
          <p:cNvPr id="3" name="Content Placeholder 2">
            <a:extLst>
              <a:ext uri="{FF2B5EF4-FFF2-40B4-BE49-F238E27FC236}">
                <a16:creationId xmlns:a16="http://schemas.microsoft.com/office/drawing/2014/main" id="{382F46BC-E9DC-4BAA-9BDA-C5310089A782}"/>
              </a:ext>
            </a:extLst>
          </p:cNvPr>
          <p:cNvSpPr>
            <a:spLocks noGrp="1"/>
          </p:cNvSpPr>
          <p:nvPr>
            <p:ph sz="half" idx="1"/>
          </p:nvPr>
        </p:nvSpPr>
        <p:spPr>
          <a:xfrm>
            <a:off x="655321" y="1643865"/>
            <a:ext cx="5120113" cy="5092212"/>
          </a:xfrm>
        </p:spPr>
        <p:txBody>
          <a:bodyPr vert="horz" lIns="91440" tIns="45720" rIns="91440" bIns="45720" rtlCol="0">
            <a:noAutofit/>
          </a:bodyPr>
          <a:lstStyle/>
          <a:p>
            <a:r>
              <a:rPr lang="en-US" sz="2400" dirty="0"/>
              <a:t>Telephone Conference</a:t>
            </a:r>
          </a:p>
          <a:p>
            <a:r>
              <a:rPr lang="en-US" sz="2400" dirty="0"/>
              <a:t>Office Conference</a:t>
            </a:r>
          </a:p>
          <a:p>
            <a:pPr lvl="1"/>
            <a:r>
              <a:rPr lang="en-US" sz="2200" dirty="0"/>
              <a:t>May be requested in lieu of a telephone conference dependent upon severity of concerns.</a:t>
            </a:r>
          </a:p>
          <a:p>
            <a:pPr lvl="1"/>
            <a:r>
              <a:rPr lang="en-US" sz="2200" dirty="0"/>
              <a:t>Changes to contract may be requested to address concerns.</a:t>
            </a:r>
          </a:p>
          <a:p>
            <a:pPr lvl="2"/>
            <a:r>
              <a:rPr lang="en-US" dirty="0"/>
              <a:t>Provider Capacity</a:t>
            </a:r>
          </a:p>
          <a:p>
            <a:pPr lvl="2"/>
            <a:r>
              <a:rPr lang="en-US" dirty="0"/>
              <a:t>Program Designations</a:t>
            </a:r>
          </a:p>
          <a:p>
            <a:pPr lvl="2"/>
            <a:r>
              <a:rPr lang="en-US" dirty="0"/>
              <a:t>Recommend Training</a:t>
            </a:r>
          </a:p>
          <a:p>
            <a:pPr lvl="2"/>
            <a:r>
              <a:rPr lang="en-US" dirty="0"/>
              <a:t>Admissions Suspension</a:t>
            </a:r>
          </a:p>
          <a:p>
            <a:r>
              <a:rPr lang="en-US" sz="2400" dirty="0"/>
              <a:t>Letter of Concern</a:t>
            </a:r>
          </a:p>
        </p:txBody>
      </p:sp>
      <p:pic>
        <p:nvPicPr>
          <p:cNvPr id="8" name="Content Placeholder 7" descr="A group of people sitting at a table&#10;&#10;Description automatically generated">
            <a:extLst>
              <a:ext uri="{FF2B5EF4-FFF2-40B4-BE49-F238E27FC236}">
                <a16:creationId xmlns:a16="http://schemas.microsoft.com/office/drawing/2014/main" id="{4541977E-D131-4B5E-91F6-984559B51C3C}"/>
              </a:ext>
            </a:extLst>
          </p:cNvPr>
          <p:cNvPicPr>
            <a:picLocks noGrp="1" noChangeAspect="1"/>
          </p:cNvPicPr>
          <p:nvPr>
            <p:ph sz="half" idx="2"/>
          </p:nvPr>
        </p:nvPicPr>
        <p:blipFill rotWithShape="1">
          <a:blip r:embed="rId2">
            <a:extLst>
              <a:ext uri="{837473B0-CC2E-450A-ABE3-18F120FF3D39}">
                <a1611:picAttrSrcUrl xmlns:a1611="http://schemas.microsoft.com/office/drawing/2016/11/main" r:id="rId3"/>
              </a:ext>
            </a:extLst>
          </a:blip>
          <a:srcRect l="38554" r="-1" b="-1"/>
          <a:stretch/>
        </p:blipFill>
        <p:spPr>
          <a:xfrm>
            <a:off x="5775434" y="1037690"/>
            <a:ext cx="6416565" cy="582030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575945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C5511-FDE0-4826-8E6B-E2AB635638D9}"/>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dirty="0">
                <a:solidFill>
                  <a:srgbClr val="FFFFFF"/>
                </a:solidFill>
              </a:rPr>
              <a:t>Phase Two</a:t>
            </a:r>
          </a:p>
        </p:txBody>
      </p:sp>
      <p:pic>
        <p:nvPicPr>
          <p:cNvPr id="14" name="Content Placeholder 13" descr="A picture containing drawing&#10;&#10;Description automatically generated">
            <a:extLst>
              <a:ext uri="{FF2B5EF4-FFF2-40B4-BE49-F238E27FC236}">
                <a16:creationId xmlns:a16="http://schemas.microsoft.com/office/drawing/2014/main" id="{566FE935-76A7-45D6-97A5-58D623ED9143}"/>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t="617" r="1" b="12205"/>
          <a:stretch/>
        </p:blipFill>
        <p:spPr>
          <a:xfrm>
            <a:off x="327547" y="1037690"/>
            <a:ext cx="7058306" cy="5354591"/>
          </a:xfrm>
          <a:prstGeom prst="rect">
            <a:avLst/>
          </a:prstGeom>
        </p:spPr>
      </p:pic>
      <p:sp>
        <p:nvSpPr>
          <p:cNvPr id="4" name="Content Placeholder 3">
            <a:extLst>
              <a:ext uri="{FF2B5EF4-FFF2-40B4-BE49-F238E27FC236}">
                <a16:creationId xmlns:a16="http://schemas.microsoft.com/office/drawing/2014/main" id="{1F55D60E-B915-4996-909A-9F54090CC98A}"/>
              </a:ext>
            </a:extLst>
          </p:cNvPr>
          <p:cNvSpPr>
            <a:spLocks noGrp="1"/>
          </p:cNvSpPr>
          <p:nvPr>
            <p:ph sz="half" idx="2"/>
          </p:nvPr>
        </p:nvSpPr>
        <p:spPr>
          <a:xfrm>
            <a:off x="7711441" y="321734"/>
            <a:ext cx="3956304" cy="6070548"/>
          </a:xfrm>
        </p:spPr>
        <p:txBody>
          <a:bodyPr vert="horz" lIns="91440" tIns="45720" rIns="91440" bIns="45720" rtlCol="0" anchor="ctr">
            <a:normAutofit/>
          </a:bodyPr>
          <a:lstStyle/>
          <a:p>
            <a:pPr marL="0" indent="0">
              <a:buNone/>
            </a:pPr>
            <a:r>
              <a:rPr lang="en-US" sz="3200" b="1" dirty="0"/>
              <a:t>PHASE TWO:</a:t>
            </a:r>
          </a:p>
          <a:p>
            <a:r>
              <a:rPr lang="en-US" sz="2200" dirty="0"/>
              <a:t>Corrective Action Plan (CAP)</a:t>
            </a:r>
          </a:p>
          <a:p>
            <a:r>
              <a:rPr lang="en-US" sz="2000" dirty="0"/>
              <a:t>This plan should be developed by the utilization of S.M.A.R.T. goals and should result in the reduction of occurrence of further non-compliance in the specified area of concern.</a:t>
            </a:r>
          </a:p>
          <a:p>
            <a:r>
              <a:rPr lang="en-US" sz="2000" dirty="0"/>
              <a:t>Duration of the CAP is up to six months.</a:t>
            </a:r>
          </a:p>
          <a:p>
            <a:r>
              <a:rPr lang="en-US" sz="2000" dirty="0"/>
              <a:t>Monitoring and supervision of the provider will be increased to ensure ongoing progress towards resolution.</a:t>
            </a:r>
          </a:p>
          <a:p>
            <a:r>
              <a:rPr lang="en-US" sz="2000" dirty="0"/>
              <a:t>CAP is monitored and tracked for progress by OPM every 30 days.</a:t>
            </a:r>
          </a:p>
        </p:txBody>
      </p:sp>
    </p:spTree>
    <p:extLst>
      <p:ext uri="{BB962C8B-B14F-4D97-AF65-F5344CB8AC3E}">
        <p14:creationId xmlns:p14="http://schemas.microsoft.com/office/powerpoint/2010/main" val="1222464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5E6E-9967-4E9C-9D62-F54163427523}"/>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sz="3600" kern="1200" dirty="0">
                <a:solidFill>
                  <a:schemeClr val="bg1"/>
                </a:solidFill>
                <a:latin typeface="+mj-lt"/>
                <a:ea typeface="+mj-ea"/>
                <a:cs typeface="+mj-cs"/>
              </a:rPr>
              <a:t>Phase Two</a:t>
            </a:r>
          </a:p>
        </p:txBody>
      </p:sp>
      <p:sp>
        <p:nvSpPr>
          <p:cNvPr id="3" name="Content Placeholder 2">
            <a:extLst>
              <a:ext uri="{FF2B5EF4-FFF2-40B4-BE49-F238E27FC236}">
                <a16:creationId xmlns:a16="http://schemas.microsoft.com/office/drawing/2014/main" id="{0559BF0B-2AD1-487B-852E-6EC80C16F7E2}"/>
              </a:ext>
            </a:extLst>
          </p:cNvPr>
          <p:cNvSpPr>
            <a:spLocks noGrp="1"/>
          </p:cNvSpPr>
          <p:nvPr>
            <p:ph sz="half" idx="1"/>
          </p:nvPr>
        </p:nvSpPr>
        <p:spPr>
          <a:xfrm>
            <a:off x="593610" y="2121763"/>
            <a:ext cx="3822192" cy="3773010"/>
          </a:xfrm>
        </p:spPr>
        <p:txBody>
          <a:bodyPr vert="horz" lIns="91440" tIns="45720" rIns="91440" bIns="45720" rtlCol="0">
            <a:normAutofit lnSpcReduction="10000"/>
          </a:bodyPr>
          <a:lstStyle/>
          <a:p>
            <a:r>
              <a:rPr lang="en-US" sz="2600" dirty="0">
                <a:solidFill>
                  <a:schemeClr val="bg1"/>
                </a:solidFill>
              </a:rPr>
              <a:t>Involuntary Suspension</a:t>
            </a:r>
          </a:p>
          <a:p>
            <a:r>
              <a:rPr lang="en-US" sz="2000" dirty="0">
                <a:solidFill>
                  <a:schemeClr val="bg1"/>
                </a:solidFill>
              </a:rPr>
              <a:t>During a provider admission suspension, no new child or youth admissions can be made with the provider until the suspension is authorized for release.</a:t>
            </a:r>
          </a:p>
          <a:p>
            <a:r>
              <a:rPr lang="en-US" sz="2000" dirty="0">
                <a:solidFill>
                  <a:schemeClr val="bg1"/>
                </a:solidFill>
              </a:rPr>
              <a:t>If admissions of children and youth has been made at any time throughout the suspension, further action may be taken by OPM including or up to the removal of placements.</a:t>
            </a:r>
          </a:p>
        </p:txBody>
      </p:sp>
      <p:sp>
        <p:nvSpPr>
          <p:cNvPr id="10" name="TextBox 9">
            <a:extLst>
              <a:ext uri="{FF2B5EF4-FFF2-40B4-BE49-F238E27FC236}">
                <a16:creationId xmlns:a16="http://schemas.microsoft.com/office/drawing/2014/main" id="{B90C1062-65E8-4EB4-ABE6-B2ECA28AF7D1}"/>
              </a:ext>
            </a:extLst>
          </p:cNvPr>
          <p:cNvSpPr txBox="1"/>
          <p:nvPr/>
        </p:nvSpPr>
        <p:spPr>
          <a:xfrm>
            <a:off x="226031" y="821933"/>
            <a:ext cx="5558319" cy="5262979"/>
          </a:xfrm>
          <a:prstGeom prst="rect">
            <a:avLst/>
          </a:prstGeom>
          <a:noFill/>
        </p:spPr>
        <p:txBody>
          <a:bodyPr wrap="square">
            <a:spAutoFit/>
          </a:bodyPr>
          <a:lstStyle/>
          <a:p>
            <a:pPr marL="342900" indent="-342900">
              <a:buFont typeface="Arial" panose="020B0604020202020204" pitchFamily="34" charset="0"/>
              <a:buChar char="•"/>
            </a:pPr>
            <a:r>
              <a:rPr lang="en-US" sz="2800" dirty="0"/>
              <a:t>Involuntary Suspension</a:t>
            </a:r>
          </a:p>
          <a:p>
            <a:pPr marL="285750" indent="-285750">
              <a:buFont typeface="Arial" panose="020B0604020202020204" pitchFamily="34" charset="0"/>
              <a:buChar char="•"/>
            </a:pPr>
            <a:r>
              <a:rPr lang="en-US" sz="2800" dirty="0"/>
              <a:t>During a provider admission suspension, no new child or youth admissions can be made with the provider until the suspension is authorized for release.</a:t>
            </a:r>
          </a:p>
          <a:p>
            <a:pPr marL="285750" indent="-285750">
              <a:buFont typeface="Arial" panose="020B0604020202020204" pitchFamily="34" charset="0"/>
              <a:buChar char="•"/>
            </a:pPr>
            <a:r>
              <a:rPr lang="en-US" sz="2800" dirty="0"/>
              <a:t>If admissions of children and youth has been made at any time throughout the suspension, further action may be taken by OPM including or up to the removal of placements.</a:t>
            </a:r>
          </a:p>
        </p:txBody>
      </p:sp>
      <p:pic>
        <p:nvPicPr>
          <p:cNvPr id="12" name="Content Placeholder 4">
            <a:extLst>
              <a:ext uri="{FF2B5EF4-FFF2-40B4-BE49-F238E27FC236}">
                <a16:creationId xmlns:a16="http://schemas.microsoft.com/office/drawing/2014/main" id="{1F428339-F595-40C8-84FC-9063E228FE0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1017142"/>
            <a:ext cx="5421330" cy="4877631"/>
          </a:xfrm>
          <a:prstGeom prst="rect">
            <a:avLst/>
          </a:prstGeom>
        </p:spPr>
      </p:pic>
    </p:spTree>
    <p:extLst>
      <p:ext uri="{BB962C8B-B14F-4D97-AF65-F5344CB8AC3E}">
        <p14:creationId xmlns:p14="http://schemas.microsoft.com/office/powerpoint/2010/main" val="1386799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4F03D-D972-4815-9E65-A668508719E1}"/>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b="1" dirty="0"/>
              <a:t>Phase Two</a:t>
            </a:r>
          </a:p>
        </p:txBody>
      </p:sp>
      <p:sp>
        <p:nvSpPr>
          <p:cNvPr id="4" name="Content Placeholder 3">
            <a:extLst>
              <a:ext uri="{FF2B5EF4-FFF2-40B4-BE49-F238E27FC236}">
                <a16:creationId xmlns:a16="http://schemas.microsoft.com/office/drawing/2014/main" id="{3CA08DEB-B22C-4656-B526-0D4B2B668968}"/>
              </a:ext>
            </a:extLst>
          </p:cNvPr>
          <p:cNvSpPr>
            <a:spLocks noGrp="1"/>
          </p:cNvSpPr>
          <p:nvPr>
            <p:ph sz="half" idx="2"/>
          </p:nvPr>
        </p:nvSpPr>
        <p:spPr>
          <a:xfrm>
            <a:off x="4965431" y="1818526"/>
            <a:ext cx="6586489" cy="5039473"/>
          </a:xfrm>
        </p:spPr>
        <p:txBody>
          <a:bodyPr vert="horz" lIns="91440" tIns="45720" rIns="91440" bIns="45720" rtlCol="0">
            <a:noAutofit/>
          </a:bodyPr>
          <a:lstStyle/>
          <a:p>
            <a:r>
              <a:rPr lang="en-US" sz="2400" dirty="0"/>
              <a:t>Contract Termination</a:t>
            </a:r>
          </a:p>
          <a:p>
            <a:r>
              <a:rPr lang="en-US" sz="2400" dirty="0"/>
              <a:t>OPM maintains the exclusive right to recommend and proceed with contract termination dependent upon the severity and/or nature of the policy violation infraction.</a:t>
            </a:r>
          </a:p>
          <a:p>
            <a:r>
              <a:rPr lang="en-US" sz="2400" dirty="0"/>
              <a:t>If placed on an involuntary admissions suspension for six months or more, OPM will consider contract termination if:</a:t>
            </a:r>
          </a:p>
          <a:p>
            <a:pPr lvl="1"/>
            <a:r>
              <a:rPr lang="en-US" dirty="0"/>
              <a:t>The ongoing suspension is due to continued failure to resolve or address identified non-compliance issues.</a:t>
            </a:r>
          </a:p>
          <a:p>
            <a:pPr lvl="1"/>
            <a:r>
              <a:rPr lang="en-US" dirty="0"/>
              <a:t>Lack of adherence to provider’s proposed CAP.</a:t>
            </a:r>
          </a:p>
        </p:txBody>
      </p:sp>
      <p:pic>
        <p:nvPicPr>
          <p:cNvPr id="6" name="Content Placeholder 5" descr="A picture containing text&#10;&#10;Description automatically generated">
            <a:extLst>
              <a:ext uri="{FF2B5EF4-FFF2-40B4-BE49-F238E27FC236}">
                <a16:creationId xmlns:a16="http://schemas.microsoft.com/office/drawing/2014/main" id="{60A57412-EDC5-4F02-BBFA-3237D117D798}"/>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30557" r="19592" b="-2"/>
          <a:stretch/>
        </p:blipFill>
        <p:spPr>
          <a:xfrm>
            <a:off x="0" y="821932"/>
            <a:ext cx="4635571" cy="6036057"/>
          </a:xfrm>
          <a:prstGeom prst="rect">
            <a:avLst/>
          </a:prstGeom>
          <a:effectLst/>
        </p:spPr>
      </p:pic>
    </p:spTree>
    <p:extLst>
      <p:ext uri="{BB962C8B-B14F-4D97-AF65-F5344CB8AC3E}">
        <p14:creationId xmlns:p14="http://schemas.microsoft.com/office/powerpoint/2010/main" val="3150753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71FE0-C18C-4BD5-86F7-284DC2B6A537}"/>
              </a:ext>
            </a:extLst>
          </p:cNvPr>
          <p:cNvSpPr>
            <a:spLocks noGrp="1"/>
          </p:cNvSpPr>
          <p:nvPr>
            <p:ph type="title"/>
          </p:nvPr>
        </p:nvSpPr>
        <p:spPr>
          <a:xfrm>
            <a:off x="4965430" y="629268"/>
            <a:ext cx="6586491" cy="1286160"/>
          </a:xfrm>
        </p:spPr>
        <p:txBody>
          <a:bodyPr anchor="b">
            <a:normAutofit/>
          </a:bodyPr>
          <a:lstStyle/>
          <a:p>
            <a:r>
              <a:rPr lang="en-US" b="1" dirty="0"/>
              <a:t>Phase Three</a:t>
            </a:r>
          </a:p>
        </p:txBody>
      </p:sp>
      <p:sp>
        <p:nvSpPr>
          <p:cNvPr id="3" name="Content Placeholder 2">
            <a:extLst>
              <a:ext uri="{FF2B5EF4-FFF2-40B4-BE49-F238E27FC236}">
                <a16:creationId xmlns:a16="http://schemas.microsoft.com/office/drawing/2014/main" id="{016392A0-976C-4C4B-A4E8-5A50C3809CAC}"/>
              </a:ext>
            </a:extLst>
          </p:cNvPr>
          <p:cNvSpPr>
            <a:spLocks noGrp="1"/>
          </p:cNvSpPr>
          <p:nvPr>
            <p:ph idx="1"/>
          </p:nvPr>
        </p:nvSpPr>
        <p:spPr>
          <a:xfrm>
            <a:off x="4965431" y="1915428"/>
            <a:ext cx="6586489" cy="4942570"/>
          </a:xfrm>
        </p:spPr>
        <p:txBody>
          <a:bodyPr>
            <a:normAutofit lnSpcReduction="10000"/>
          </a:bodyPr>
          <a:lstStyle/>
          <a:p>
            <a:r>
              <a:rPr lang="en-US" sz="2400" dirty="0"/>
              <a:t>S.B.A.R. Completion</a:t>
            </a:r>
          </a:p>
          <a:p>
            <a:pPr lvl="1"/>
            <a:r>
              <a:rPr lang="en-US" dirty="0"/>
              <a:t>Summarization of the history of deficiencies including, but not limited to:</a:t>
            </a:r>
          </a:p>
          <a:p>
            <a:pPr lvl="2"/>
            <a:r>
              <a:rPr lang="en-US" sz="2400" dirty="0"/>
              <a:t>History of all technical assistance provided</a:t>
            </a:r>
          </a:p>
          <a:p>
            <a:pPr lvl="2"/>
            <a:r>
              <a:rPr lang="en-US" sz="2400" dirty="0"/>
              <a:t>Letter of Concerns</a:t>
            </a:r>
          </a:p>
          <a:p>
            <a:pPr lvl="2"/>
            <a:r>
              <a:rPr lang="en-US" sz="2400" dirty="0"/>
              <a:t>Summary of policy violations</a:t>
            </a:r>
          </a:p>
          <a:p>
            <a:pPr lvl="2"/>
            <a:r>
              <a:rPr lang="en-US" sz="2400" dirty="0"/>
              <a:t>PBP scores</a:t>
            </a:r>
          </a:p>
          <a:p>
            <a:pPr lvl="2"/>
            <a:r>
              <a:rPr lang="en-US" sz="2400" dirty="0"/>
              <a:t>Staffing concerns</a:t>
            </a:r>
          </a:p>
          <a:p>
            <a:pPr lvl="2"/>
            <a:r>
              <a:rPr lang="en-US" sz="2400" dirty="0"/>
              <a:t>Physical plant concerns</a:t>
            </a:r>
          </a:p>
          <a:p>
            <a:pPr lvl="2"/>
            <a:r>
              <a:rPr lang="en-US" sz="2400" dirty="0"/>
              <a:t>Past involuntary admission suspensions</a:t>
            </a:r>
          </a:p>
          <a:p>
            <a:r>
              <a:rPr lang="en-US" sz="2400" dirty="0"/>
              <a:t>SBAR staffed with the Permanency and Placement Director and legal team prior to contract termination finalization.</a:t>
            </a:r>
          </a:p>
          <a:p>
            <a:pPr lvl="1"/>
            <a:endParaRPr lang="en-US" sz="1700" dirty="0"/>
          </a:p>
        </p:txBody>
      </p:sp>
      <p:pic>
        <p:nvPicPr>
          <p:cNvPr id="5" name="Picture 4" descr="A close up of a piece of paper&#10;&#10;Description automatically generated">
            <a:extLst>
              <a:ext uri="{FF2B5EF4-FFF2-40B4-BE49-F238E27FC236}">
                <a16:creationId xmlns:a16="http://schemas.microsoft.com/office/drawing/2014/main" id="{8FD3C350-E4F1-49F6-B449-F42C2659B4D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44920" r="10131"/>
          <a:stretch/>
        </p:blipFill>
        <p:spPr>
          <a:xfrm>
            <a:off x="20" y="1181528"/>
            <a:ext cx="4635571" cy="5676472"/>
          </a:xfrm>
          <a:prstGeom prst="rect">
            <a:avLst/>
          </a:prstGeom>
          <a:effectLst/>
        </p:spPr>
      </p:pic>
    </p:spTree>
    <p:extLst>
      <p:ext uri="{BB962C8B-B14F-4D97-AF65-F5344CB8AC3E}">
        <p14:creationId xmlns:p14="http://schemas.microsoft.com/office/powerpoint/2010/main" val="1086912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D0A906-B273-4326-B39F-54E10512CE76}"/>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dirty="0">
                <a:solidFill>
                  <a:schemeClr val="bg1"/>
                </a:solidFill>
              </a:rPr>
              <a:t>Initials…How long does it take to process?</a:t>
            </a:r>
          </a:p>
        </p:txBody>
      </p:sp>
      <p:pic>
        <p:nvPicPr>
          <p:cNvPr id="1026" name="Picture 2" descr="Cartoon Doodle Alarm Clock #Doodle, #Cartoon, #Clock, #Alarm ...">
            <a:extLst>
              <a:ext uri="{FF2B5EF4-FFF2-40B4-BE49-F238E27FC236}">
                <a16:creationId xmlns:a16="http://schemas.microsoft.com/office/drawing/2014/main" id="{C9251A37-50DF-4A82-9613-F5D459A101B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6315" r="-1" b="4713"/>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935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3098E-9BE1-41E3-BD4A-80DF705A5086}"/>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ctr"/>
            <a:r>
              <a:rPr lang="en-US" b="1" dirty="0"/>
              <a:t>Suggestions</a:t>
            </a:r>
          </a:p>
        </p:txBody>
      </p:sp>
      <p:pic>
        <p:nvPicPr>
          <p:cNvPr id="6" name="Content Placeholder 5" descr="A close up of a sign&#10;&#10;Description automatically generated">
            <a:extLst>
              <a:ext uri="{FF2B5EF4-FFF2-40B4-BE49-F238E27FC236}">
                <a16:creationId xmlns:a16="http://schemas.microsoft.com/office/drawing/2014/main" id="{1894FEFD-6F16-419B-9EA8-A382E7EE8A33}"/>
              </a:ext>
            </a:extLst>
          </p:cNvPr>
          <p:cNvPicPr>
            <a:picLocks noGrp="1" noChangeAspect="1"/>
          </p:cNvPicPr>
          <p:nvPr>
            <p:ph sz="half" idx="2"/>
          </p:nvPr>
        </p:nvPicPr>
        <p:blipFill rotWithShape="1">
          <a:blip r:embed="rId3">
            <a:extLst>
              <a:ext uri="{837473B0-CC2E-450A-ABE3-18F120FF3D39}">
                <a1611:picAttrSrcUrl xmlns:a1611="http://schemas.microsoft.com/office/drawing/2016/11/main" r:id="rId4"/>
              </a:ext>
            </a:extLst>
          </a:blip>
          <a:srcRect t="5764" r="1" b="6730"/>
          <a:stretch/>
        </p:blipFill>
        <p:spPr>
          <a:xfrm>
            <a:off x="292197" y="811657"/>
            <a:ext cx="7058306" cy="4191857"/>
          </a:xfrm>
          <a:prstGeom prst="rect">
            <a:avLst/>
          </a:prstGeom>
        </p:spPr>
      </p:pic>
      <p:sp>
        <p:nvSpPr>
          <p:cNvPr id="3" name="Content Placeholder 2">
            <a:extLst>
              <a:ext uri="{FF2B5EF4-FFF2-40B4-BE49-F238E27FC236}">
                <a16:creationId xmlns:a16="http://schemas.microsoft.com/office/drawing/2014/main" id="{22E70443-B075-486F-A863-923EBB4CBFE8}"/>
              </a:ext>
            </a:extLst>
          </p:cNvPr>
          <p:cNvSpPr>
            <a:spLocks noGrp="1"/>
          </p:cNvSpPr>
          <p:nvPr>
            <p:ph sz="half" idx="1"/>
          </p:nvPr>
        </p:nvSpPr>
        <p:spPr>
          <a:xfrm>
            <a:off x="7582563" y="917724"/>
            <a:ext cx="3871496" cy="6335831"/>
          </a:xfrm>
        </p:spPr>
        <p:txBody>
          <a:bodyPr vert="horz" lIns="91440" tIns="45720" rIns="91440" bIns="45720" rtlCol="0" anchor="ctr">
            <a:normAutofit fontScale="92500" lnSpcReduction="20000"/>
          </a:bodyPr>
          <a:lstStyle/>
          <a:p>
            <a:r>
              <a:rPr lang="en-US" dirty="0">
                <a:solidFill>
                  <a:srgbClr val="FFFFFF"/>
                </a:solidFill>
              </a:rPr>
              <a:t>Feedback</a:t>
            </a:r>
          </a:p>
          <a:p>
            <a:r>
              <a:rPr lang="en-US" sz="2600" dirty="0"/>
              <a:t>Concerns regarding “Discipline” not reflecting partnership.</a:t>
            </a:r>
          </a:p>
          <a:p>
            <a:pPr lvl="1"/>
            <a:r>
              <a:rPr lang="en-US" sz="2600" dirty="0"/>
              <a:t>Process renamed to Progressive Compliance.</a:t>
            </a:r>
          </a:p>
          <a:p>
            <a:r>
              <a:rPr lang="en-US" sz="2600" dirty="0"/>
              <a:t>Majority of respondents (72%) identified that a progressive compliance process was needed.</a:t>
            </a:r>
          </a:p>
          <a:p>
            <a:r>
              <a:rPr lang="en-US" sz="2600" dirty="0"/>
              <a:t>Majority of respondents (80%) feel that a tiered approach will be effective.</a:t>
            </a:r>
          </a:p>
          <a:p>
            <a:r>
              <a:rPr lang="en-US" sz="2600" dirty="0"/>
              <a:t>Approximately 66% of respondents believe the progressive compliance process should be ongoing.</a:t>
            </a:r>
          </a:p>
          <a:p>
            <a:r>
              <a:rPr lang="en-US" sz="2600" dirty="0"/>
              <a:t>Questions regarding timeframe of overall process.</a:t>
            </a:r>
          </a:p>
          <a:p>
            <a:endParaRPr lang="en-US" sz="1900" dirty="0"/>
          </a:p>
          <a:p>
            <a:endParaRPr lang="en-US" sz="1900" dirty="0">
              <a:solidFill>
                <a:srgbClr val="FFFFFF"/>
              </a:solidFill>
            </a:endParaRPr>
          </a:p>
        </p:txBody>
      </p:sp>
    </p:spTree>
    <p:extLst>
      <p:ext uri="{BB962C8B-B14F-4D97-AF65-F5344CB8AC3E}">
        <p14:creationId xmlns:p14="http://schemas.microsoft.com/office/powerpoint/2010/main" val="940845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E1D25FF-DB84-43CB-986A-81E946C1174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277" b="10454"/>
          <a:stretch/>
        </p:blipFill>
        <p:spPr>
          <a:xfrm>
            <a:off x="20" y="10"/>
            <a:ext cx="12191980" cy="6857990"/>
          </a:xfrm>
          <a:prstGeom prst="rect">
            <a:avLst/>
          </a:prstGeom>
        </p:spPr>
      </p:pic>
    </p:spTree>
    <p:extLst>
      <p:ext uri="{BB962C8B-B14F-4D97-AF65-F5344CB8AC3E}">
        <p14:creationId xmlns:p14="http://schemas.microsoft.com/office/powerpoint/2010/main" val="1461600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F871F1-DB2B-472F-8B7C-3179183949C9}"/>
              </a:ext>
            </a:extLst>
          </p:cNvPr>
          <p:cNvSpPr>
            <a:spLocks noGrp="1"/>
          </p:cNvSpPr>
          <p:nvPr>
            <p:ph type="title"/>
          </p:nvPr>
        </p:nvSpPr>
        <p:spPr>
          <a:xfrm>
            <a:off x="392974" y="1543986"/>
            <a:ext cx="4220126" cy="5002565"/>
          </a:xfrm>
        </p:spPr>
        <p:txBody>
          <a:bodyPr vert="horz" lIns="91440" tIns="45720" rIns="91440" bIns="45720" rtlCol="0" anchor="ctr">
            <a:normAutofit fontScale="90000"/>
          </a:bodyPr>
          <a:lstStyle/>
          <a:p>
            <a:pPr algn="ctr"/>
            <a:r>
              <a:rPr lang="en-US" sz="3000" b="1" u="sng" kern="1200" dirty="0">
                <a:solidFill>
                  <a:srgbClr val="FFFFFF"/>
                </a:solidFill>
                <a:latin typeface="+mj-lt"/>
                <a:ea typeface="+mj-ea"/>
                <a:cs typeface="+mj-cs"/>
              </a:rPr>
              <a:t>Overdue Re-Evaluations</a:t>
            </a:r>
            <a:br>
              <a:rPr lang="en-US" sz="3000" kern="1200" dirty="0">
                <a:solidFill>
                  <a:srgbClr val="FFFFFF"/>
                </a:solidFill>
                <a:latin typeface="+mj-lt"/>
                <a:ea typeface="+mj-ea"/>
                <a:cs typeface="+mj-cs"/>
              </a:rPr>
            </a:br>
            <a:r>
              <a:rPr lang="en-US" sz="3000" b="1" u="sng" kern="1200" dirty="0">
                <a:solidFill>
                  <a:srgbClr val="FFFFFF"/>
                </a:solidFill>
                <a:latin typeface="+mj-lt"/>
                <a:ea typeface="+mj-ea"/>
                <a:cs typeface="+mj-cs"/>
              </a:rPr>
              <a:t>IMPACTS:</a:t>
            </a:r>
            <a:br>
              <a:rPr lang="en-US" sz="3000" kern="1200" dirty="0">
                <a:solidFill>
                  <a:srgbClr val="FFFFFF"/>
                </a:solidFill>
                <a:latin typeface="+mj-lt"/>
                <a:ea typeface="+mj-ea"/>
                <a:cs typeface="+mj-cs"/>
              </a:rPr>
            </a:br>
            <a:br>
              <a:rPr lang="en-US" sz="3000" kern="1200" dirty="0">
                <a:solidFill>
                  <a:srgbClr val="FFFFFF"/>
                </a:solidFill>
                <a:latin typeface="+mj-lt"/>
                <a:ea typeface="+mj-ea"/>
                <a:cs typeface="+mj-cs"/>
              </a:rPr>
            </a:br>
            <a:r>
              <a:rPr lang="en-US" sz="3000" kern="1200" dirty="0">
                <a:solidFill>
                  <a:srgbClr val="FFFFFF"/>
                </a:solidFill>
                <a:latin typeface="+mj-lt"/>
                <a:ea typeface="+mj-ea"/>
                <a:cs typeface="+mj-cs"/>
              </a:rPr>
              <a:t>Kenny A</a:t>
            </a:r>
            <a:br>
              <a:rPr lang="en-US" sz="3000" kern="1200" dirty="0">
                <a:solidFill>
                  <a:srgbClr val="FFFFFF"/>
                </a:solidFill>
                <a:latin typeface="+mj-lt"/>
                <a:ea typeface="+mj-ea"/>
                <a:cs typeface="+mj-cs"/>
              </a:rPr>
            </a:br>
            <a:br>
              <a:rPr lang="en-US" sz="3000" kern="1200" dirty="0">
                <a:solidFill>
                  <a:srgbClr val="FFFFFF"/>
                </a:solidFill>
                <a:latin typeface="+mj-lt"/>
                <a:ea typeface="+mj-ea"/>
                <a:cs typeface="+mj-cs"/>
              </a:rPr>
            </a:br>
            <a:r>
              <a:rPr lang="en-US" sz="3000" kern="1200" dirty="0">
                <a:solidFill>
                  <a:srgbClr val="FFFFFF"/>
                </a:solidFill>
                <a:latin typeface="+mj-lt"/>
                <a:ea typeface="+mj-ea"/>
                <a:cs typeface="+mj-cs"/>
              </a:rPr>
              <a:t>IV-E Funding </a:t>
            </a:r>
            <a:br>
              <a:rPr lang="en-US" sz="3000" kern="1200" dirty="0">
                <a:solidFill>
                  <a:srgbClr val="FFFFFF"/>
                </a:solidFill>
                <a:latin typeface="+mj-lt"/>
                <a:ea typeface="+mj-ea"/>
                <a:cs typeface="+mj-cs"/>
              </a:rPr>
            </a:br>
            <a:br>
              <a:rPr lang="en-US" sz="3000" kern="1200" dirty="0">
                <a:solidFill>
                  <a:srgbClr val="FFFFFF"/>
                </a:solidFill>
                <a:latin typeface="+mj-lt"/>
                <a:ea typeface="+mj-ea"/>
                <a:cs typeface="+mj-cs"/>
              </a:rPr>
            </a:br>
            <a:r>
              <a:rPr lang="en-US" sz="3000" kern="1200" dirty="0">
                <a:solidFill>
                  <a:srgbClr val="FFFFFF"/>
                </a:solidFill>
                <a:latin typeface="+mj-lt"/>
                <a:ea typeface="+mj-ea"/>
                <a:cs typeface="+mj-cs"/>
              </a:rPr>
              <a:t>Agency performance and/or expansion</a:t>
            </a:r>
            <a:br>
              <a:rPr lang="en-US" sz="3000" kern="1200" dirty="0">
                <a:solidFill>
                  <a:srgbClr val="FFFFFF"/>
                </a:solidFill>
                <a:latin typeface="+mj-lt"/>
                <a:ea typeface="+mj-ea"/>
                <a:cs typeface="+mj-cs"/>
              </a:rPr>
            </a:br>
            <a:br>
              <a:rPr lang="en-US" sz="3000" dirty="0">
                <a:solidFill>
                  <a:srgbClr val="FFFFFF"/>
                </a:solidFill>
              </a:rPr>
            </a:br>
            <a:r>
              <a:rPr lang="en-US" sz="3000" dirty="0">
                <a:solidFill>
                  <a:srgbClr val="FFFFFF"/>
                </a:solidFill>
              </a:rPr>
              <a:t>PERMANENCY</a:t>
            </a:r>
            <a:br>
              <a:rPr lang="en-US" sz="3000" kern="1200" dirty="0">
                <a:solidFill>
                  <a:srgbClr val="FFFFFF"/>
                </a:solidFill>
                <a:latin typeface="+mj-lt"/>
                <a:ea typeface="+mj-ea"/>
                <a:cs typeface="+mj-cs"/>
              </a:rPr>
            </a:br>
            <a:br>
              <a:rPr lang="en-US" sz="3000" b="1" u="sng" kern="1200" dirty="0">
                <a:solidFill>
                  <a:srgbClr val="FFFFFF"/>
                </a:solidFill>
                <a:latin typeface="+mj-lt"/>
                <a:ea typeface="+mj-ea"/>
                <a:cs typeface="+mj-cs"/>
              </a:rPr>
            </a:br>
            <a:br>
              <a:rPr lang="en-US" sz="3000" b="1" u="sng" kern="1200" dirty="0">
                <a:solidFill>
                  <a:srgbClr val="FFFFFF"/>
                </a:solidFill>
                <a:latin typeface="+mj-lt"/>
                <a:ea typeface="+mj-ea"/>
                <a:cs typeface="+mj-cs"/>
              </a:rPr>
            </a:br>
            <a:br>
              <a:rPr lang="en-US" sz="3000" b="1" u="sng" kern="1200" dirty="0">
                <a:solidFill>
                  <a:srgbClr val="FFFFFF"/>
                </a:solidFill>
                <a:latin typeface="+mj-lt"/>
                <a:ea typeface="+mj-ea"/>
                <a:cs typeface="+mj-cs"/>
              </a:rPr>
            </a:br>
            <a:br>
              <a:rPr lang="en-US" sz="3000" b="1" u="sng" kern="1200" dirty="0">
                <a:solidFill>
                  <a:srgbClr val="FFFFFF"/>
                </a:solidFill>
                <a:latin typeface="+mj-lt"/>
                <a:ea typeface="+mj-ea"/>
                <a:cs typeface="+mj-cs"/>
              </a:rPr>
            </a:br>
            <a:r>
              <a:rPr lang="en-US" sz="3000" b="1" u="sng" kern="1200" dirty="0">
                <a:solidFill>
                  <a:srgbClr val="FFFFFF"/>
                </a:solidFill>
                <a:latin typeface="+mj-lt"/>
                <a:ea typeface="+mj-ea"/>
                <a:cs typeface="+mj-cs"/>
              </a:rPr>
              <a:t> </a:t>
            </a:r>
          </a:p>
        </p:txBody>
      </p:sp>
      <p:pic>
        <p:nvPicPr>
          <p:cNvPr id="7" name="Graphic 6" descr="Gauge">
            <a:extLst>
              <a:ext uri="{FF2B5EF4-FFF2-40B4-BE49-F238E27FC236}">
                <a16:creationId xmlns:a16="http://schemas.microsoft.com/office/drawing/2014/main" id="{CDF62B16-A1BF-4DF8-8B36-69FE230122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0196" y="492573"/>
            <a:ext cx="5880796" cy="5880796"/>
          </a:xfrm>
          <a:prstGeom prst="rect">
            <a:avLst/>
          </a:prstGeom>
        </p:spPr>
      </p:pic>
    </p:spTree>
    <p:extLst>
      <p:ext uri="{BB962C8B-B14F-4D97-AF65-F5344CB8AC3E}">
        <p14:creationId xmlns:p14="http://schemas.microsoft.com/office/powerpoint/2010/main" val="491639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F9BE58-0C24-4ACC-9BF0-3669B9C23CFC}"/>
              </a:ext>
            </a:extLst>
          </p:cNvPr>
          <p:cNvSpPr>
            <a:spLocks noGrp="1"/>
          </p:cNvSpPr>
          <p:nvPr>
            <p:ph type="title"/>
          </p:nvPr>
        </p:nvSpPr>
        <p:spPr>
          <a:xfrm>
            <a:off x="1179576" y="1064302"/>
            <a:ext cx="9829800" cy="719528"/>
          </a:xfrm>
        </p:spPr>
        <p:txBody>
          <a:bodyPr vert="horz" lIns="91440" tIns="45720" rIns="91440" bIns="45720" rtlCol="0" anchor="ctr">
            <a:normAutofit/>
          </a:bodyPr>
          <a:lstStyle/>
          <a:p>
            <a:pPr algn="ctr"/>
            <a:r>
              <a:rPr lang="en-US" sz="4000" b="1" kern="1200">
                <a:solidFill>
                  <a:srgbClr val="FFFFFF"/>
                </a:solidFill>
                <a:latin typeface="+mj-lt"/>
                <a:ea typeface="+mj-ea"/>
                <a:cs typeface="+mj-cs"/>
              </a:rPr>
              <a:t>Re-Evaluation Tips:</a:t>
            </a:r>
          </a:p>
        </p:txBody>
      </p:sp>
      <p:pic>
        <p:nvPicPr>
          <p:cNvPr id="4" name="Picture 16" descr="10 Strategies For Successfully Managing Multiple Projects - Asana ...">
            <a:extLst>
              <a:ext uri="{FF2B5EF4-FFF2-40B4-BE49-F238E27FC236}">
                <a16:creationId xmlns:a16="http://schemas.microsoft.com/office/drawing/2014/main" id="{C7695B06-3C14-4CC2-B506-483BFF351B1E}"/>
              </a:ext>
            </a:extLst>
          </p:cNvPr>
          <p:cNvPicPr>
            <a:picLocks noGrp="1" noChangeAspect="1" noChangeArrowheads="1"/>
          </p:cNvPicPr>
          <p:nvPr>
            <p:ph idx="1"/>
          </p:nvPr>
        </p:nvPicPr>
        <p:blipFill>
          <a:blip r:embed="rId4"/>
          <a:stretch>
            <a:fillRect/>
          </a:stretch>
        </p:blipFill>
        <p:spPr bwMode="auto">
          <a:xfrm>
            <a:off x="1" y="2608290"/>
            <a:ext cx="5759364" cy="4249710"/>
          </a:xfrm>
          <a:prstGeom prst="rect">
            <a:avLst/>
          </a:prstGeom>
        </p:spPr>
      </p:pic>
      <p:sp>
        <p:nvSpPr>
          <p:cNvPr id="5" name="TextBox 4">
            <a:extLst>
              <a:ext uri="{FF2B5EF4-FFF2-40B4-BE49-F238E27FC236}">
                <a16:creationId xmlns:a16="http://schemas.microsoft.com/office/drawing/2014/main" id="{C7D48E89-84C2-41D3-89AE-018FD9906DFD}"/>
              </a:ext>
            </a:extLst>
          </p:cNvPr>
          <p:cNvSpPr txBox="1"/>
          <p:nvPr/>
        </p:nvSpPr>
        <p:spPr>
          <a:xfrm>
            <a:off x="6354871" y="2458388"/>
            <a:ext cx="5759364" cy="4399612"/>
          </a:xfrm>
          <a:prstGeom prst="rect">
            <a:avLst/>
          </a:prstGeom>
        </p:spPr>
        <p:txBody>
          <a:bodyPr vert="horz" lIns="91440" tIns="45720" rIns="91440" bIns="45720" rtlCol="0" anchor="ctr">
            <a:noAutofit/>
          </a:bodyPr>
          <a:lstStyle/>
          <a:p>
            <a:pPr marL="285750" indent="-228600">
              <a:lnSpc>
                <a:spcPct val="90000"/>
              </a:lnSpc>
              <a:spcAft>
                <a:spcPts val="600"/>
              </a:spcAft>
              <a:buFont typeface="Arial" panose="020B0604020202020204" pitchFamily="34" charset="0"/>
              <a:buChar char="•"/>
            </a:pPr>
            <a:r>
              <a:rPr lang="en-US" sz="3200" dirty="0">
                <a:solidFill>
                  <a:srgbClr val="000000"/>
                </a:solidFill>
              </a:rPr>
              <a:t>Tracking system(s)</a:t>
            </a:r>
          </a:p>
          <a:p>
            <a:pPr marL="285750" indent="-228600">
              <a:lnSpc>
                <a:spcPct val="90000"/>
              </a:lnSpc>
              <a:spcAft>
                <a:spcPts val="600"/>
              </a:spcAft>
              <a:buFont typeface="Arial" panose="020B0604020202020204" pitchFamily="34" charset="0"/>
              <a:buChar char="•"/>
            </a:pPr>
            <a:r>
              <a:rPr lang="en-US" sz="3200" dirty="0">
                <a:solidFill>
                  <a:srgbClr val="000000"/>
                </a:solidFill>
              </a:rPr>
              <a:t>FP monthly contacts</a:t>
            </a:r>
          </a:p>
          <a:p>
            <a:pPr marL="285750" indent="-228600">
              <a:lnSpc>
                <a:spcPct val="90000"/>
              </a:lnSpc>
              <a:spcAft>
                <a:spcPts val="600"/>
              </a:spcAft>
              <a:buFont typeface="Arial" panose="020B0604020202020204" pitchFamily="34" charset="0"/>
              <a:buChar char="•"/>
            </a:pPr>
            <a:r>
              <a:rPr lang="en-US" sz="3200" dirty="0">
                <a:solidFill>
                  <a:srgbClr val="000000"/>
                </a:solidFill>
              </a:rPr>
              <a:t>Send paperwork in advance</a:t>
            </a:r>
          </a:p>
          <a:p>
            <a:pPr marL="285750" indent="-228600">
              <a:lnSpc>
                <a:spcPct val="90000"/>
              </a:lnSpc>
              <a:spcAft>
                <a:spcPts val="600"/>
              </a:spcAft>
              <a:buFont typeface="Arial" panose="020B0604020202020204" pitchFamily="34" charset="0"/>
              <a:buChar char="•"/>
            </a:pPr>
            <a:r>
              <a:rPr lang="en-US" sz="3200" dirty="0">
                <a:solidFill>
                  <a:srgbClr val="000000"/>
                </a:solidFill>
              </a:rPr>
              <a:t>Staying on top of DATES!</a:t>
            </a:r>
          </a:p>
          <a:p>
            <a:pPr marL="285750" indent="-228600">
              <a:lnSpc>
                <a:spcPct val="90000"/>
              </a:lnSpc>
              <a:spcAft>
                <a:spcPts val="600"/>
              </a:spcAft>
              <a:buFont typeface="Arial" panose="020B0604020202020204" pitchFamily="34" charset="0"/>
              <a:buChar char="•"/>
            </a:pPr>
            <a:r>
              <a:rPr lang="en-US" sz="3200" dirty="0">
                <a:solidFill>
                  <a:srgbClr val="000000"/>
                </a:solidFill>
              </a:rPr>
              <a:t>Accountability</a:t>
            </a:r>
          </a:p>
          <a:p>
            <a:pPr marL="285750" indent="-228600">
              <a:lnSpc>
                <a:spcPct val="90000"/>
              </a:lnSpc>
              <a:spcAft>
                <a:spcPts val="600"/>
              </a:spcAft>
              <a:buFont typeface="Arial" panose="020B0604020202020204" pitchFamily="34" charset="0"/>
              <a:buChar char="•"/>
            </a:pPr>
            <a:r>
              <a:rPr lang="en-US" sz="3200" dirty="0">
                <a:solidFill>
                  <a:srgbClr val="000000"/>
                </a:solidFill>
              </a:rPr>
              <a:t>Support</a:t>
            </a:r>
          </a:p>
        </p:txBody>
      </p:sp>
    </p:spTree>
    <p:extLst>
      <p:ext uri="{BB962C8B-B14F-4D97-AF65-F5344CB8AC3E}">
        <p14:creationId xmlns:p14="http://schemas.microsoft.com/office/powerpoint/2010/main" val="3891415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090579-0F4A-4158-A8F7-CABCE397B383}"/>
              </a:ext>
            </a:extLst>
          </p:cNvPr>
          <p:cNvSpPr>
            <a:spLocks noGrp="1"/>
          </p:cNvSpPr>
          <p:nvPr>
            <p:ph type="title"/>
          </p:nvPr>
        </p:nvSpPr>
        <p:spPr>
          <a:xfrm>
            <a:off x="0" y="652244"/>
            <a:ext cx="12192000" cy="1071626"/>
          </a:xfrm>
        </p:spPr>
        <p:txBody>
          <a:bodyPr/>
          <a:lstStyle/>
          <a:p>
            <a:pPr algn="ctr"/>
            <a:r>
              <a:rPr lang="en-US" b="1" u="sng" dirty="0"/>
              <a:t>Family Re-Evaluation Outline</a:t>
            </a:r>
          </a:p>
        </p:txBody>
      </p:sp>
      <p:sp>
        <p:nvSpPr>
          <p:cNvPr id="5" name="TextBox 4">
            <a:extLst>
              <a:ext uri="{FF2B5EF4-FFF2-40B4-BE49-F238E27FC236}">
                <a16:creationId xmlns:a16="http://schemas.microsoft.com/office/drawing/2014/main" id="{8724FA80-94EF-4D9B-AD27-2A7779BBBE7E}"/>
              </a:ext>
            </a:extLst>
          </p:cNvPr>
          <p:cNvSpPr txBox="1"/>
          <p:nvPr/>
        </p:nvSpPr>
        <p:spPr>
          <a:xfrm>
            <a:off x="0" y="1723870"/>
            <a:ext cx="5806440" cy="4508927"/>
          </a:xfrm>
          <a:prstGeom prst="rect">
            <a:avLst/>
          </a:prstGeom>
          <a:noFill/>
        </p:spPr>
        <p:txBody>
          <a:bodyPr wrap="square" rtlCol="0">
            <a:spAutoFit/>
          </a:bodyPr>
          <a:lstStyle/>
          <a:p>
            <a:pPr marL="285750" indent="-285750">
              <a:spcBef>
                <a:spcPct val="0"/>
              </a:spcBef>
              <a:spcAft>
                <a:spcPts val="600"/>
              </a:spcAft>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General Information</a:t>
            </a:r>
          </a:p>
          <a:p>
            <a:pPr marL="285750" indent="-285750">
              <a:spcBef>
                <a:spcPct val="0"/>
              </a:spcBef>
              <a:spcAft>
                <a:spcPts val="600"/>
              </a:spcAft>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Safety</a:t>
            </a:r>
          </a:p>
          <a:p>
            <a:pPr marL="285750" indent="-285750">
              <a:spcBef>
                <a:spcPct val="0"/>
              </a:spcBef>
              <a:spcAft>
                <a:spcPts val="600"/>
              </a:spcAft>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Medical Evaluation</a:t>
            </a:r>
          </a:p>
          <a:p>
            <a:pPr marL="285750" indent="-285750">
              <a:spcBef>
                <a:spcPct val="0"/>
              </a:spcBef>
              <a:spcAft>
                <a:spcPts val="600"/>
              </a:spcAft>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Home and Community</a:t>
            </a:r>
          </a:p>
          <a:p>
            <a:pPr marL="285750" indent="-285750">
              <a:spcBef>
                <a:spcPct val="0"/>
              </a:spcBef>
              <a:spcAft>
                <a:spcPts val="600"/>
              </a:spcAft>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Family Lifestyle &amp; Interaction Patterns</a:t>
            </a:r>
          </a:p>
          <a:p>
            <a:pPr marL="285750" indent="-285750">
              <a:spcBef>
                <a:spcPct val="0"/>
              </a:spcBef>
              <a:spcAft>
                <a:spcPts val="600"/>
              </a:spcAft>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Finances/Employment</a:t>
            </a:r>
          </a:p>
          <a:p>
            <a:pPr marL="285750" indent="-285750">
              <a:spcBef>
                <a:spcPct val="0"/>
              </a:spcBef>
              <a:spcAft>
                <a:spcPts val="600"/>
              </a:spcAft>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Caregiver/household Input</a:t>
            </a:r>
          </a:p>
          <a:p>
            <a:pPr>
              <a:spcBef>
                <a:spcPct val="0"/>
              </a:spcBef>
              <a:spcAft>
                <a:spcPts val="600"/>
              </a:spcAft>
              <a:defRPr/>
            </a:pPr>
            <a:r>
              <a:rPr lang="en-US" altLang="en-US" sz="2200" dirty="0">
                <a:latin typeface="Arial" panose="020B0604020202020204" pitchFamily="34" charset="0"/>
                <a:cs typeface="Arial" panose="020B0604020202020204" pitchFamily="34" charset="0"/>
              </a:rPr>
              <a:t>	-Interview all household members</a:t>
            </a:r>
          </a:p>
          <a:p>
            <a:pPr>
              <a:spcBef>
                <a:spcPct val="0"/>
              </a:spcBef>
              <a:spcAft>
                <a:spcPts val="600"/>
              </a:spcAft>
              <a:defRPr/>
            </a:pPr>
            <a:r>
              <a:rPr lang="en-US" altLang="en-US" sz="2200" dirty="0">
                <a:latin typeface="Arial" panose="020B0604020202020204" pitchFamily="34" charset="0"/>
                <a:cs typeface="Arial" panose="020B0604020202020204" pitchFamily="34" charset="0"/>
              </a:rPr>
              <a:t>	-Interview all foster placements</a:t>
            </a:r>
          </a:p>
          <a:p>
            <a:pPr>
              <a:spcBef>
                <a:spcPct val="0"/>
              </a:spcBef>
              <a:spcAft>
                <a:spcPts val="600"/>
              </a:spcAft>
              <a:defRPr/>
            </a:pPr>
            <a:r>
              <a:rPr lang="en-US" altLang="en-US" sz="2200" dirty="0">
                <a:latin typeface="Arial" panose="020B0604020202020204" pitchFamily="34" charset="0"/>
                <a:cs typeface="Arial" panose="020B0604020202020204" pitchFamily="34" charset="0"/>
              </a:rPr>
              <a:t>	-Document observations of children  	who are too young to be interviewed</a:t>
            </a:r>
          </a:p>
        </p:txBody>
      </p:sp>
      <p:sp>
        <p:nvSpPr>
          <p:cNvPr id="6" name="TextBox 5">
            <a:extLst>
              <a:ext uri="{FF2B5EF4-FFF2-40B4-BE49-F238E27FC236}">
                <a16:creationId xmlns:a16="http://schemas.microsoft.com/office/drawing/2014/main" id="{ECBB3E06-CC06-477F-9833-7BBA9A736B4A}"/>
              </a:ext>
            </a:extLst>
          </p:cNvPr>
          <p:cNvSpPr txBox="1"/>
          <p:nvPr/>
        </p:nvSpPr>
        <p:spPr>
          <a:xfrm>
            <a:off x="5943600" y="1874520"/>
            <a:ext cx="6248400" cy="4093428"/>
          </a:xfrm>
          <a:prstGeom prst="rect">
            <a:avLst/>
          </a:prstGeom>
          <a:noFill/>
        </p:spPr>
        <p:txBody>
          <a:bodyPr wrap="square" rtlCol="0">
            <a:spAutoFit/>
          </a:bodyPr>
          <a:lstStyle/>
          <a:p>
            <a:pPr marL="285750" indent="-285750">
              <a:spcBef>
                <a:spcPct val="0"/>
              </a:spcBef>
              <a:spcAft>
                <a:spcPts val="600"/>
              </a:spcAft>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General Parenting/ Caregiver Protective Capacity</a:t>
            </a:r>
          </a:p>
          <a:p>
            <a:pPr marL="285750" indent="-285750">
              <a:spcBef>
                <a:spcPct val="0"/>
              </a:spcBef>
              <a:spcAft>
                <a:spcPts val="600"/>
              </a:spcAft>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Specialized Parenting</a:t>
            </a:r>
          </a:p>
          <a:p>
            <a:pPr marL="285750" indent="-285750">
              <a:spcBef>
                <a:spcPct val="0"/>
              </a:spcBef>
              <a:spcAft>
                <a:spcPts val="600"/>
              </a:spcAft>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Support Systems/Substitute Caregivers</a:t>
            </a:r>
          </a:p>
          <a:p>
            <a:pPr marL="285750" indent="-285750">
              <a:spcBef>
                <a:spcPct val="0"/>
              </a:spcBef>
              <a:spcAft>
                <a:spcPts val="600"/>
              </a:spcAft>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Placements during Re-evaluation Period</a:t>
            </a:r>
          </a:p>
          <a:p>
            <a:pPr marL="285750" indent="-285750">
              <a:spcBef>
                <a:spcPct val="0"/>
              </a:spcBef>
              <a:spcAft>
                <a:spcPts val="600"/>
              </a:spcAft>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Updated Household Information</a:t>
            </a:r>
          </a:p>
          <a:p>
            <a:pPr marL="285750" indent="-285750">
              <a:spcBef>
                <a:spcPct val="0"/>
              </a:spcBef>
              <a:spcAft>
                <a:spcPts val="600"/>
              </a:spcAft>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Continued Parent Development</a:t>
            </a:r>
          </a:p>
          <a:p>
            <a:pPr marL="285750" indent="-285750">
              <a:spcBef>
                <a:spcPct val="0"/>
              </a:spcBef>
              <a:spcAft>
                <a:spcPts val="600"/>
              </a:spcAft>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Assessor’s Conclusion and Recommendations</a:t>
            </a:r>
          </a:p>
          <a:p>
            <a:pPr marL="285750" indent="-285750">
              <a:spcBef>
                <a:spcPct val="0"/>
              </a:spcBef>
              <a:spcAft>
                <a:spcPts val="600"/>
              </a:spcAft>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Attestation Statement</a:t>
            </a:r>
          </a:p>
          <a:p>
            <a:pPr marL="285750" indent="-285750">
              <a:spcBef>
                <a:spcPct val="0"/>
              </a:spcBef>
              <a:spcAft>
                <a:spcPts val="600"/>
              </a:spcAft>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Required Signatures</a:t>
            </a:r>
          </a:p>
        </p:txBody>
      </p:sp>
    </p:spTree>
    <p:extLst>
      <p:ext uri="{BB962C8B-B14F-4D97-AF65-F5344CB8AC3E}">
        <p14:creationId xmlns:p14="http://schemas.microsoft.com/office/powerpoint/2010/main" val="274091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DFC03-B471-4C61-8CBF-E5A8F2651DCE}"/>
              </a:ext>
            </a:extLst>
          </p:cNvPr>
          <p:cNvSpPr>
            <a:spLocks noGrp="1"/>
          </p:cNvSpPr>
          <p:nvPr>
            <p:ph type="title"/>
          </p:nvPr>
        </p:nvSpPr>
        <p:spPr>
          <a:xfrm>
            <a:off x="0" y="640080"/>
            <a:ext cx="12191999" cy="948878"/>
          </a:xfrm>
        </p:spPr>
        <p:txBody>
          <a:bodyPr/>
          <a:lstStyle/>
          <a:p>
            <a:pPr algn="ctr"/>
            <a:r>
              <a:rPr lang="en-US" b="1" dirty="0"/>
              <a:t>Family Re-Evaluation Forms</a:t>
            </a:r>
          </a:p>
        </p:txBody>
      </p:sp>
      <p:sp>
        <p:nvSpPr>
          <p:cNvPr id="3" name="Rectangle 2">
            <a:extLst>
              <a:ext uri="{FF2B5EF4-FFF2-40B4-BE49-F238E27FC236}">
                <a16:creationId xmlns:a16="http://schemas.microsoft.com/office/drawing/2014/main" id="{353D9C70-C4AC-4C71-84A4-AEEEF3CDB155}"/>
              </a:ext>
            </a:extLst>
          </p:cNvPr>
          <p:cNvSpPr/>
          <p:nvPr/>
        </p:nvSpPr>
        <p:spPr>
          <a:xfrm>
            <a:off x="104932" y="2350425"/>
            <a:ext cx="12087068" cy="4154984"/>
          </a:xfrm>
          <a:prstGeom prst="rect">
            <a:avLst/>
          </a:prstGeom>
        </p:spPr>
        <p:txBody>
          <a:bodyPr wrap="square">
            <a:spAutoFit/>
          </a:bodyPr>
          <a:lstStyle/>
          <a:p>
            <a:pPr marL="285750" indent="-285750">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Caregiver Child Safety Agreement (Form 29)</a:t>
            </a:r>
          </a:p>
          <a:p>
            <a:pPr marL="285750" indent="-285750">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Financial Statement  (Form 44)</a:t>
            </a:r>
          </a:p>
          <a:p>
            <a:pPr marL="285750" indent="-285750">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*CPS History Request Form</a:t>
            </a:r>
          </a:p>
          <a:p>
            <a:pPr marL="285750" indent="-285750">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Caregiver Feedback Form </a:t>
            </a:r>
          </a:p>
          <a:p>
            <a:pPr marL="285750" indent="-285750">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Caregiver Placement Preferences Form</a:t>
            </a:r>
          </a:p>
          <a:p>
            <a:pPr marL="285750" indent="-285750">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Water Safety Assessment (if applicable)</a:t>
            </a:r>
          </a:p>
          <a:p>
            <a:pPr marL="285750" indent="-285750">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Questionnaire 2 Update</a:t>
            </a:r>
          </a:p>
          <a:p>
            <a:pPr marL="285750" indent="-285750">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Psychosocial Inventory Update (if home is already converted or written in SAFE)</a:t>
            </a:r>
          </a:p>
          <a:p>
            <a:pPr marL="285750" indent="-285750">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Confidentiality and Privacy Standards</a:t>
            </a:r>
          </a:p>
          <a:p>
            <a:pPr marL="285750" indent="-285750">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Supervisor Certification Form</a:t>
            </a:r>
          </a:p>
          <a:p>
            <a:pPr marL="285750" indent="-285750">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Approval Letter</a:t>
            </a:r>
          </a:p>
        </p:txBody>
      </p:sp>
      <p:pic>
        <p:nvPicPr>
          <p:cNvPr id="4" name="Picture 3">
            <a:extLst>
              <a:ext uri="{FF2B5EF4-FFF2-40B4-BE49-F238E27FC236}">
                <a16:creationId xmlns:a16="http://schemas.microsoft.com/office/drawing/2014/main" id="{4FF7BA8F-1562-4D93-AEC3-2BBFCBA77928}"/>
              </a:ext>
            </a:extLst>
          </p:cNvPr>
          <p:cNvPicPr>
            <a:picLocks noChangeAspect="1"/>
          </p:cNvPicPr>
          <p:nvPr/>
        </p:nvPicPr>
        <p:blipFill>
          <a:blip r:embed="rId3"/>
          <a:stretch>
            <a:fillRect/>
          </a:stretch>
        </p:blipFill>
        <p:spPr>
          <a:xfrm>
            <a:off x="7890387" y="2551470"/>
            <a:ext cx="4196681" cy="2109019"/>
          </a:xfrm>
          <a:prstGeom prst="rect">
            <a:avLst/>
          </a:prstGeom>
        </p:spPr>
      </p:pic>
    </p:spTree>
    <p:extLst>
      <p:ext uri="{BB962C8B-B14F-4D97-AF65-F5344CB8AC3E}">
        <p14:creationId xmlns:p14="http://schemas.microsoft.com/office/powerpoint/2010/main" val="1789426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635A5459-EBA8-40DF-9E3F-EF0B2477A05D}"/>
              </a:ext>
            </a:extLst>
          </p:cNvPr>
          <p:cNvSpPr>
            <a:spLocks noGrp="1"/>
          </p:cNvSpPr>
          <p:nvPr>
            <p:ph type="title"/>
          </p:nvPr>
        </p:nvSpPr>
        <p:spPr>
          <a:xfrm>
            <a:off x="-1" y="-9475"/>
            <a:ext cx="5608635" cy="1484592"/>
          </a:xfrm>
        </p:spPr>
        <p:txBody>
          <a:bodyPr vert="horz" lIns="91440" tIns="45720" rIns="91440" bIns="45720" rtlCol="0" anchor="ctr">
            <a:normAutofit/>
          </a:bodyPr>
          <a:lstStyle/>
          <a:p>
            <a:r>
              <a:rPr lang="en-US" b="1" dirty="0">
                <a:solidFill>
                  <a:srgbClr val="000000"/>
                </a:solidFill>
              </a:rPr>
              <a:t>Safety and Quality Standard Reminders</a:t>
            </a:r>
          </a:p>
        </p:txBody>
      </p:sp>
      <p:sp>
        <p:nvSpPr>
          <p:cNvPr id="3" name="TextBox 2">
            <a:extLst>
              <a:ext uri="{FF2B5EF4-FFF2-40B4-BE49-F238E27FC236}">
                <a16:creationId xmlns:a16="http://schemas.microsoft.com/office/drawing/2014/main" id="{BBAA3B9A-89C8-46B2-8347-1F6497000BA4}"/>
              </a:ext>
            </a:extLst>
          </p:cNvPr>
          <p:cNvSpPr txBox="1"/>
          <p:nvPr/>
        </p:nvSpPr>
        <p:spPr>
          <a:xfrm>
            <a:off x="-1" y="1965959"/>
            <a:ext cx="5920431" cy="4297681"/>
          </a:xfrm>
          <a:prstGeom prst="rect">
            <a:avLst/>
          </a:prstGeom>
        </p:spPr>
        <p:txBody>
          <a:bodyPr vert="horz" lIns="91440" tIns="45720" rIns="91440" bIns="45720" rtlCol="0" anchor="ctr">
            <a:noAutofit/>
          </a:bodyPr>
          <a:lstStyle/>
          <a:p>
            <a:pPr marL="285750" indent="-228600">
              <a:lnSpc>
                <a:spcPct val="90000"/>
              </a:lnSpc>
              <a:spcAft>
                <a:spcPts val="600"/>
              </a:spcAft>
              <a:buFont typeface="Arial" panose="020B0604020202020204" pitchFamily="34" charset="0"/>
              <a:buChar char="•"/>
            </a:pPr>
            <a:r>
              <a:rPr lang="en-US" altLang="en-US" sz="2800" dirty="0">
                <a:solidFill>
                  <a:srgbClr val="000000"/>
                </a:solidFill>
              </a:rPr>
              <a:t>Child Welfare Policy 14.1</a:t>
            </a:r>
          </a:p>
          <a:p>
            <a:pPr marL="285750" indent="-228600">
              <a:lnSpc>
                <a:spcPct val="90000"/>
              </a:lnSpc>
              <a:spcAft>
                <a:spcPts val="600"/>
              </a:spcAft>
              <a:buFont typeface="Arial" panose="020B0604020202020204" pitchFamily="34" charset="0"/>
              <a:buChar char="•"/>
            </a:pPr>
            <a:r>
              <a:rPr lang="en-US" altLang="en-US" sz="2800" dirty="0">
                <a:solidFill>
                  <a:srgbClr val="000000"/>
                </a:solidFill>
              </a:rPr>
              <a:t>Portable Heaters</a:t>
            </a:r>
          </a:p>
          <a:p>
            <a:pPr marL="285750" indent="-228600">
              <a:lnSpc>
                <a:spcPct val="90000"/>
              </a:lnSpc>
              <a:spcAft>
                <a:spcPts val="600"/>
              </a:spcAft>
              <a:buFont typeface="Arial" panose="020B0604020202020204" pitchFamily="34" charset="0"/>
              <a:buChar char="•"/>
            </a:pPr>
            <a:r>
              <a:rPr lang="en-US" altLang="en-US" sz="2800" dirty="0">
                <a:solidFill>
                  <a:srgbClr val="000000"/>
                </a:solidFill>
              </a:rPr>
              <a:t>Water safety assessment </a:t>
            </a:r>
          </a:p>
          <a:p>
            <a:pPr marL="285750" indent="-228600">
              <a:lnSpc>
                <a:spcPct val="90000"/>
              </a:lnSpc>
              <a:spcAft>
                <a:spcPts val="600"/>
              </a:spcAft>
              <a:buFont typeface="Arial" panose="020B0604020202020204" pitchFamily="34" charset="0"/>
              <a:buChar char="•"/>
            </a:pPr>
            <a:r>
              <a:rPr lang="en-US" altLang="en-US" sz="2800" dirty="0">
                <a:solidFill>
                  <a:srgbClr val="000000"/>
                </a:solidFill>
              </a:rPr>
              <a:t>Weapons, hazardous items, medications</a:t>
            </a:r>
          </a:p>
          <a:p>
            <a:pPr marL="285750" indent="-228600">
              <a:lnSpc>
                <a:spcPct val="90000"/>
              </a:lnSpc>
              <a:spcAft>
                <a:spcPts val="600"/>
              </a:spcAft>
              <a:buFont typeface="Arial" panose="020B0604020202020204" pitchFamily="34" charset="0"/>
              <a:buChar char="•"/>
            </a:pPr>
            <a:r>
              <a:rPr lang="en-US" altLang="en-US" sz="2800" dirty="0">
                <a:solidFill>
                  <a:srgbClr val="000000"/>
                </a:solidFill>
              </a:rPr>
              <a:t>Testing smoke and carbon monoxide detectors</a:t>
            </a:r>
          </a:p>
          <a:p>
            <a:pPr marL="285750" indent="-228600">
              <a:lnSpc>
                <a:spcPct val="90000"/>
              </a:lnSpc>
              <a:spcAft>
                <a:spcPts val="600"/>
              </a:spcAft>
              <a:buFont typeface="Arial" panose="020B0604020202020204" pitchFamily="34" charset="0"/>
              <a:buChar char="•"/>
            </a:pPr>
            <a:r>
              <a:rPr lang="en-US" altLang="en-US" sz="2800" dirty="0">
                <a:solidFill>
                  <a:srgbClr val="000000"/>
                </a:solidFill>
              </a:rPr>
              <a:t>Bedding</a:t>
            </a:r>
          </a:p>
          <a:p>
            <a:pPr marL="285750" indent="-228600">
              <a:lnSpc>
                <a:spcPct val="90000"/>
              </a:lnSpc>
              <a:spcAft>
                <a:spcPts val="600"/>
              </a:spcAft>
              <a:buFont typeface="Arial" panose="020B0604020202020204" pitchFamily="34" charset="0"/>
              <a:buChar char="•"/>
            </a:pPr>
            <a:r>
              <a:rPr lang="en-US" altLang="en-US" sz="2800" dirty="0">
                <a:solidFill>
                  <a:srgbClr val="000000"/>
                </a:solidFill>
              </a:rPr>
              <a:t>SAFE Mitigating (ratings of 3, 4, and 5’s)</a:t>
            </a:r>
          </a:p>
        </p:txBody>
      </p:sp>
      <p:sp>
        <p:nvSpPr>
          <p:cNvPr id="39"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13" descr="4 easy construction safety tips: Best practices to avoid job site ...">
            <a:extLst>
              <a:ext uri="{FF2B5EF4-FFF2-40B4-BE49-F238E27FC236}">
                <a16:creationId xmlns:a16="http://schemas.microsoft.com/office/drawing/2014/main" id="{2D9886BB-C348-4BEE-B526-1EC46F601573}"/>
              </a:ext>
            </a:extLst>
          </p:cNvPr>
          <p:cNvPicPr>
            <a:picLocks noChangeAspect="1" noChangeArrowheads="1"/>
          </p:cNvPicPr>
          <p:nvPr/>
        </p:nvPicPr>
        <p:blipFill rotWithShape="1">
          <a:blip r:embed="rId4"/>
          <a:srcRect l="7239" r="7814" b="-3"/>
          <a:stretch/>
        </p:blipFill>
        <p:spPr bwMode="auto">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solidFill>
            <a:srgbClr val="000000">
              <a:shade val="95000"/>
            </a:srgbClr>
          </a:solidFill>
        </p:spPr>
      </p:pic>
    </p:spTree>
    <p:extLst>
      <p:ext uri="{BB962C8B-B14F-4D97-AF65-F5344CB8AC3E}">
        <p14:creationId xmlns:p14="http://schemas.microsoft.com/office/powerpoint/2010/main" val="2257808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40CF8-CFC4-4235-89FB-FF1D6AC47C63}"/>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4600" b="1"/>
              <a:t>Does This Meet Safety &amp; Quality Standard Guidelines?</a:t>
            </a:r>
          </a:p>
        </p:txBody>
      </p:sp>
      <p:sp>
        <p:nvSpPr>
          <p:cNvPr id="17" name="Freeform: Shape 16">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12" descr="Image preview">
            <a:extLst>
              <a:ext uri="{FF2B5EF4-FFF2-40B4-BE49-F238E27FC236}">
                <a16:creationId xmlns:a16="http://schemas.microsoft.com/office/drawing/2014/main" id="{C3030C19-CF3F-489D-A4B7-2025638322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63" r="-1" b="20255"/>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7975203"/>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A843CEEE-0DB7-4AA1-9E4D-E26B9139362F}"/>
              </a:ext>
            </a:extLst>
          </p:cNvPr>
          <p:cNvSpPr>
            <a:spLocks noGrp="1"/>
          </p:cNvSpPr>
          <p:nvPr>
            <p:ph type="title"/>
          </p:nvPr>
        </p:nvSpPr>
        <p:spPr>
          <a:xfrm>
            <a:off x="6094105" y="802955"/>
            <a:ext cx="4977976" cy="1454051"/>
          </a:xfrm>
        </p:spPr>
        <p:txBody>
          <a:bodyPr vert="horz" lIns="91440" tIns="45720" rIns="91440" bIns="45720" rtlCol="0" anchor="ctr">
            <a:normAutofit/>
          </a:bodyPr>
          <a:lstStyle/>
          <a:p>
            <a:r>
              <a:rPr lang="en-US" sz="3100" b="1" u="sng" dirty="0">
                <a:solidFill>
                  <a:srgbClr val="000000"/>
                </a:solidFill>
              </a:rPr>
              <a:t>Safety and Quality Standards Policy 14.1 Section D </a:t>
            </a:r>
          </a:p>
        </p:txBody>
      </p:sp>
      <p:sp>
        <p:nvSpPr>
          <p:cNvPr id="2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12" descr="Image preview">
            <a:extLst>
              <a:ext uri="{FF2B5EF4-FFF2-40B4-BE49-F238E27FC236}">
                <a16:creationId xmlns:a16="http://schemas.microsoft.com/office/drawing/2014/main" id="{4B1AA470-A6D3-4FE3-978C-7AD972911E11}"/>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r="2" b="21502"/>
          <a:stretch/>
        </p:blipFill>
        <p:spPr bwMode="auto">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E4E4710-7B22-442D-8CED-EBC15B10FB8E}"/>
              </a:ext>
            </a:extLst>
          </p:cNvPr>
          <p:cNvSpPr txBox="1"/>
          <p:nvPr/>
        </p:nvSpPr>
        <p:spPr>
          <a:xfrm>
            <a:off x="5966085" y="1777105"/>
            <a:ext cx="6225893" cy="3334541"/>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2000" dirty="0">
                <a:solidFill>
                  <a:srgbClr val="000000"/>
                </a:solidFill>
              </a:rPr>
              <a:t>Safety and Quality Standards Policy 14.1 Section D</a:t>
            </a:r>
          </a:p>
          <a:p>
            <a:pPr marL="285750" indent="-228600">
              <a:lnSpc>
                <a:spcPct val="90000"/>
              </a:lnSpc>
              <a:spcAft>
                <a:spcPts val="600"/>
              </a:spcAft>
              <a:buFont typeface="Arial" panose="020B0604020202020204" pitchFamily="34" charset="0"/>
              <a:buChar char="•"/>
            </a:pPr>
            <a:r>
              <a:rPr lang="en-US" sz="2000" dirty="0">
                <a:solidFill>
                  <a:srgbClr val="000000"/>
                </a:solidFill>
              </a:rPr>
              <a:t>Foster Home Sleeping Arrangements</a:t>
            </a:r>
          </a:p>
          <a:p>
            <a:pPr marL="285750" indent="-228600">
              <a:lnSpc>
                <a:spcPct val="90000"/>
              </a:lnSpc>
              <a:spcAft>
                <a:spcPts val="600"/>
              </a:spcAft>
              <a:buFont typeface="Arial" panose="020B0604020202020204" pitchFamily="34" charset="0"/>
              <a:buChar char="•"/>
            </a:pPr>
            <a:r>
              <a:rPr lang="en-US" sz="2000" dirty="0">
                <a:solidFill>
                  <a:srgbClr val="000000"/>
                </a:solidFill>
              </a:rPr>
              <a:t>Appropriate Sleeping standards including bedding</a:t>
            </a:r>
          </a:p>
          <a:p>
            <a:pPr marL="285750" indent="-228600">
              <a:lnSpc>
                <a:spcPct val="90000"/>
              </a:lnSpc>
              <a:spcAft>
                <a:spcPts val="600"/>
              </a:spcAft>
              <a:buFont typeface="Arial" panose="020B0604020202020204" pitchFamily="34" charset="0"/>
              <a:buChar char="•"/>
            </a:pPr>
            <a:endParaRPr lang="en-US" sz="2000" dirty="0">
              <a:solidFill>
                <a:srgbClr val="000000"/>
              </a:solidFill>
            </a:endParaRPr>
          </a:p>
        </p:txBody>
      </p:sp>
    </p:spTree>
    <p:extLst>
      <p:ext uri="{BB962C8B-B14F-4D97-AF65-F5344CB8AC3E}">
        <p14:creationId xmlns:p14="http://schemas.microsoft.com/office/powerpoint/2010/main" val="3236925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24">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8.jpeg">
            <a:extLst>
              <a:ext uri="{FF2B5EF4-FFF2-40B4-BE49-F238E27FC236}">
                <a16:creationId xmlns:a16="http://schemas.microsoft.com/office/drawing/2014/main" id="{8686DFFD-20AF-459E-8658-D8F1DEA4793C}"/>
              </a:ext>
            </a:extLst>
          </p:cNvPr>
          <p:cNvPicPr/>
          <p:nvPr/>
        </p:nvPicPr>
        <p:blipFill rotWithShape="1">
          <a:blip r:embed="rId3" cstate="print"/>
          <a:srcRect l="16778" r="16776" b="-2"/>
          <a:stretch/>
        </p:blipFill>
        <p:spPr>
          <a:xfrm>
            <a:off x="20" y="10"/>
            <a:ext cx="6095980" cy="6857990"/>
          </a:xfrm>
          <a:prstGeom prst="rect">
            <a:avLst/>
          </a:prstGeom>
        </p:spPr>
      </p:pic>
      <p:pic>
        <p:nvPicPr>
          <p:cNvPr id="4" name="image9.jpeg">
            <a:extLst>
              <a:ext uri="{FF2B5EF4-FFF2-40B4-BE49-F238E27FC236}">
                <a16:creationId xmlns:a16="http://schemas.microsoft.com/office/drawing/2014/main" id="{8D1E780F-0377-4EFE-B3A0-7147B2005956}"/>
              </a:ext>
            </a:extLst>
          </p:cNvPr>
          <p:cNvPicPr/>
          <p:nvPr/>
        </p:nvPicPr>
        <p:blipFill rotWithShape="1">
          <a:blip r:embed="rId4" cstate="print"/>
          <a:srcRect l="9438" r="25006" b="-2"/>
          <a:stretch/>
        </p:blipFill>
        <p:spPr>
          <a:xfrm>
            <a:off x="6096000" y="10"/>
            <a:ext cx="6096000" cy="6857990"/>
          </a:xfrm>
          <a:prstGeom prst="rect">
            <a:avLst/>
          </a:prstGeom>
        </p:spPr>
      </p:pic>
      <p:sp>
        <p:nvSpPr>
          <p:cNvPr id="36" name="Rectangle 26">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ame 28">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E58FA942-18A0-4486-A20D-CDEDD7B5F32F}"/>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b="1" kern="1200" dirty="0">
                <a:solidFill>
                  <a:srgbClr val="080808"/>
                </a:solidFill>
                <a:latin typeface="+mj-lt"/>
                <a:ea typeface="+mj-ea"/>
                <a:cs typeface="+mj-cs"/>
              </a:rPr>
              <a:t>Does This Meet Safety &amp; Quality Standards Guidelines?</a:t>
            </a:r>
          </a:p>
        </p:txBody>
      </p:sp>
    </p:spTree>
    <p:extLst>
      <p:ext uri="{BB962C8B-B14F-4D97-AF65-F5344CB8AC3E}">
        <p14:creationId xmlns:p14="http://schemas.microsoft.com/office/powerpoint/2010/main" val="2551542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C69B7-1DA8-40EE-9A73-535056B2ECFB}"/>
              </a:ext>
            </a:extLst>
          </p:cNvPr>
          <p:cNvSpPr>
            <a:spLocks noGrp="1"/>
          </p:cNvSpPr>
          <p:nvPr>
            <p:ph type="title"/>
          </p:nvPr>
        </p:nvSpPr>
        <p:spPr>
          <a:xfrm>
            <a:off x="804673" y="1445494"/>
            <a:ext cx="3616856" cy="4376572"/>
          </a:xfrm>
        </p:spPr>
        <p:txBody>
          <a:bodyPr anchor="ctr">
            <a:normAutofit/>
          </a:bodyPr>
          <a:lstStyle/>
          <a:p>
            <a:r>
              <a:rPr lang="en-US" sz="4800" b="1" u="sng" dirty="0"/>
              <a:t>Initials</a:t>
            </a:r>
          </a:p>
        </p:txBody>
      </p:sp>
      <p:sp>
        <p:nvSpPr>
          <p:cNvPr id="35" name="Freeform: Shape 34">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Content Placeholder 2">
            <a:extLst>
              <a:ext uri="{FF2B5EF4-FFF2-40B4-BE49-F238E27FC236}">
                <a16:creationId xmlns:a16="http://schemas.microsoft.com/office/drawing/2014/main" id="{AF747F3A-BBA3-4D5B-8FA4-250863832F5C}"/>
              </a:ext>
            </a:extLst>
          </p:cNvPr>
          <p:cNvSpPr>
            <a:spLocks noGrp="1"/>
          </p:cNvSpPr>
          <p:nvPr>
            <p:ph idx="1"/>
          </p:nvPr>
        </p:nvSpPr>
        <p:spPr>
          <a:xfrm>
            <a:off x="5189558" y="377687"/>
            <a:ext cx="6559826" cy="6102626"/>
          </a:xfrm>
        </p:spPr>
        <p:txBody>
          <a:bodyPr anchor="ctr">
            <a:normAutofit/>
          </a:bodyPr>
          <a:lstStyle/>
          <a:p>
            <a:r>
              <a:rPr lang="en-US" sz="2200" dirty="0">
                <a:solidFill>
                  <a:schemeClr val="bg1"/>
                </a:solidFill>
              </a:rPr>
              <a:t>Per OPM policy, RD has </a:t>
            </a:r>
            <a:r>
              <a:rPr lang="en-US" sz="2200" b="1" dirty="0">
                <a:solidFill>
                  <a:srgbClr val="FF0000"/>
                </a:solidFill>
              </a:rPr>
              <a:t>three (3) business days </a:t>
            </a:r>
            <a:r>
              <a:rPr lang="en-US" sz="2200" dirty="0">
                <a:solidFill>
                  <a:schemeClr val="bg1"/>
                </a:solidFill>
              </a:rPr>
              <a:t>to process all initials. For example, if an initial was submitted to OPM on 6/23/2020 the initial is due to be approved in GA+SORE and SHINES by 6/26/2020.</a:t>
            </a:r>
          </a:p>
          <a:p>
            <a:r>
              <a:rPr lang="en-US" sz="2200" dirty="0">
                <a:solidFill>
                  <a:schemeClr val="bg1"/>
                </a:solidFill>
              </a:rPr>
              <a:t>On average, RD team indicated that with the implementation of SAFE it takes </a:t>
            </a:r>
            <a:r>
              <a:rPr lang="en-US" sz="2200" b="1" dirty="0">
                <a:solidFill>
                  <a:srgbClr val="FF0000"/>
                </a:solidFill>
              </a:rPr>
              <a:t>at least 2 hours </a:t>
            </a:r>
            <a:r>
              <a:rPr lang="en-US" sz="2200" dirty="0">
                <a:solidFill>
                  <a:schemeClr val="bg1"/>
                </a:solidFill>
              </a:rPr>
              <a:t>for an average household (2 adults and 2 children under the age of 18) to process an initial assessment.</a:t>
            </a:r>
          </a:p>
          <a:p>
            <a:pPr marL="0" indent="0">
              <a:buNone/>
            </a:pPr>
            <a:endParaRPr lang="en-US" sz="2200" dirty="0">
              <a:solidFill>
                <a:schemeClr val="bg1"/>
              </a:solidFill>
            </a:endParaRPr>
          </a:p>
          <a:p>
            <a:pPr marL="0" indent="0">
              <a:buNone/>
            </a:pPr>
            <a:endParaRPr lang="en-US" sz="2200" dirty="0">
              <a:solidFill>
                <a:schemeClr val="bg1"/>
              </a:solidFill>
            </a:endParaRPr>
          </a:p>
        </p:txBody>
      </p:sp>
    </p:spTree>
    <p:extLst>
      <p:ext uri="{BB962C8B-B14F-4D97-AF65-F5344CB8AC3E}">
        <p14:creationId xmlns:p14="http://schemas.microsoft.com/office/powerpoint/2010/main" val="3074477157"/>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50030-327F-4860-809D-33F2F1FC3AA3}"/>
              </a:ext>
            </a:extLst>
          </p:cNvPr>
          <p:cNvSpPr>
            <a:spLocks noGrp="1"/>
          </p:cNvSpPr>
          <p:nvPr>
            <p:ph type="title"/>
          </p:nvPr>
        </p:nvSpPr>
        <p:spPr>
          <a:xfrm>
            <a:off x="193623" y="674558"/>
            <a:ext cx="11998377" cy="766826"/>
          </a:xfrm>
        </p:spPr>
        <p:txBody>
          <a:bodyPr/>
          <a:lstStyle/>
          <a:p>
            <a:r>
              <a:rPr lang="en-US" b="1" u="sng" dirty="0"/>
              <a:t>Safety and Quality Standards Policy Section 14.1 b ii.</a:t>
            </a:r>
          </a:p>
        </p:txBody>
      </p:sp>
      <p:pic>
        <p:nvPicPr>
          <p:cNvPr id="3" name="image8.jpeg">
            <a:extLst>
              <a:ext uri="{FF2B5EF4-FFF2-40B4-BE49-F238E27FC236}">
                <a16:creationId xmlns:a16="http://schemas.microsoft.com/office/drawing/2014/main" id="{1306606C-3529-437B-A96B-DEFA6D2B765F}"/>
              </a:ext>
            </a:extLst>
          </p:cNvPr>
          <p:cNvPicPr/>
          <p:nvPr/>
        </p:nvPicPr>
        <p:blipFill>
          <a:blip r:embed="rId2" cstate="print"/>
          <a:stretch>
            <a:fillRect/>
          </a:stretch>
        </p:blipFill>
        <p:spPr>
          <a:xfrm>
            <a:off x="358514" y="1797232"/>
            <a:ext cx="4473316" cy="34193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image9.jpeg">
            <a:extLst>
              <a:ext uri="{FF2B5EF4-FFF2-40B4-BE49-F238E27FC236}">
                <a16:creationId xmlns:a16="http://schemas.microsoft.com/office/drawing/2014/main" id="{BBCAD9F4-88DA-49AA-9F0C-E0CE902371A0}"/>
              </a:ext>
            </a:extLst>
          </p:cNvPr>
          <p:cNvPicPr/>
          <p:nvPr/>
        </p:nvPicPr>
        <p:blipFill rotWithShape="1">
          <a:blip r:embed="rId3" cstate="print"/>
          <a:srcRect r="19077" b="5727"/>
          <a:stretch/>
        </p:blipFill>
        <p:spPr>
          <a:xfrm>
            <a:off x="6850505" y="3326776"/>
            <a:ext cx="4982982" cy="34679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58585175-B6F3-4611-B199-649A0D549E12}"/>
              </a:ext>
            </a:extLst>
          </p:cNvPr>
          <p:cNvSpPr txBox="1"/>
          <p:nvPr/>
        </p:nvSpPr>
        <p:spPr>
          <a:xfrm>
            <a:off x="4996720" y="1441383"/>
            <a:ext cx="7195279" cy="1908215"/>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home and all structures of the property must be properly maintained in a clean, safe, and sanitary condition and in a reasonable state of repair within community standard</a:t>
            </a:r>
          </a:p>
          <a:p>
            <a:pPr marL="285750" indent="-285750">
              <a:buFont typeface="Arial" panose="020B0604020202020204" pitchFamily="34" charset="0"/>
              <a:buChar char="•"/>
            </a:pPr>
            <a:r>
              <a:rPr lang="en-US" sz="2000" dirty="0"/>
              <a:t>Interior and exterior must be free from dangerous objects/conditions, and from hazardous materials</a:t>
            </a:r>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BAA8B551-1EC6-4866-848C-45DA42C9FE67}"/>
              </a:ext>
            </a:extLst>
          </p:cNvPr>
          <p:cNvSpPr txBox="1"/>
          <p:nvPr/>
        </p:nvSpPr>
        <p:spPr>
          <a:xfrm>
            <a:off x="0" y="5426439"/>
            <a:ext cx="6491993"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Proper trash and recycling disposal </a:t>
            </a:r>
          </a:p>
          <a:p>
            <a:pPr marL="285750" indent="-285750">
              <a:buFont typeface="Arial" panose="020B0604020202020204" pitchFamily="34" charset="0"/>
              <a:buChar char="•"/>
            </a:pPr>
            <a:r>
              <a:rPr lang="en-US" sz="2000" dirty="0"/>
              <a:t>The home must have conditions that prevent child’s access to all medications, poisonous materials and cleaning supplies</a:t>
            </a:r>
          </a:p>
        </p:txBody>
      </p:sp>
    </p:spTree>
    <p:extLst>
      <p:ext uri="{BB962C8B-B14F-4D97-AF65-F5344CB8AC3E}">
        <p14:creationId xmlns:p14="http://schemas.microsoft.com/office/powerpoint/2010/main" val="1327005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31208B-746C-4D9C-9A3E-8C658168F26A}"/>
              </a:ext>
            </a:extLst>
          </p:cNvPr>
          <p:cNvSpPr>
            <a:spLocks noGrp="1"/>
          </p:cNvSpPr>
          <p:nvPr>
            <p:ph type="title"/>
          </p:nvPr>
        </p:nvSpPr>
        <p:spPr>
          <a:xfrm>
            <a:off x="336884" y="366999"/>
            <a:ext cx="4332307" cy="6124002"/>
          </a:xfrm>
        </p:spPr>
        <p:txBody>
          <a:bodyPr>
            <a:normAutofit/>
          </a:bodyPr>
          <a:lstStyle/>
          <a:p>
            <a:pPr algn="ctr"/>
            <a:r>
              <a:rPr lang="en-US" sz="4800" b="1" dirty="0">
                <a:solidFill>
                  <a:srgbClr val="FFFFFF"/>
                </a:solidFill>
              </a:rPr>
              <a:t>Does This Meet Safety &amp; Quality Standard Guidelines?</a:t>
            </a:r>
          </a:p>
        </p:txBody>
      </p:sp>
      <p:pic>
        <p:nvPicPr>
          <p:cNvPr id="3" name="Picture 6" descr="Image preview">
            <a:extLst>
              <a:ext uri="{FF2B5EF4-FFF2-40B4-BE49-F238E27FC236}">
                <a16:creationId xmlns:a16="http://schemas.microsoft.com/office/drawing/2014/main" id="{9CC49327-8A43-49FD-B294-78B52D4E8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8472" b="18472"/>
          <a:stretch>
            <a:fillRect/>
          </a:stretch>
        </p:blipFill>
        <p:spPr bwMode="auto">
          <a:xfrm>
            <a:off x="4961744" y="366999"/>
            <a:ext cx="7120328" cy="61240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1724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8D3487-50D6-479F-9557-807382DCF94F}"/>
              </a:ext>
            </a:extLst>
          </p:cNvPr>
          <p:cNvSpPr>
            <a:spLocks noGrp="1"/>
          </p:cNvSpPr>
          <p:nvPr>
            <p:ph type="title"/>
          </p:nvPr>
        </p:nvSpPr>
        <p:spPr>
          <a:xfrm>
            <a:off x="6094104" y="104931"/>
            <a:ext cx="6097895" cy="1394085"/>
          </a:xfrm>
        </p:spPr>
        <p:txBody>
          <a:bodyPr vert="horz" lIns="91440" tIns="45720" rIns="91440" bIns="45720" rtlCol="0" anchor="ctr">
            <a:normAutofit/>
          </a:bodyPr>
          <a:lstStyle/>
          <a:p>
            <a:r>
              <a:rPr lang="en-US" sz="3100" b="1" u="sng" dirty="0">
                <a:solidFill>
                  <a:srgbClr val="000000"/>
                </a:solidFill>
              </a:rPr>
              <a:t>Safety and Quality Standards Policy 14.1 Section 9</a:t>
            </a:r>
          </a:p>
        </p:txBody>
      </p:sp>
      <p:sp>
        <p:nvSpPr>
          <p:cNvPr id="1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6" descr="Image preview">
            <a:extLst>
              <a:ext uri="{FF2B5EF4-FFF2-40B4-BE49-F238E27FC236}">
                <a16:creationId xmlns:a16="http://schemas.microsoft.com/office/drawing/2014/main" id="{86A29ECB-2A3E-4D0C-B40C-B1AC12DD9E60}"/>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3100" r="15243" b="-1"/>
          <a:stretch/>
        </p:blipFill>
        <p:spPr bwMode="auto">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03422DF-1508-44CF-9E79-EDEAEAAACC56}"/>
              </a:ext>
            </a:extLst>
          </p:cNvPr>
          <p:cNvSpPr txBox="1"/>
          <p:nvPr/>
        </p:nvSpPr>
        <p:spPr>
          <a:xfrm>
            <a:off x="5726243" y="1603947"/>
            <a:ext cx="6462225" cy="3912433"/>
          </a:xfrm>
          <a:prstGeom prst="rect">
            <a:avLst/>
          </a:prstGeom>
        </p:spPr>
        <p:txBody>
          <a:bodyPr vert="horz" lIns="91440" tIns="45720" rIns="91440" bIns="45720" rtlCol="0" anchor="ctr">
            <a:noAutofit/>
          </a:bodyPr>
          <a:lstStyle/>
          <a:p>
            <a:pPr marL="285750" indent="-228600">
              <a:lnSpc>
                <a:spcPct val="90000"/>
              </a:lnSpc>
              <a:spcAft>
                <a:spcPts val="600"/>
              </a:spcAft>
              <a:buFont typeface="Arial" panose="020B0604020202020204" pitchFamily="34" charset="0"/>
              <a:buChar char="•"/>
            </a:pPr>
            <a:r>
              <a:rPr lang="en-US" sz="2800" dirty="0">
                <a:solidFill>
                  <a:srgbClr val="000000"/>
                </a:solidFill>
              </a:rPr>
              <a:t>Swimming pools, hot tubs, and spas must meet all state and local safety requirements </a:t>
            </a:r>
          </a:p>
          <a:p>
            <a:pPr marL="285750" indent="-228600">
              <a:lnSpc>
                <a:spcPct val="90000"/>
              </a:lnSpc>
              <a:spcAft>
                <a:spcPts val="600"/>
              </a:spcAft>
              <a:buFont typeface="Arial" panose="020B0604020202020204" pitchFamily="34" charset="0"/>
              <a:buChar char="•"/>
            </a:pPr>
            <a:r>
              <a:rPr lang="en-US" sz="2800" dirty="0">
                <a:solidFill>
                  <a:srgbClr val="000000"/>
                </a:solidFill>
              </a:rPr>
              <a:t>Barriers</a:t>
            </a:r>
          </a:p>
          <a:p>
            <a:pPr marL="285750" indent="-228600">
              <a:lnSpc>
                <a:spcPct val="90000"/>
              </a:lnSpc>
              <a:spcAft>
                <a:spcPts val="600"/>
              </a:spcAft>
              <a:buFont typeface="Arial" panose="020B0604020202020204" pitchFamily="34" charset="0"/>
              <a:buChar char="•"/>
            </a:pPr>
            <a:r>
              <a:rPr lang="en-US" sz="2800" dirty="0">
                <a:solidFill>
                  <a:srgbClr val="000000"/>
                </a:solidFill>
              </a:rPr>
              <a:t>Lifesaving and flotation devices</a:t>
            </a:r>
          </a:p>
          <a:p>
            <a:pPr marL="285750" indent="-228600">
              <a:lnSpc>
                <a:spcPct val="90000"/>
              </a:lnSpc>
              <a:spcAft>
                <a:spcPts val="600"/>
              </a:spcAft>
              <a:buFont typeface="Arial" panose="020B0604020202020204" pitchFamily="34" charset="0"/>
              <a:buChar char="•"/>
            </a:pPr>
            <a:r>
              <a:rPr lang="en-US" sz="2800" dirty="0">
                <a:solidFill>
                  <a:srgbClr val="000000"/>
                </a:solidFill>
              </a:rPr>
              <a:t>Working pump and filtering system </a:t>
            </a:r>
          </a:p>
          <a:p>
            <a:pPr marL="285750" indent="-228600">
              <a:lnSpc>
                <a:spcPct val="90000"/>
              </a:lnSpc>
              <a:spcAft>
                <a:spcPts val="600"/>
              </a:spcAft>
              <a:buFont typeface="Arial" panose="020B0604020202020204" pitchFamily="34" charset="0"/>
              <a:buChar char="•"/>
            </a:pPr>
            <a:r>
              <a:rPr lang="en-US" sz="2800" dirty="0">
                <a:solidFill>
                  <a:srgbClr val="000000"/>
                </a:solidFill>
              </a:rPr>
              <a:t>Hot tubs (i.e. Jacuzzi) and spas must have safety covers that are locked when not in use</a:t>
            </a:r>
          </a:p>
        </p:txBody>
      </p:sp>
    </p:spTree>
    <p:extLst>
      <p:ext uri="{BB962C8B-B14F-4D97-AF65-F5344CB8AC3E}">
        <p14:creationId xmlns:p14="http://schemas.microsoft.com/office/powerpoint/2010/main" val="4212815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Freeform: Shape 22">
            <a:extLst>
              <a:ext uri="{FF2B5EF4-FFF2-40B4-BE49-F238E27FC236}">
                <a16:creationId xmlns:a16="http://schemas.microsoft.com/office/drawing/2014/main" id="{6DB7ADBC-26DA-450D-A8BF-E1ACCB466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234" y="0"/>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5E3C0EDB-60D3-4CEF-8B80-C6D01E08D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40C269CE-FB56-4D68-8CFB-1CFD5F350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3375" y="500244"/>
            <a:ext cx="6428625" cy="6357756"/>
          </a:xfrm>
          <a:custGeom>
            <a:avLst/>
            <a:gdLst>
              <a:gd name="connsiteX0" fmla="*/ 4279392 w 6428625"/>
              <a:gd name="connsiteY0" fmla="*/ 0 h 6357756"/>
              <a:gd name="connsiteX1" fmla="*/ 6319204 w 6428625"/>
              <a:gd name="connsiteY1" fmla="*/ 516500 h 6357756"/>
              <a:gd name="connsiteX2" fmla="*/ 6428625 w 6428625"/>
              <a:gd name="connsiteY2" fmla="*/ 579415 h 6357756"/>
              <a:gd name="connsiteX3" fmla="*/ 6428625 w 6428625"/>
              <a:gd name="connsiteY3" fmla="*/ 6357756 h 6357756"/>
              <a:gd name="connsiteX4" fmla="*/ 539921 w 6428625"/>
              <a:gd name="connsiteY4" fmla="*/ 6357756 h 6357756"/>
              <a:gd name="connsiteX5" fmla="*/ 516500 w 6428625"/>
              <a:gd name="connsiteY5" fmla="*/ 6319205 h 6357756"/>
              <a:gd name="connsiteX6" fmla="*/ 0 w 6428625"/>
              <a:gd name="connsiteY6" fmla="*/ 4279392 h 6357756"/>
              <a:gd name="connsiteX7" fmla="*/ 4279392 w 6428625"/>
              <a:gd name="connsiteY7" fmla="*/ 0 h 635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625" h="6357756">
                <a:moveTo>
                  <a:pt x="4279392" y="0"/>
                </a:moveTo>
                <a:cubicBezTo>
                  <a:pt x="5017968" y="0"/>
                  <a:pt x="5712843" y="187105"/>
                  <a:pt x="6319204" y="516500"/>
                </a:cubicBezTo>
                <a:lnTo>
                  <a:pt x="6428625" y="579415"/>
                </a:lnTo>
                <a:lnTo>
                  <a:pt x="6428625" y="6357756"/>
                </a:lnTo>
                <a:lnTo>
                  <a:pt x="539921" y="6357756"/>
                </a:lnTo>
                <a:lnTo>
                  <a:pt x="516500" y="6319205"/>
                </a:lnTo>
                <a:cubicBezTo>
                  <a:pt x="187105" y="5712844"/>
                  <a:pt x="0" y="5017968"/>
                  <a:pt x="0" y="4279392"/>
                </a:cubicBezTo>
                <a:cubicBezTo>
                  <a:pt x="0" y="1915949"/>
                  <a:pt x="1915949" y="0"/>
                  <a:pt x="4279392"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A6ED7E7F-75F7-4581-A930-C4DEBC2A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7967" y="664836"/>
            <a:ext cx="6264033" cy="6193164"/>
          </a:xfrm>
          <a:custGeom>
            <a:avLst/>
            <a:gdLst>
              <a:gd name="connsiteX0" fmla="*/ 4114800 w 6264033"/>
              <a:gd name="connsiteY0" fmla="*/ 0 h 6193164"/>
              <a:gd name="connsiteX1" fmla="*/ 6248473 w 6264033"/>
              <a:gd name="connsiteY1" fmla="*/ 595714 h 6193164"/>
              <a:gd name="connsiteX2" fmla="*/ 6264033 w 6264033"/>
              <a:gd name="connsiteY2" fmla="*/ 605689 h 6193164"/>
              <a:gd name="connsiteX3" fmla="*/ 6264033 w 6264033"/>
              <a:gd name="connsiteY3" fmla="*/ 6193164 h 6193164"/>
              <a:gd name="connsiteX4" fmla="*/ 567718 w 6264033"/>
              <a:gd name="connsiteY4" fmla="*/ 6193164 h 6193164"/>
              <a:gd name="connsiteX5" fmla="*/ 496635 w 6264033"/>
              <a:gd name="connsiteY5" fmla="*/ 6076158 h 6193164"/>
              <a:gd name="connsiteX6" fmla="*/ 0 w 6264033"/>
              <a:gd name="connsiteY6" fmla="*/ 4114800 h 6193164"/>
              <a:gd name="connsiteX7" fmla="*/ 4114800 w 6264033"/>
              <a:gd name="connsiteY7" fmla="*/ 0 h 619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4033" h="6193164">
                <a:moveTo>
                  <a:pt x="4114800" y="0"/>
                </a:moveTo>
                <a:cubicBezTo>
                  <a:pt x="4895986" y="0"/>
                  <a:pt x="5626328" y="217689"/>
                  <a:pt x="6248473" y="595714"/>
                </a:cubicBezTo>
                <a:lnTo>
                  <a:pt x="6264033" y="605689"/>
                </a:lnTo>
                <a:lnTo>
                  <a:pt x="6264033" y="6193164"/>
                </a:lnTo>
                <a:lnTo>
                  <a:pt x="567718" y="6193164"/>
                </a:lnTo>
                <a:lnTo>
                  <a:pt x="496635" y="6076158"/>
                </a:lnTo>
                <a:cubicBezTo>
                  <a:pt x="179909" y="5493119"/>
                  <a:pt x="0" y="4824969"/>
                  <a:pt x="0" y="4114800"/>
                </a:cubicBezTo>
                <a:cubicBezTo>
                  <a:pt x="0" y="1842259"/>
                  <a:pt x="1842259" y="0"/>
                  <a:pt x="4114800" y="0"/>
                </a:cubicBezTo>
                <a:close/>
              </a:path>
            </a:pathLst>
          </a:custGeom>
          <a:solidFill>
            <a:srgbClr val="41425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BDCD016-3601-4E09-A5E3-B7E48D2C6BDA}"/>
              </a:ext>
            </a:extLst>
          </p:cNvPr>
          <p:cNvSpPr>
            <a:spLocks noGrp="1"/>
          </p:cNvSpPr>
          <p:nvPr>
            <p:ph type="title"/>
          </p:nvPr>
        </p:nvSpPr>
        <p:spPr>
          <a:xfrm>
            <a:off x="6789743" y="2442411"/>
            <a:ext cx="4996329" cy="2024404"/>
          </a:xfrm>
        </p:spPr>
        <p:txBody>
          <a:bodyPr vert="horz" lIns="91440" tIns="45720" rIns="91440" bIns="45720" rtlCol="0" anchor="b">
            <a:normAutofit/>
          </a:bodyPr>
          <a:lstStyle/>
          <a:p>
            <a:pPr algn="ctr"/>
            <a:r>
              <a:rPr lang="en-US" sz="5100" b="1" kern="1200">
                <a:solidFill>
                  <a:srgbClr val="FFFFFF"/>
                </a:solidFill>
                <a:latin typeface="+mj-lt"/>
                <a:ea typeface="+mj-ea"/>
                <a:cs typeface="+mj-cs"/>
              </a:rPr>
              <a:t>DOES THIS MEET SQS GUIDELINES?</a:t>
            </a:r>
            <a:endParaRPr lang="en-US" sz="5100" b="1" kern="1200" dirty="0">
              <a:solidFill>
                <a:srgbClr val="FFFFFF"/>
              </a:solidFill>
              <a:latin typeface="+mj-lt"/>
              <a:ea typeface="+mj-ea"/>
              <a:cs typeface="+mj-cs"/>
            </a:endParaRPr>
          </a:p>
        </p:txBody>
      </p:sp>
      <p:pic>
        <p:nvPicPr>
          <p:cNvPr id="3" name="Picture 5">
            <a:extLst>
              <a:ext uri="{FF2B5EF4-FFF2-40B4-BE49-F238E27FC236}">
                <a16:creationId xmlns:a16="http://schemas.microsoft.com/office/drawing/2014/main" id="{570CE29C-E128-4C3C-86C1-58989C9AC1B4}"/>
              </a:ext>
            </a:extLst>
          </p:cNvPr>
          <p:cNvPicPr>
            <a:picLocks noChangeAspect="1" noChangeArrowheads="1"/>
          </p:cNvPicPr>
          <p:nvPr/>
        </p:nvPicPr>
        <p:blipFill rotWithShape="1">
          <a:blip r:embed="rId2"/>
          <a:srcRect t="13803" b="23810"/>
          <a:stretch/>
        </p:blipFill>
        <p:spPr>
          <a:xfrm>
            <a:off x="979868" y="10"/>
            <a:ext cx="6069184" cy="2839773"/>
          </a:xfrm>
          <a:custGeom>
            <a:avLst/>
            <a:gdLst/>
            <a:ahLst/>
            <a:cxnLst/>
            <a:rect l="l" t="t" r="r" b="b"/>
            <a:pathLst>
              <a:path w="6069184" h="2839783">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p:spPr>
      </p:pic>
      <p:pic>
        <p:nvPicPr>
          <p:cNvPr id="4" name="Picture 2">
            <a:extLst>
              <a:ext uri="{FF2B5EF4-FFF2-40B4-BE49-F238E27FC236}">
                <a16:creationId xmlns:a16="http://schemas.microsoft.com/office/drawing/2014/main" id="{677DE740-8953-433D-B580-8B8F8A131B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479"/>
          <a:stretch/>
        </p:blipFill>
        <p:spPr bwMode="auto">
          <a:xfrm>
            <a:off x="3" y="3124786"/>
            <a:ext cx="5001415" cy="3733214"/>
          </a:xfrm>
          <a:custGeom>
            <a:avLst/>
            <a:gdLst/>
            <a:ahLst/>
            <a:cxnLst/>
            <a:rect l="l" t="t" r="r" b="b"/>
            <a:pathLst>
              <a:path w="5001415" h="3733214">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601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17AB6-2C98-446F-83FE-DD888C501297}"/>
              </a:ext>
            </a:extLst>
          </p:cNvPr>
          <p:cNvSpPr>
            <a:spLocks noGrp="1"/>
          </p:cNvSpPr>
          <p:nvPr>
            <p:ph type="title"/>
          </p:nvPr>
        </p:nvSpPr>
        <p:spPr>
          <a:xfrm>
            <a:off x="0" y="607453"/>
            <a:ext cx="12192000" cy="796845"/>
          </a:xfrm>
        </p:spPr>
        <p:txBody>
          <a:bodyPr/>
          <a:lstStyle/>
          <a:p>
            <a:r>
              <a:rPr lang="en-US" dirty="0"/>
              <a:t>Safety and Quality Standards Policy 14.1 Section 8</a:t>
            </a:r>
          </a:p>
        </p:txBody>
      </p:sp>
      <p:pic>
        <p:nvPicPr>
          <p:cNvPr id="3" name="Picture 2">
            <a:extLst>
              <a:ext uri="{FF2B5EF4-FFF2-40B4-BE49-F238E27FC236}">
                <a16:creationId xmlns:a16="http://schemas.microsoft.com/office/drawing/2014/main" id="{4799BD19-F339-44DE-803A-A021AA5B7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723" t="-5583" r="8723" b="5583"/>
          <a:stretch>
            <a:fillRect/>
          </a:stretch>
        </p:blipFill>
        <p:spPr bwMode="auto">
          <a:xfrm>
            <a:off x="6850549" y="3027887"/>
            <a:ext cx="5057887" cy="3794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0108B9E4-460C-45C9-B5D6-5CD4A7F266D6}"/>
              </a:ext>
            </a:extLst>
          </p:cNvPr>
          <p:cNvPicPr>
            <a:picLocks noChangeAspect="1" noChangeArrowheads="1"/>
          </p:cNvPicPr>
          <p:nvPr/>
        </p:nvPicPr>
        <p:blipFill rotWithShape="1">
          <a:blip r:embed="rId4"/>
          <a:srcRect l="2" t="12218" r="17344" b="11916"/>
          <a:stretch/>
        </p:blipFill>
        <p:spPr>
          <a:xfrm>
            <a:off x="207841" y="1809288"/>
            <a:ext cx="4163474" cy="2867388"/>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8596167B-14E5-4503-9129-CE8469EDD905}"/>
              </a:ext>
            </a:extLst>
          </p:cNvPr>
          <p:cNvSpPr txBox="1"/>
          <p:nvPr/>
        </p:nvSpPr>
        <p:spPr>
          <a:xfrm>
            <a:off x="6096000" y="1539241"/>
            <a:ext cx="5812436" cy="1846659"/>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home must have conditions that prevent a child’s access to all mediations, poisonous materials, cleaning supplies, and alcoholic beverages.</a:t>
            </a:r>
          </a:p>
          <a:p>
            <a:endParaRPr lang="en-US" dirty="0"/>
          </a:p>
        </p:txBody>
      </p:sp>
      <p:sp>
        <p:nvSpPr>
          <p:cNvPr id="10" name="TextBox 9">
            <a:extLst>
              <a:ext uri="{FF2B5EF4-FFF2-40B4-BE49-F238E27FC236}">
                <a16:creationId xmlns:a16="http://schemas.microsoft.com/office/drawing/2014/main" id="{B14E6FB1-D87B-4985-B51D-AE0D591D9ADD}"/>
              </a:ext>
            </a:extLst>
          </p:cNvPr>
          <p:cNvSpPr txBox="1"/>
          <p:nvPr/>
        </p:nvSpPr>
        <p:spPr>
          <a:xfrm>
            <a:off x="0" y="5081666"/>
            <a:ext cx="5577840"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Cleaning supplies are kept locked in a cabinet inaccessible for smaller children </a:t>
            </a:r>
          </a:p>
          <a:p>
            <a:pPr marL="285750" indent="-285750">
              <a:buFont typeface="Arial" panose="020B0604020202020204" pitchFamily="34" charset="0"/>
              <a:buChar char="•"/>
            </a:pPr>
            <a:r>
              <a:rPr lang="en-US" sz="2400" dirty="0"/>
              <a:t>Medications are kept high and stored in a locked cabinet and/or box</a:t>
            </a:r>
          </a:p>
        </p:txBody>
      </p:sp>
    </p:spTree>
    <p:extLst>
      <p:ext uri="{BB962C8B-B14F-4D97-AF65-F5344CB8AC3E}">
        <p14:creationId xmlns:p14="http://schemas.microsoft.com/office/powerpoint/2010/main" val="3637723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Yard Guard 20 ft. x 38 ft. Rectangular Blue Deck-Lock In-Ground ...">
            <a:extLst>
              <a:ext uri="{FF2B5EF4-FFF2-40B4-BE49-F238E27FC236}">
                <a16:creationId xmlns:a16="http://schemas.microsoft.com/office/drawing/2014/main" id="{B50E3274-8E1B-49A5-89E2-5EA2DBD314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5145"/>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5" name="Freeform: Shape 9">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D1DE96-6C2D-4374-9BF5-0A7B4623391A}"/>
              </a:ext>
            </a:extLst>
          </p:cNvPr>
          <p:cNvSpPr>
            <a:spLocks noGrp="1"/>
          </p:cNvSpPr>
          <p:nvPr>
            <p:ph type="title"/>
          </p:nvPr>
        </p:nvSpPr>
        <p:spPr>
          <a:xfrm>
            <a:off x="-1" y="1984248"/>
            <a:ext cx="4287469" cy="2544385"/>
          </a:xfrm>
        </p:spPr>
        <p:txBody>
          <a:bodyPr vert="horz" lIns="91440" tIns="45720" rIns="91440" bIns="45720" rtlCol="0" anchor="b">
            <a:normAutofit fontScale="90000"/>
          </a:bodyPr>
          <a:lstStyle/>
          <a:p>
            <a:r>
              <a:rPr lang="en-US" sz="4800" b="1" dirty="0"/>
              <a:t>Does This Meet Safety &amp; Quality Standards Guidelines?</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5499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5" name="Title 4">
            <a:extLst>
              <a:ext uri="{FF2B5EF4-FFF2-40B4-BE49-F238E27FC236}">
                <a16:creationId xmlns:a16="http://schemas.microsoft.com/office/drawing/2014/main" id="{E88D1BE6-4646-4708-84F0-3ADD1E3D4C3B}"/>
              </a:ext>
            </a:extLst>
          </p:cNvPr>
          <p:cNvSpPr>
            <a:spLocks noGrp="1"/>
          </p:cNvSpPr>
          <p:nvPr>
            <p:ph type="title"/>
          </p:nvPr>
        </p:nvSpPr>
        <p:spPr>
          <a:xfrm>
            <a:off x="0" y="-9475"/>
            <a:ext cx="5608634" cy="1365835"/>
          </a:xfrm>
        </p:spPr>
        <p:txBody>
          <a:bodyPr vert="horz" lIns="91440" tIns="45720" rIns="91440" bIns="45720" rtlCol="0" anchor="ctr">
            <a:normAutofit/>
          </a:bodyPr>
          <a:lstStyle/>
          <a:p>
            <a:r>
              <a:rPr lang="en-US" sz="3100" b="1" u="sng" dirty="0">
                <a:solidFill>
                  <a:srgbClr val="000000"/>
                </a:solidFill>
              </a:rPr>
              <a:t>Safety and Quality Standards Policy 14.1- Section 9</a:t>
            </a:r>
          </a:p>
        </p:txBody>
      </p:sp>
      <p:sp>
        <p:nvSpPr>
          <p:cNvPr id="4" name="TextBox 3">
            <a:extLst>
              <a:ext uri="{FF2B5EF4-FFF2-40B4-BE49-F238E27FC236}">
                <a16:creationId xmlns:a16="http://schemas.microsoft.com/office/drawing/2014/main" id="{0143789D-E8F6-47DD-9742-5DBED5C7AEC4}"/>
              </a:ext>
            </a:extLst>
          </p:cNvPr>
          <p:cNvSpPr txBox="1"/>
          <p:nvPr/>
        </p:nvSpPr>
        <p:spPr>
          <a:xfrm>
            <a:off x="-96833" y="1234440"/>
            <a:ext cx="5888033" cy="5633035"/>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2800" dirty="0">
                <a:solidFill>
                  <a:srgbClr val="000000"/>
                </a:solidFill>
              </a:rPr>
              <a:t>Pool Safety Covers should meet American Society for Testing and Materials (ASTM)</a:t>
            </a:r>
          </a:p>
          <a:p>
            <a:pPr marL="285750" indent="-228600">
              <a:lnSpc>
                <a:spcPct val="90000"/>
              </a:lnSpc>
              <a:spcAft>
                <a:spcPts val="600"/>
              </a:spcAft>
              <a:buFont typeface="Arial" panose="020B0604020202020204" pitchFamily="34" charset="0"/>
              <a:buChar char="•"/>
            </a:pPr>
            <a:r>
              <a:rPr lang="en-US" sz="2800" dirty="0">
                <a:solidFill>
                  <a:srgbClr val="000000"/>
                </a:solidFill>
              </a:rPr>
              <a:t>Direct adult supervision of children around a body of water</a:t>
            </a:r>
          </a:p>
          <a:p>
            <a:pPr marL="285750" indent="-228600">
              <a:lnSpc>
                <a:spcPct val="90000"/>
              </a:lnSpc>
              <a:spcAft>
                <a:spcPts val="600"/>
              </a:spcAft>
              <a:buFont typeface="Arial" panose="020B0604020202020204" pitchFamily="34" charset="0"/>
              <a:buChar char="•"/>
            </a:pPr>
            <a:r>
              <a:rPr lang="en-US" sz="2800" dirty="0">
                <a:solidFill>
                  <a:srgbClr val="000000"/>
                </a:solidFill>
              </a:rPr>
              <a:t>Fence requirements</a:t>
            </a:r>
          </a:p>
          <a:p>
            <a:pPr marL="285750" indent="-228600">
              <a:lnSpc>
                <a:spcPct val="90000"/>
              </a:lnSpc>
              <a:spcAft>
                <a:spcPts val="600"/>
              </a:spcAft>
              <a:buFont typeface="Arial" panose="020B0604020202020204" pitchFamily="34" charset="0"/>
              <a:buChar char="•"/>
            </a:pPr>
            <a:r>
              <a:rPr lang="en-US" sz="2800" dirty="0">
                <a:solidFill>
                  <a:srgbClr val="000000"/>
                </a:solidFill>
              </a:rPr>
              <a:t>For an exterior wall of a home to be considered an adequate safety barrier to a pool/body of water, there must be an alarm on all exists from the home leading to the pool/body of water. </a:t>
            </a:r>
          </a:p>
          <a:p>
            <a:pPr marL="285750" indent="-228600">
              <a:lnSpc>
                <a:spcPct val="90000"/>
              </a:lnSpc>
              <a:spcAft>
                <a:spcPts val="600"/>
              </a:spcAft>
              <a:buFont typeface="Arial" panose="020B0604020202020204" pitchFamily="34" charset="0"/>
              <a:buChar char="•"/>
            </a:pPr>
            <a:endParaRPr lang="en-US" sz="2000" dirty="0">
              <a:solidFill>
                <a:srgbClr val="000000"/>
              </a:solidFill>
            </a:endParaRPr>
          </a:p>
        </p:txBody>
      </p:sp>
      <p:sp>
        <p:nvSpPr>
          <p:cNvPr id="14"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4" descr="Yard Guard 20 ft. x 38 ft. Rectangular Blue Deck-Lock In-Ground ...">
            <a:extLst>
              <a:ext uri="{FF2B5EF4-FFF2-40B4-BE49-F238E27FC236}">
                <a16:creationId xmlns:a16="http://schemas.microsoft.com/office/drawing/2014/main" id="{4C751325-038A-4286-B513-53BBB79780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90" r="4913" b="3"/>
          <a:stretch/>
        </p:blipFill>
        <p:spPr bwMode="auto">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1365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A1EE-42F4-4351-AA8A-C8B3B2D5914A}"/>
              </a:ext>
            </a:extLst>
          </p:cNvPr>
          <p:cNvSpPr>
            <a:spLocks noGrp="1"/>
          </p:cNvSpPr>
          <p:nvPr>
            <p:ph type="title"/>
          </p:nvPr>
        </p:nvSpPr>
        <p:spPr>
          <a:xfrm>
            <a:off x="2022423" y="880150"/>
            <a:ext cx="10515600" cy="1325563"/>
          </a:xfrm>
        </p:spPr>
        <p:txBody>
          <a:bodyPr>
            <a:normAutofit/>
          </a:bodyPr>
          <a:lstStyle/>
          <a:p>
            <a:r>
              <a:rPr lang="en-US" sz="3600" b="1" dirty="0">
                <a:latin typeface="Arial" panose="020B0604020202020204" pitchFamily="34" charset="0"/>
                <a:cs typeface="Arial" panose="020B0604020202020204" pitchFamily="34" charset="0"/>
              </a:rPr>
              <a:t>OPM Resource Development Team!</a:t>
            </a:r>
          </a:p>
        </p:txBody>
      </p:sp>
      <p:sp>
        <p:nvSpPr>
          <p:cNvPr id="10" name="TextBox 9">
            <a:extLst>
              <a:ext uri="{FF2B5EF4-FFF2-40B4-BE49-F238E27FC236}">
                <a16:creationId xmlns:a16="http://schemas.microsoft.com/office/drawing/2014/main" id="{264D9CE4-816F-43AE-95CF-ABA8A7BF2732}"/>
              </a:ext>
            </a:extLst>
          </p:cNvPr>
          <p:cNvSpPr txBox="1"/>
          <p:nvPr/>
        </p:nvSpPr>
        <p:spPr>
          <a:xfrm>
            <a:off x="2338466" y="1882547"/>
            <a:ext cx="737516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Lashaunda Daniel, OPM Provider Relations Manager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 lashaunda.daniel@dhs.ga.gov</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Office (404) 657-0919</a:t>
            </a:r>
          </a:p>
        </p:txBody>
      </p:sp>
      <p:sp>
        <p:nvSpPr>
          <p:cNvPr id="11" name="TextBox 10">
            <a:extLst>
              <a:ext uri="{FF2B5EF4-FFF2-40B4-BE49-F238E27FC236}">
                <a16:creationId xmlns:a16="http://schemas.microsoft.com/office/drawing/2014/main" id="{F8CFF6BB-1507-4D41-B0A5-92616CE65B18}"/>
              </a:ext>
            </a:extLst>
          </p:cNvPr>
          <p:cNvSpPr txBox="1"/>
          <p:nvPr/>
        </p:nvSpPr>
        <p:spPr>
          <a:xfrm>
            <a:off x="1054725" y="3182710"/>
            <a:ext cx="4527029"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Andria Bolton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andria.bolton@dhs.ga.gov</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Mobile- (404) 895-7135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Shanise Wooten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shanise.wooten1@dhs.ga.gov</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Mobile (404) 548-6756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Tomeka Branscomb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tomeka.branscomb1@dhs.ga.gov</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Mobile (404) 796-5053</a:t>
            </a:r>
          </a:p>
        </p:txBody>
      </p:sp>
      <p:sp>
        <p:nvSpPr>
          <p:cNvPr id="12" name="TextBox 11">
            <a:extLst>
              <a:ext uri="{FF2B5EF4-FFF2-40B4-BE49-F238E27FC236}">
                <a16:creationId xmlns:a16="http://schemas.microsoft.com/office/drawing/2014/main" id="{AB7A5C57-7E8B-4852-A597-443F5DF47EF4}"/>
              </a:ext>
            </a:extLst>
          </p:cNvPr>
          <p:cNvSpPr txBox="1"/>
          <p:nvPr/>
        </p:nvSpPr>
        <p:spPr>
          <a:xfrm>
            <a:off x="6720840" y="3208111"/>
            <a:ext cx="508641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Azure McCollough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azure.mccollough@dhs.ga.gov</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Mobile (404) 357-3569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Amy Hill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amy.hill1@dhs.ga.gov</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Mobile (478) 244-6379</a:t>
            </a:r>
          </a:p>
        </p:txBody>
      </p:sp>
    </p:spTree>
    <p:extLst>
      <p:ext uri="{BB962C8B-B14F-4D97-AF65-F5344CB8AC3E}">
        <p14:creationId xmlns:p14="http://schemas.microsoft.com/office/powerpoint/2010/main" val="11357149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AEBB80F-5663-4027-964E-D73661427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 y="624840"/>
            <a:ext cx="12359639" cy="6233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9266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71BFEE1-FC5A-441F-8749-916F9AA1740E}"/>
              </a:ext>
            </a:extLst>
          </p:cNvPr>
          <p:cNvSpPr txBox="1"/>
          <p:nvPr/>
        </p:nvSpPr>
        <p:spPr>
          <a:xfrm>
            <a:off x="1322362" y="1876579"/>
            <a:ext cx="9284677" cy="3554819"/>
          </a:xfrm>
          <a:prstGeom prst="rect">
            <a:avLst/>
          </a:prstGeom>
          <a:noFill/>
        </p:spPr>
        <p:txBody>
          <a:bodyPr wrap="square">
            <a:spAutoFit/>
          </a:bodyPr>
          <a:lstStyle/>
          <a:p>
            <a:pPr algn="ctr"/>
            <a:r>
              <a:rPr lang="en-US" sz="7500" b="1" dirty="0">
                <a:latin typeface="+mn-lt"/>
                <a:cs typeface="Arial" panose="020B0604020202020204" pitchFamily="34" charset="0"/>
              </a:rPr>
              <a:t>FY2021 </a:t>
            </a:r>
          </a:p>
          <a:p>
            <a:pPr algn="ctr"/>
            <a:r>
              <a:rPr lang="en-US" sz="7500" b="1" dirty="0">
                <a:latin typeface="+mn-lt"/>
                <a:cs typeface="Arial" panose="020B0604020202020204" pitchFamily="34" charset="0"/>
              </a:rPr>
              <a:t>RBWO Minimum </a:t>
            </a:r>
          </a:p>
          <a:p>
            <a:pPr algn="ctr"/>
            <a:r>
              <a:rPr lang="en-US" sz="7500" b="1" dirty="0">
                <a:latin typeface="+mn-lt"/>
                <a:cs typeface="Arial" panose="020B0604020202020204" pitchFamily="34" charset="0"/>
              </a:rPr>
              <a:t>Standards Updates</a:t>
            </a:r>
            <a:endParaRPr lang="en-US" sz="7500" dirty="0"/>
          </a:p>
        </p:txBody>
      </p:sp>
    </p:spTree>
    <p:extLst>
      <p:ext uri="{BB962C8B-B14F-4D97-AF65-F5344CB8AC3E}">
        <p14:creationId xmlns:p14="http://schemas.microsoft.com/office/powerpoint/2010/main" val="1653580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45E7-3811-4F17-8BEF-124C329A60F6}"/>
              </a:ext>
            </a:extLst>
          </p:cNvPr>
          <p:cNvSpPr>
            <a:spLocks noGrp="1"/>
          </p:cNvSpPr>
          <p:nvPr>
            <p:ph type="title"/>
          </p:nvPr>
        </p:nvSpPr>
        <p:spPr/>
        <p:txBody>
          <a:bodyPr>
            <a:normAutofit/>
          </a:bodyPr>
          <a:lstStyle/>
          <a:p>
            <a:pPr algn="ctr"/>
            <a:br>
              <a:rPr lang="en-US" b="1" dirty="0"/>
            </a:br>
            <a:r>
              <a:rPr lang="en-US" b="1" dirty="0"/>
              <a:t>GA+SCORE INITIALS DATA </a:t>
            </a:r>
          </a:p>
        </p:txBody>
      </p:sp>
      <p:sp>
        <p:nvSpPr>
          <p:cNvPr id="8" name="Content Placeholder 7">
            <a:extLst>
              <a:ext uri="{FF2B5EF4-FFF2-40B4-BE49-F238E27FC236}">
                <a16:creationId xmlns:a16="http://schemas.microsoft.com/office/drawing/2014/main" id="{8CF86D75-FE23-4F3E-AB2D-A25CEB8E4690}"/>
              </a:ext>
            </a:extLst>
          </p:cNvPr>
          <p:cNvSpPr>
            <a:spLocks noGrp="1"/>
          </p:cNvSpPr>
          <p:nvPr>
            <p:ph idx="1"/>
          </p:nvPr>
        </p:nvSpPr>
        <p:spPr/>
        <p:txBody>
          <a:bodyPr>
            <a:normAutofit fontScale="85000" lnSpcReduction="10000"/>
          </a:bodyPr>
          <a:lstStyle/>
          <a:p>
            <a:r>
              <a:rPr lang="en-US" sz="4000" dirty="0"/>
              <a:t>From </a:t>
            </a:r>
            <a:r>
              <a:rPr lang="en-US" sz="4000" b="1" dirty="0"/>
              <a:t>Jan 1, 2019 </a:t>
            </a:r>
            <a:r>
              <a:rPr lang="en-US" sz="4000" dirty="0"/>
              <a:t>to </a:t>
            </a:r>
            <a:r>
              <a:rPr lang="en-US" sz="4000" b="1" dirty="0"/>
              <a:t>May 13, 2020 </a:t>
            </a:r>
            <a:r>
              <a:rPr lang="en-US" sz="4000" dirty="0"/>
              <a:t>there were a total of </a:t>
            </a:r>
            <a:r>
              <a:rPr lang="en-US" sz="4000" b="1" dirty="0">
                <a:solidFill>
                  <a:srgbClr val="FF0000"/>
                </a:solidFill>
              </a:rPr>
              <a:t>3,128</a:t>
            </a:r>
            <a:r>
              <a:rPr lang="en-US" sz="4000" dirty="0"/>
              <a:t> homes open in GA SCORE:</a:t>
            </a:r>
          </a:p>
          <a:p>
            <a:pPr marL="0" indent="0">
              <a:buNone/>
            </a:pPr>
            <a:r>
              <a:rPr lang="en-US" dirty="0"/>
              <a:t>	</a:t>
            </a:r>
          </a:p>
          <a:p>
            <a:pPr lvl="1"/>
            <a:r>
              <a:rPr lang="en-US" sz="3600" b="1" dirty="0">
                <a:solidFill>
                  <a:srgbClr val="FF0000"/>
                </a:solidFill>
              </a:rPr>
              <a:t>988</a:t>
            </a:r>
            <a:r>
              <a:rPr lang="en-US" sz="3600" dirty="0"/>
              <a:t> were withdrawn (very few being submitted to OPM);</a:t>
            </a:r>
          </a:p>
          <a:p>
            <a:pPr lvl="1"/>
            <a:r>
              <a:rPr lang="en-US" sz="3600" b="1" dirty="0">
                <a:solidFill>
                  <a:srgbClr val="FF0000"/>
                </a:solidFill>
              </a:rPr>
              <a:t>1,434</a:t>
            </a:r>
            <a:r>
              <a:rPr lang="en-US" sz="3600" dirty="0"/>
              <a:t> of these homes are still in inquiry status (42 of these homes have been submitted at least once); and</a:t>
            </a:r>
          </a:p>
          <a:p>
            <a:pPr lvl="1"/>
            <a:r>
              <a:rPr lang="en-US" sz="3600" b="1" dirty="0">
                <a:solidFill>
                  <a:srgbClr val="FF0000"/>
                </a:solidFill>
              </a:rPr>
              <a:t>696</a:t>
            </a:r>
            <a:r>
              <a:rPr lang="en-US" sz="3600" dirty="0"/>
              <a:t> were submitted and approved. </a:t>
            </a:r>
          </a:p>
          <a:p>
            <a:pPr marL="457200" lvl="1" indent="0">
              <a:buNone/>
            </a:pPr>
            <a:endParaRPr lang="en-US" sz="3600" dirty="0"/>
          </a:p>
          <a:p>
            <a:pPr marL="457200" lvl="1" indent="0">
              <a:buNone/>
            </a:pPr>
            <a:r>
              <a:rPr lang="en-US" dirty="0"/>
              <a:t> Note: An average of </a:t>
            </a:r>
            <a:r>
              <a:rPr lang="en-US" b="1" dirty="0">
                <a:solidFill>
                  <a:srgbClr val="FF0000"/>
                </a:solidFill>
              </a:rPr>
              <a:t>182 days -- six months </a:t>
            </a:r>
            <a:r>
              <a:rPr lang="en-US" dirty="0"/>
              <a:t>-- between the provider's self-reported </a:t>
            </a:r>
            <a:r>
              <a:rPr lang="en-US" b="1" dirty="0">
                <a:solidFill>
                  <a:srgbClr val="FF0000"/>
                </a:solidFill>
              </a:rPr>
              <a:t>inquiry</a:t>
            </a:r>
            <a:r>
              <a:rPr lang="en-US" dirty="0"/>
              <a:t> date and the day the RD enters the home for </a:t>
            </a:r>
            <a:r>
              <a:rPr lang="en-US" b="1" dirty="0">
                <a:solidFill>
                  <a:srgbClr val="FF0000"/>
                </a:solidFill>
              </a:rPr>
              <a:t>approval</a:t>
            </a:r>
            <a:r>
              <a:rPr lang="en-US" dirty="0"/>
              <a:t> for placements in SHINES.  </a:t>
            </a:r>
            <a:r>
              <a:rPr lang="en-US" sz="3600" dirty="0"/>
              <a:t> </a:t>
            </a:r>
          </a:p>
        </p:txBody>
      </p:sp>
    </p:spTree>
    <p:extLst>
      <p:ext uri="{BB962C8B-B14F-4D97-AF65-F5344CB8AC3E}">
        <p14:creationId xmlns:p14="http://schemas.microsoft.com/office/powerpoint/2010/main" val="16067699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038D3-94C1-44E5-B7D3-3DDB26877012}"/>
              </a:ext>
            </a:extLst>
          </p:cNvPr>
          <p:cNvSpPr>
            <a:spLocks noGrp="1"/>
          </p:cNvSpPr>
          <p:nvPr>
            <p:ph type="title"/>
          </p:nvPr>
        </p:nvSpPr>
        <p:spPr/>
        <p:txBody>
          <a:bodyPr/>
          <a:lstStyle/>
          <a:p>
            <a:r>
              <a:rPr lang="en-US" b="1" dirty="0">
                <a:solidFill>
                  <a:srgbClr val="FF0000"/>
                </a:solidFill>
              </a:rPr>
              <a:t>New</a:t>
            </a:r>
            <a:r>
              <a:rPr lang="en-US" b="1" dirty="0"/>
              <a:t> RBWO Standard 1.18</a:t>
            </a:r>
          </a:p>
        </p:txBody>
      </p:sp>
      <p:sp>
        <p:nvSpPr>
          <p:cNvPr id="5" name="TextBox 4">
            <a:extLst>
              <a:ext uri="{FF2B5EF4-FFF2-40B4-BE49-F238E27FC236}">
                <a16:creationId xmlns:a16="http://schemas.microsoft.com/office/drawing/2014/main" id="{57582F97-F786-45C8-A1B0-902843277689}"/>
              </a:ext>
            </a:extLst>
          </p:cNvPr>
          <p:cNvSpPr txBox="1"/>
          <p:nvPr/>
        </p:nvSpPr>
        <p:spPr>
          <a:xfrm>
            <a:off x="838200" y="1498570"/>
            <a:ext cx="7838357" cy="5018425"/>
          </a:xfrm>
          <a:prstGeom prst="rect">
            <a:avLst/>
          </a:prstGeom>
          <a:noFill/>
        </p:spPr>
        <p:txBody>
          <a:bodyPr wrap="square" rtlCol="0">
            <a:spAutoFit/>
          </a:bodyPr>
          <a:lstStyle/>
          <a:p>
            <a:pPr marL="0" marR="0" indent="0">
              <a:lnSpc>
                <a:spcPct val="115000"/>
              </a:lnSpc>
              <a:spcBef>
                <a:spcPts val="0"/>
              </a:spcBef>
              <a:spcAft>
                <a:spcPts val="0"/>
              </a:spcAft>
              <a:buNone/>
            </a:pPr>
            <a:r>
              <a:rPr lang="en-US" sz="2800" dirty="0">
                <a:effectLst/>
                <a:ea typeface="Times New Roman" panose="02020603050405020304" pitchFamily="18" charset="0"/>
                <a:cs typeface="Times New Roman" panose="02020603050405020304" pitchFamily="18" charset="0"/>
              </a:rPr>
              <a:t>Providers must develop a Quality Assurance Plan (QAP) targeted at ensuring all required background checks are completed and uploaded no more than 30 days prior to the employee’s hire or anniversary date. The QAP must include the provider’s method of tracking staff background checks due within the 30-day time period and indicate which individual(s) are responsible for oversight of the QAP. The QAP must be uploaded under the provider’s profile tab in </a:t>
            </a:r>
            <a:r>
              <a:rPr lang="en-US" sz="2800" dirty="0" err="1">
                <a:effectLst/>
                <a:ea typeface="Times New Roman" panose="02020603050405020304" pitchFamily="18" charset="0"/>
                <a:cs typeface="Times New Roman" panose="02020603050405020304" pitchFamily="18" charset="0"/>
              </a:rPr>
              <a:t>GA+Score</a:t>
            </a:r>
            <a:r>
              <a:rPr lang="en-US" sz="2800" dirty="0">
                <a:effectLst/>
                <a:ea typeface="Times New Roman" panose="02020603050405020304" pitchFamily="18" charset="0"/>
                <a:cs typeface="Times New Roman" panose="02020603050405020304" pitchFamily="18" charset="0"/>
              </a:rPr>
              <a:t> and updated annually.</a:t>
            </a:r>
          </a:p>
        </p:txBody>
      </p:sp>
      <p:pic>
        <p:nvPicPr>
          <p:cNvPr id="7" name="Picture 6" descr="A close up of a sign&#10;&#10;Description automatically generated">
            <a:extLst>
              <a:ext uri="{FF2B5EF4-FFF2-40B4-BE49-F238E27FC236}">
                <a16:creationId xmlns:a16="http://schemas.microsoft.com/office/drawing/2014/main" id="{B2F39022-97BB-4A69-8953-66D6566A3B8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378483" y="2999287"/>
            <a:ext cx="3813517" cy="3813517"/>
          </a:xfrm>
          <a:prstGeom prst="rect">
            <a:avLst/>
          </a:prstGeom>
        </p:spPr>
      </p:pic>
    </p:spTree>
    <p:extLst>
      <p:ext uri="{BB962C8B-B14F-4D97-AF65-F5344CB8AC3E}">
        <p14:creationId xmlns:p14="http://schemas.microsoft.com/office/powerpoint/2010/main" val="10815058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D632A-0253-4761-8378-C7B1DFBC3D5A}"/>
              </a:ext>
            </a:extLst>
          </p:cNvPr>
          <p:cNvSpPr>
            <a:spLocks noGrp="1"/>
          </p:cNvSpPr>
          <p:nvPr>
            <p:ph type="title"/>
          </p:nvPr>
        </p:nvSpPr>
        <p:spPr>
          <a:xfrm>
            <a:off x="804998" y="798445"/>
            <a:ext cx="4803636" cy="1311664"/>
          </a:xfrm>
        </p:spPr>
        <p:txBody>
          <a:bodyPr>
            <a:normAutofit/>
          </a:bodyPr>
          <a:lstStyle/>
          <a:p>
            <a:r>
              <a:rPr lang="en-US" sz="4100" b="1" dirty="0">
                <a:solidFill>
                  <a:srgbClr val="FF0000"/>
                </a:solidFill>
              </a:rPr>
              <a:t>New</a:t>
            </a:r>
            <a:r>
              <a:rPr lang="en-US" sz="4100" b="1" dirty="0">
                <a:solidFill>
                  <a:srgbClr val="000000"/>
                </a:solidFill>
              </a:rPr>
              <a:t> RBWO Standard 1.19</a:t>
            </a:r>
          </a:p>
        </p:txBody>
      </p:sp>
      <p:sp>
        <p:nvSpPr>
          <p:cNvPr id="3" name="Content Placeholder 2">
            <a:extLst>
              <a:ext uri="{FF2B5EF4-FFF2-40B4-BE49-F238E27FC236}">
                <a16:creationId xmlns:a16="http://schemas.microsoft.com/office/drawing/2014/main" id="{80A15272-80B3-4ECF-AA1B-2ED3CF9D37AF}"/>
              </a:ext>
            </a:extLst>
          </p:cNvPr>
          <p:cNvSpPr>
            <a:spLocks noGrp="1"/>
          </p:cNvSpPr>
          <p:nvPr>
            <p:ph idx="1"/>
          </p:nvPr>
        </p:nvSpPr>
        <p:spPr>
          <a:xfrm>
            <a:off x="804997" y="1955409"/>
            <a:ext cx="4706803" cy="4600136"/>
          </a:xfrm>
        </p:spPr>
        <p:txBody>
          <a:bodyPr anchor="ctr">
            <a:normAutofit fontScale="92500" lnSpcReduction="20000"/>
          </a:bodyPr>
          <a:lstStyle/>
          <a:p>
            <a:pPr marL="0" indent="0">
              <a:buNone/>
            </a:pPr>
            <a:endParaRPr lang="en-US" sz="2300" dirty="0">
              <a:solidFill>
                <a:srgbClr val="000000"/>
              </a:solidFill>
              <a:effectLst/>
              <a:ea typeface="Calibri" panose="020F0502020204030204" pitchFamily="34" charset="0"/>
              <a:cs typeface="LiberationSans"/>
            </a:endParaRPr>
          </a:p>
          <a:p>
            <a:pPr marL="0" indent="0">
              <a:buNone/>
            </a:pPr>
            <a:r>
              <a:rPr lang="en-US" sz="2600" dirty="0">
                <a:solidFill>
                  <a:srgbClr val="000000"/>
                </a:solidFill>
                <a:effectLst/>
                <a:ea typeface="Calibri" panose="020F0502020204030204" pitchFamily="34" charset="0"/>
                <a:cs typeface="LiberationSans"/>
              </a:rPr>
              <a:t>Providers must develop a water safety policy and procedure. When placing children in homes that have swimming pools, spas, or other large bodies of water nearby a water assessment must be completed. The age, special needs, and number of children in a home should guide decisions around placement in such homes. Water safety assessments must be completed annually. The water safety assessment can be found at www.gascore.com.</a:t>
            </a:r>
          </a:p>
          <a:p>
            <a:pPr marL="0" indent="0">
              <a:buNone/>
            </a:pPr>
            <a:r>
              <a:rPr lang="en-US" sz="1800" b="1" dirty="0">
                <a:solidFill>
                  <a:srgbClr val="000000"/>
                </a:solidFill>
                <a:ea typeface="Times New Roman" panose="02020603050405020304" pitchFamily="18" charset="0"/>
                <a:cs typeface="Times New Roman" panose="02020603050405020304" pitchFamily="18" charset="0"/>
              </a:rPr>
              <a:t>Note</a:t>
            </a:r>
            <a:r>
              <a:rPr lang="en-US" sz="1800" dirty="0">
                <a:solidFill>
                  <a:srgbClr val="000000"/>
                </a:solidFill>
                <a:ea typeface="Times New Roman" panose="02020603050405020304" pitchFamily="18" charset="0"/>
                <a:cs typeface="Times New Roman" panose="02020603050405020304" pitchFamily="18" charset="0"/>
              </a:rPr>
              <a:t>: Refer to the complete standard for water safety guidelines.</a:t>
            </a:r>
          </a:p>
          <a:p>
            <a:pPr marL="0" indent="0">
              <a:buNone/>
            </a:pPr>
            <a:endParaRPr lang="en-US" sz="2000" dirty="0">
              <a:solidFill>
                <a:srgbClr val="000000"/>
              </a:solidFill>
              <a:ea typeface="Times New Roman" panose="02020603050405020304" pitchFamily="18" charset="0"/>
              <a:cs typeface="Times New Roman" panose="02020603050405020304" pitchFamily="18" charset="0"/>
            </a:endParaRPr>
          </a:p>
        </p:txBody>
      </p:sp>
      <p:pic>
        <p:nvPicPr>
          <p:cNvPr id="8" name="Picture 7" descr="A person swimming in the water&#10;&#10;Description automatically generated">
            <a:extLst>
              <a:ext uri="{FF2B5EF4-FFF2-40B4-BE49-F238E27FC236}">
                <a16:creationId xmlns:a16="http://schemas.microsoft.com/office/drawing/2014/main" id="{A3EC9249-0465-4037-9BFE-10BDAB1AD8A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6287" r="28538"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37674774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7DCA6D93-4A20-4004-87F5-70BB6989BC7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1" b="3092"/>
          <a:stretch/>
        </p:blipFill>
        <p:spPr>
          <a:xfrm>
            <a:off x="1469913" y="918546"/>
            <a:ext cx="6731208" cy="4979334"/>
          </a:xfrm>
          <a:prstGeom prst="rect">
            <a:avLst/>
          </a:prstGeom>
        </p:spPr>
      </p:pic>
    </p:spTree>
    <p:extLst>
      <p:ext uri="{BB962C8B-B14F-4D97-AF65-F5344CB8AC3E}">
        <p14:creationId xmlns:p14="http://schemas.microsoft.com/office/powerpoint/2010/main" val="15398006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7F5E3-0ECC-4A52-B481-4FC234B021F3}"/>
              </a:ext>
            </a:extLst>
          </p:cNvPr>
          <p:cNvSpPr>
            <a:spLocks noGrp="1"/>
          </p:cNvSpPr>
          <p:nvPr>
            <p:ph type="title"/>
          </p:nvPr>
        </p:nvSpPr>
        <p:spPr>
          <a:xfrm>
            <a:off x="1115568" y="548640"/>
            <a:ext cx="10168128" cy="1179576"/>
          </a:xfrm>
        </p:spPr>
        <p:txBody>
          <a:bodyPr>
            <a:normAutofit/>
          </a:bodyPr>
          <a:lstStyle/>
          <a:p>
            <a:r>
              <a:rPr lang="en-US" sz="4000" b="1" dirty="0"/>
              <a:t>RBWO Standard 4.8 A 1.b</a:t>
            </a:r>
          </a:p>
        </p:txBody>
      </p:sp>
      <p:pic>
        <p:nvPicPr>
          <p:cNvPr id="5" name="Picture 4" descr="A picture containing person, cellphone, outdoor, phone&#10;&#10;Description automatically generated">
            <a:extLst>
              <a:ext uri="{FF2B5EF4-FFF2-40B4-BE49-F238E27FC236}">
                <a16:creationId xmlns:a16="http://schemas.microsoft.com/office/drawing/2014/main" id="{C8382A96-BEA7-4B8B-A223-7DD9098D689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6863" r="1" b="1"/>
          <a:stretch/>
        </p:blipFill>
        <p:spPr>
          <a:xfrm>
            <a:off x="229012" y="2499015"/>
            <a:ext cx="5437271" cy="3694176"/>
          </a:xfrm>
          <a:prstGeom prst="rect">
            <a:avLst/>
          </a:prstGeom>
        </p:spPr>
      </p:pic>
      <p:sp>
        <p:nvSpPr>
          <p:cNvPr id="3" name="Content Placeholder 2">
            <a:extLst>
              <a:ext uri="{FF2B5EF4-FFF2-40B4-BE49-F238E27FC236}">
                <a16:creationId xmlns:a16="http://schemas.microsoft.com/office/drawing/2014/main" id="{2423C870-A6C9-444F-B1FC-01BC1C7FD0C4}"/>
              </a:ext>
            </a:extLst>
          </p:cNvPr>
          <p:cNvSpPr>
            <a:spLocks noGrp="1"/>
          </p:cNvSpPr>
          <p:nvPr>
            <p:ph idx="1"/>
          </p:nvPr>
        </p:nvSpPr>
        <p:spPr>
          <a:xfrm>
            <a:off x="5895295" y="2179575"/>
            <a:ext cx="5943038" cy="4013616"/>
          </a:xfrm>
        </p:spPr>
        <p:txBody>
          <a:bodyPr anchor="ctr">
            <a:noAutofit/>
          </a:bodyPr>
          <a:lstStyle/>
          <a:p>
            <a:pPr marL="0" indent="0">
              <a:buNone/>
            </a:pPr>
            <a:r>
              <a:rPr lang="en-US" sz="2300" b="0" i="0" u="none" strike="noStrike" baseline="0" dirty="0"/>
              <a:t>Providers must comply with the following placement conditions and requirements regarding each of the identified care settings: </a:t>
            </a:r>
          </a:p>
          <a:p>
            <a:pPr marL="0" indent="0">
              <a:buNone/>
            </a:pPr>
            <a:r>
              <a:rPr lang="en-US" sz="2300" b="0" i="0" u="none" strike="noStrike" baseline="0" dirty="0"/>
              <a:t>1. For ALL foster youth in the legal custody of Fulton and/or DeKalb county: </a:t>
            </a:r>
          </a:p>
          <a:p>
            <a:pPr marL="0" indent="0">
              <a:buNone/>
            </a:pPr>
            <a:r>
              <a:rPr lang="en-US" sz="2300" dirty="0"/>
              <a:t>       </a:t>
            </a:r>
            <a:r>
              <a:rPr lang="en-US" sz="2300" b="0" i="0" u="none" strike="noStrike" baseline="0" dirty="0"/>
              <a:t>b. No child will be in a placement that </a:t>
            </a:r>
            <a:r>
              <a:rPr lang="en-US" sz="2300" dirty="0"/>
              <a:t> </a:t>
            </a:r>
            <a:r>
              <a:rPr lang="en-US" sz="2300" b="0" i="0" u="none" strike="noStrike" baseline="0" dirty="0"/>
              <a:t>will result in more than three (3) children under the age of three (3) residing in a foster home including the children of the caregiver’s family.</a:t>
            </a:r>
          </a:p>
          <a:p>
            <a:pPr marL="0" indent="0">
              <a:buNone/>
            </a:pPr>
            <a:r>
              <a:rPr lang="en-US" sz="1800" b="1" dirty="0"/>
              <a:t>Note</a:t>
            </a:r>
            <a:r>
              <a:rPr lang="en-US" sz="1800" dirty="0"/>
              <a:t>: Updated to align with DHS policy 14.1.</a:t>
            </a:r>
          </a:p>
        </p:txBody>
      </p:sp>
    </p:spTree>
    <p:extLst>
      <p:ext uri="{BB962C8B-B14F-4D97-AF65-F5344CB8AC3E}">
        <p14:creationId xmlns:p14="http://schemas.microsoft.com/office/powerpoint/2010/main" val="42482345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233B5-F9CD-4F9A-A85F-17FF821C724D}"/>
              </a:ext>
            </a:extLst>
          </p:cNvPr>
          <p:cNvSpPr>
            <a:spLocks noGrp="1"/>
          </p:cNvSpPr>
          <p:nvPr>
            <p:ph type="title"/>
          </p:nvPr>
        </p:nvSpPr>
        <p:spPr/>
        <p:txBody>
          <a:bodyPr/>
          <a:lstStyle/>
          <a:p>
            <a:r>
              <a:rPr lang="en-US" b="1" dirty="0">
                <a:solidFill>
                  <a:srgbClr val="FF0000"/>
                </a:solidFill>
              </a:rPr>
              <a:t>New</a:t>
            </a:r>
            <a:r>
              <a:rPr lang="en-US" b="1" dirty="0"/>
              <a:t> RBWO Standard 6.3</a:t>
            </a:r>
          </a:p>
        </p:txBody>
      </p:sp>
      <p:sp>
        <p:nvSpPr>
          <p:cNvPr id="3" name="Content Placeholder 2">
            <a:extLst>
              <a:ext uri="{FF2B5EF4-FFF2-40B4-BE49-F238E27FC236}">
                <a16:creationId xmlns:a16="http://schemas.microsoft.com/office/drawing/2014/main" id="{952B5B5D-5D97-490E-8BF0-534F1C0CC0C2}"/>
              </a:ext>
            </a:extLst>
          </p:cNvPr>
          <p:cNvSpPr>
            <a:spLocks noGrp="1"/>
          </p:cNvSpPr>
          <p:nvPr>
            <p:ph idx="1"/>
          </p:nvPr>
        </p:nvSpPr>
        <p:spPr>
          <a:xfrm>
            <a:off x="6871741" y="1484026"/>
            <a:ext cx="4773118" cy="5008849"/>
          </a:xfrm>
        </p:spPr>
        <p:txBody>
          <a:bodyPr>
            <a:normAutofit/>
          </a:bodyPr>
          <a:lstStyle/>
          <a:p>
            <a:pPr marL="0" indent="0">
              <a:buNone/>
            </a:pPr>
            <a:r>
              <a:rPr lang="en-US" sz="3300" dirty="0">
                <a:effectLst/>
                <a:ea typeface="Calibri" panose="020F0502020204030204" pitchFamily="34" charset="0"/>
                <a:cs typeface="LiberationSans"/>
              </a:rPr>
              <a:t>Providers must coordinate with DFCS to ensure parents or other identified permanency resources are invited to attend all youth’s medical and dental appointments, unless prohibited by court order or child safety concerns.</a:t>
            </a:r>
            <a:endParaRPr lang="en-US" sz="3300" dirty="0">
              <a:effectLst/>
              <a:ea typeface="Times New Roman" panose="02020603050405020304" pitchFamily="18" charset="0"/>
              <a:cs typeface="Times New Roman" panose="02020603050405020304" pitchFamily="18" charset="0"/>
            </a:endParaRPr>
          </a:p>
          <a:p>
            <a:pPr marL="0" indent="0">
              <a:buNone/>
            </a:pPr>
            <a:endParaRPr lang="en-US" sz="3300" dirty="0"/>
          </a:p>
          <a:p>
            <a:pPr marL="0" indent="0">
              <a:buNone/>
            </a:pPr>
            <a:endParaRPr lang="en-US" sz="3300" dirty="0"/>
          </a:p>
        </p:txBody>
      </p:sp>
      <p:pic>
        <p:nvPicPr>
          <p:cNvPr id="5" name="Picture 4" descr="Two people looking at the camera&#10;&#10;Description automatically generated">
            <a:extLst>
              <a:ext uri="{FF2B5EF4-FFF2-40B4-BE49-F238E27FC236}">
                <a16:creationId xmlns:a16="http://schemas.microsoft.com/office/drawing/2014/main" id="{020EFFC5-32B2-48C7-8FD7-69E2C64C07A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9922" y="1520032"/>
            <a:ext cx="6625652" cy="5143500"/>
          </a:xfrm>
          <a:prstGeom prst="rect">
            <a:avLst/>
          </a:prstGeom>
        </p:spPr>
      </p:pic>
      <p:sp>
        <p:nvSpPr>
          <p:cNvPr id="6" name="TextBox 5">
            <a:extLst>
              <a:ext uri="{FF2B5EF4-FFF2-40B4-BE49-F238E27FC236}">
                <a16:creationId xmlns:a16="http://schemas.microsoft.com/office/drawing/2014/main" id="{E1929E74-A4F8-4582-9A05-AEAEE428D2CC}"/>
              </a:ext>
            </a:extLst>
          </p:cNvPr>
          <p:cNvSpPr txBox="1"/>
          <p:nvPr/>
        </p:nvSpPr>
        <p:spPr>
          <a:xfrm>
            <a:off x="4761875" y="9628370"/>
            <a:ext cx="9144000" cy="230832"/>
          </a:xfrm>
          <a:prstGeom prst="rect">
            <a:avLst/>
          </a:prstGeom>
          <a:noFill/>
        </p:spPr>
        <p:txBody>
          <a:bodyPr wrap="square" rtlCol="0">
            <a:spAutoFit/>
          </a:bodyPr>
          <a:lstStyle/>
          <a:p>
            <a:r>
              <a:rPr lang="en-US" sz="900">
                <a:hlinkClick r:id="rId3" tooltip="https://www.mynextmove.org/profile/summary/31-9092.00"/>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24852484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E5DA7CBD-CD18-4EAB-BB68-E600E12F34B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7249" r="734" b="-1"/>
          <a:stretch/>
        </p:blipFill>
        <p:spPr>
          <a:xfrm>
            <a:off x="791109" y="914400"/>
            <a:ext cx="11174859" cy="5167901"/>
          </a:xfrm>
          <a:prstGeom prst="rect">
            <a:avLst/>
          </a:prstGeom>
        </p:spPr>
      </p:pic>
    </p:spTree>
    <p:extLst>
      <p:ext uri="{BB962C8B-B14F-4D97-AF65-F5344CB8AC3E}">
        <p14:creationId xmlns:p14="http://schemas.microsoft.com/office/powerpoint/2010/main" val="15421622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064D7-AB9F-43A4-84D1-FCA8F0D545BB}"/>
              </a:ext>
            </a:extLst>
          </p:cNvPr>
          <p:cNvSpPr>
            <a:spLocks noGrp="1"/>
          </p:cNvSpPr>
          <p:nvPr>
            <p:ph type="title"/>
          </p:nvPr>
        </p:nvSpPr>
        <p:spPr>
          <a:xfrm>
            <a:off x="5627077" y="321734"/>
            <a:ext cx="5136412" cy="1135737"/>
          </a:xfrm>
        </p:spPr>
        <p:txBody>
          <a:bodyPr>
            <a:normAutofit/>
          </a:bodyPr>
          <a:lstStyle/>
          <a:p>
            <a:r>
              <a:rPr lang="en-US" sz="3600" b="1" dirty="0">
                <a:solidFill>
                  <a:srgbClr val="FF0000"/>
                </a:solidFill>
              </a:rPr>
              <a:t>New</a:t>
            </a:r>
            <a:r>
              <a:rPr lang="en-US" sz="3600" b="1" dirty="0"/>
              <a:t> RBWO Standard 6.4 (Formerly 6.3)</a:t>
            </a:r>
          </a:p>
        </p:txBody>
      </p:sp>
      <p:pic>
        <p:nvPicPr>
          <p:cNvPr id="5" name="Picture 4" descr="A picture containing indoor, sitting, cup, table&#10;&#10;Description automatically generated">
            <a:extLst>
              <a:ext uri="{FF2B5EF4-FFF2-40B4-BE49-F238E27FC236}">
                <a16:creationId xmlns:a16="http://schemas.microsoft.com/office/drawing/2014/main" id="{66414293-F036-4A69-9CE6-5AD3E56394D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6675" r="27068" b="-1"/>
          <a:stretch/>
        </p:blipFill>
        <p:spPr>
          <a:xfrm>
            <a:off x="-2" y="616448"/>
            <a:ext cx="4937762" cy="6241541"/>
          </a:xfrm>
          <a:prstGeom prst="rect">
            <a:avLst/>
          </a:prstGeom>
        </p:spPr>
      </p:pic>
      <p:sp>
        <p:nvSpPr>
          <p:cNvPr id="3" name="Content Placeholder 2">
            <a:extLst>
              <a:ext uri="{FF2B5EF4-FFF2-40B4-BE49-F238E27FC236}">
                <a16:creationId xmlns:a16="http://schemas.microsoft.com/office/drawing/2014/main" id="{C59E4845-BCCD-4324-A2CD-E1633723A131}"/>
              </a:ext>
            </a:extLst>
          </p:cNvPr>
          <p:cNvSpPr>
            <a:spLocks noGrp="1"/>
          </p:cNvSpPr>
          <p:nvPr>
            <p:ph idx="1"/>
          </p:nvPr>
        </p:nvSpPr>
        <p:spPr>
          <a:xfrm>
            <a:off x="5627077" y="1457471"/>
            <a:ext cx="5921455" cy="4719492"/>
          </a:xfrm>
        </p:spPr>
        <p:txBody>
          <a:bodyPr>
            <a:normAutofit fontScale="92500" lnSpcReduction="20000"/>
          </a:bodyPr>
          <a:lstStyle/>
          <a:p>
            <a:pPr marL="0" marR="0" indent="0">
              <a:spcBef>
                <a:spcPts val="0"/>
              </a:spcBef>
              <a:spcAft>
                <a:spcPts val="0"/>
              </a:spcAft>
              <a:buNone/>
            </a:pPr>
            <a:r>
              <a:rPr lang="en-US" sz="2500" dirty="0">
                <a:effectLst/>
                <a:ea typeface="Calibri" panose="020F0502020204030204" pitchFamily="34" charset="0"/>
                <a:cs typeface="LiberationSans"/>
              </a:rPr>
              <a:t>Providers must follow the DHS guidelines for Psychotropic</a:t>
            </a:r>
            <a:r>
              <a:rPr lang="en-US" sz="2500" dirty="0">
                <a:ea typeface="Calibri" panose="020F0502020204030204" pitchFamily="34" charset="0"/>
                <a:cs typeface="Times New Roman" panose="02020603050405020304" pitchFamily="18" charset="0"/>
              </a:rPr>
              <a:t> </a:t>
            </a:r>
            <a:r>
              <a:rPr lang="en-US" sz="2500" dirty="0">
                <a:effectLst/>
                <a:ea typeface="Calibri" panose="020F0502020204030204" pitchFamily="34" charset="0"/>
                <a:cs typeface="LiberationSans"/>
              </a:rPr>
              <a:t>Medication Use in Children and Adolescents and they must have and</a:t>
            </a:r>
            <a:r>
              <a:rPr lang="en-US" sz="2500" dirty="0">
                <a:ea typeface="Calibri" panose="020F0502020204030204" pitchFamily="34" charset="0"/>
                <a:cs typeface="Times New Roman" panose="02020603050405020304" pitchFamily="18" charset="0"/>
              </a:rPr>
              <a:t> </a:t>
            </a:r>
            <a:r>
              <a:rPr lang="en-US" sz="2500" dirty="0">
                <a:effectLst/>
                <a:ea typeface="Calibri" panose="020F0502020204030204" pitchFamily="34" charset="0"/>
                <a:cs typeface="LiberationSans"/>
              </a:rPr>
              <a:t>follow their own medication management policy for all prescription and non-prescription medications which include the following: </a:t>
            </a:r>
          </a:p>
          <a:p>
            <a:pPr marL="0" marR="0" indent="0">
              <a:spcBef>
                <a:spcPts val="0"/>
              </a:spcBef>
              <a:spcAft>
                <a:spcPts val="0"/>
              </a:spcAft>
              <a:buNone/>
            </a:pPr>
            <a:endParaRPr lang="en-US" sz="2500" dirty="0">
              <a:effectLst/>
              <a:ea typeface="Calibri" panose="020F0502020204030204" pitchFamily="34" charset="0"/>
              <a:cs typeface="LiberationSans"/>
            </a:endParaRPr>
          </a:p>
          <a:p>
            <a:pPr>
              <a:spcBef>
                <a:spcPts val="0"/>
              </a:spcBef>
            </a:pPr>
            <a:r>
              <a:rPr lang="en-US" sz="2500" dirty="0">
                <a:effectLst/>
                <a:ea typeface="Calibri" panose="020F0502020204030204" pitchFamily="34" charset="0"/>
                <a:cs typeface="LiberationSans"/>
              </a:rPr>
              <a:t>(I.) Providers’ medication management policy must include children’s right to refuse medication and a procedure for documenting and addressing medication refusals. </a:t>
            </a:r>
          </a:p>
          <a:p>
            <a:pPr>
              <a:spcBef>
                <a:spcPts val="0"/>
              </a:spcBef>
            </a:pPr>
            <a:r>
              <a:rPr lang="en-US" sz="2500" dirty="0">
                <a:effectLst/>
                <a:ea typeface="Calibri" panose="020F0502020204030204" pitchFamily="34" charset="0"/>
                <a:cs typeface="LiberationSans"/>
              </a:rPr>
              <a:t>(V.) Medication management policy should reflect that all medications must be stored in and dispensed from the original container, which should also include the prescribing physician's instructions.</a:t>
            </a:r>
            <a:endParaRPr lang="en-US" sz="2500" dirty="0">
              <a:effectLst/>
              <a:ea typeface="Times New Roman" panose="02020603050405020304" pitchFamily="18" charset="0"/>
              <a:cs typeface="Times New Roman" panose="02020603050405020304" pitchFamily="18" charset="0"/>
            </a:endParaRPr>
          </a:p>
          <a:p>
            <a:pPr marL="0" indent="0">
              <a:buNone/>
            </a:pPr>
            <a:r>
              <a:rPr lang="en-US" sz="1700" b="1" dirty="0"/>
              <a:t>Note:</a:t>
            </a:r>
            <a:r>
              <a:rPr lang="en-US" sz="1700" dirty="0"/>
              <a:t> </a:t>
            </a:r>
            <a:r>
              <a:rPr lang="en-US" sz="1700" b="0" i="0" u="none" strike="noStrike" baseline="0" dirty="0"/>
              <a:t>All other components of the standard remain the same.</a:t>
            </a:r>
            <a:endParaRPr lang="en-US" sz="1700" dirty="0"/>
          </a:p>
        </p:txBody>
      </p:sp>
    </p:spTree>
    <p:extLst>
      <p:ext uri="{BB962C8B-B14F-4D97-AF65-F5344CB8AC3E}">
        <p14:creationId xmlns:p14="http://schemas.microsoft.com/office/powerpoint/2010/main" val="10916301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05782AB6-3E8B-4A55-9273-051DF14C5C8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7243" b="20401"/>
          <a:stretch/>
        </p:blipFill>
        <p:spPr>
          <a:xfrm>
            <a:off x="905256" y="877824"/>
            <a:ext cx="10241280" cy="5312664"/>
          </a:xfrm>
          <a:prstGeom prst="rect">
            <a:avLst/>
          </a:prstGeom>
        </p:spPr>
      </p:pic>
    </p:spTree>
    <p:extLst>
      <p:ext uri="{BB962C8B-B14F-4D97-AF65-F5344CB8AC3E}">
        <p14:creationId xmlns:p14="http://schemas.microsoft.com/office/powerpoint/2010/main" val="24304568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6D30A-AD4B-41AE-A9FB-14499923B96F}"/>
              </a:ext>
            </a:extLst>
          </p:cNvPr>
          <p:cNvSpPr>
            <a:spLocks noGrp="1"/>
          </p:cNvSpPr>
          <p:nvPr>
            <p:ph type="title"/>
          </p:nvPr>
        </p:nvSpPr>
        <p:spPr>
          <a:xfrm>
            <a:off x="411480" y="987552"/>
            <a:ext cx="4892040" cy="1088136"/>
          </a:xfrm>
        </p:spPr>
        <p:txBody>
          <a:bodyPr anchor="b">
            <a:normAutofit/>
          </a:bodyPr>
          <a:lstStyle/>
          <a:p>
            <a:r>
              <a:rPr lang="en-US" sz="3400" b="1" dirty="0">
                <a:solidFill>
                  <a:srgbClr val="FF0000"/>
                </a:solidFill>
              </a:rPr>
              <a:t>New</a:t>
            </a:r>
            <a:r>
              <a:rPr lang="en-US" sz="3400" b="1" dirty="0"/>
              <a:t> Standard 6.11 (Formerly 6.10)</a:t>
            </a:r>
          </a:p>
        </p:txBody>
      </p:sp>
      <p:sp>
        <p:nvSpPr>
          <p:cNvPr id="3" name="Content Placeholder 2">
            <a:extLst>
              <a:ext uri="{FF2B5EF4-FFF2-40B4-BE49-F238E27FC236}">
                <a16:creationId xmlns:a16="http://schemas.microsoft.com/office/drawing/2014/main" id="{C679A1F0-FEE3-41F7-8167-DAA117F39ACA}"/>
              </a:ext>
            </a:extLst>
          </p:cNvPr>
          <p:cNvSpPr>
            <a:spLocks noGrp="1"/>
          </p:cNvSpPr>
          <p:nvPr>
            <p:ph idx="1"/>
          </p:nvPr>
        </p:nvSpPr>
        <p:spPr>
          <a:xfrm>
            <a:off x="310918" y="2269413"/>
            <a:ext cx="5319762" cy="4582257"/>
          </a:xfrm>
        </p:spPr>
        <p:txBody>
          <a:bodyPr anchor="t">
            <a:noAutofit/>
          </a:bodyPr>
          <a:lstStyle/>
          <a:p>
            <a:pPr marL="0" indent="0">
              <a:buNone/>
            </a:pPr>
            <a:r>
              <a:rPr lang="en-US" sz="2100" b="0" i="0" u="none" strike="noStrike" baseline="0" dirty="0"/>
              <a:t>Providers will ensure that appropriate educational services and academic supports are provided to youth who are required to be enrolled in K-12 or GED programs. Services shall include the following: </a:t>
            </a:r>
          </a:p>
          <a:p>
            <a:r>
              <a:rPr lang="en-US" sz="2100" b="0" i="0" u="none" strike="noStrike" baseline="0" dirty="0"/>
              <a:t>l. Documentation of at least two provider facilitated academic supports per month. Documentation should reflect how the educational activity, service, or resource assists the child with meeting learning standards, accelerates their learning process, and/or encourages and promotes the child’s overall academic success.</a:t>
            </a:r>
          </a:p>
          <a:p>
            <a:pPr marL="0" indent="0" algn="l">
              <a:buNone/>
            </a:pPr>
            <a:r>
              <a:rPr lang="en-US" sz="1800" b="1" i="0" u="none" strike="noStrike" baseline="0" dirty="0"/>
              <a:t>NOTE:</a:t>
            </a:r>
            <a:r>
              <a:rPr lang="en-US" sz="1800" b="0" i="0" u="none" strike="noStrike" baseline="0" dirty="0"/>
              <a:t> All other components of the standard will remain the same.</a:t>
            </a:r>
            <a:endParaRPr lang="en-US" sz="1900" dirty="0"/>
          </a:p>
        </p:txBody>
      </p:sp>
      <p:pic>
        <p:nvPicPr>
          <p:cNvPr id="5" name="Picture 4" descr="A close up of a street sign on a pole&#10;&#10;Description automatically generated">
            <a:extLst>
              <a:ext uri="{FF2B5EF4-FFF2-40B4-BE49-F238E27FC236}">
                <a16:creationId xmlns:a16="http://schemas.microsoft.com/office/drawing/2014/main" id="{079F40DE-4741-43BB-93C3-28BA8D10680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1658" r="13058"/>
          <a:stretch/>
        </p:blipFill>
        <p:spPr>
          <a:xfrm>
            <a:off x="6460760" y="914400"/>
            <a:ext cx="5731239" cy="594360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0459596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DE282-E26A-4AF5-9F38-C0D50303EE21}"/>
              </a:ext>
            </a:extLst>
          </p:cNvPr>
          <p:cNvSpPr>
            <a:spLocks noGrp="1"/>
          </p:cNvSpPr>
          <p:nvPr>
            <p:ph type="title"/>
          </p:nvPr>
        </p:nvSpPr>
        <p:spPr>
          <a:xfrm>
            <a:off x="645064" y="525982"/>
            <a:ext cx="4571513" cy="1200361"/>
          </a:xfrm>
        </p:spPr>
        <p:txBody>
          <a:bodyPr anchor="b">
            <a:normAutofit/>
          </a:bodyPr>
          <a:lstStyle/>
          <a:p>
            <a:r>
              <a:rPr lang="en-US" sz="3600" b="1" dirty="0"/>
              <a:t>RBWO Standard 6.22 (Formerly 6.21)</a:t>
            </a:r>
          </a:p>
        </p:txBody>
      </p:sp>
      <p:sp>
        <p:nvSpPr>
          <p:cNvPr id="3" name="Content Placeholder 2">
            <a:extLst>
              <a:ext uri="{FF2B5EF4-FFF2-40B4-BE49-F238E27FC236}">
                <a16:creationId xmlns:a16="http://schemas.microsoft.com/office/drawing/2014/main" id="{1DD06DF5-D33A-43A0-B760-D5FEE282E055}"/>
              </a:ext>
            </a:extLst>
          </p:cNvPr>
          <p:cNvSpPr>
            <a:spLocks noGrp="1"/>
          </p:cNvSpPr>
          <p:nvPr>
            <p:ph idx="1"/>
          </p:nvPr>
        </p:nvSpPr>
        <p:spPr>
          <a:xfrm>
            <a:off x="645065" y="2031101"/>
            <a:ext cx="4571511" cy="3701557"/>
          </a:xfrm>
        </p:spPr>
        <p:txBody>
          <a:bodyPr anchor="ctr">
            <a:normAutofit/>
          </a:bodyPr>
          <a:lstStyle/>
          <a:p>
            <a:pPr marL="0" indent="0">
              <a:buNone/>
            </a:pPr>
            <a:r>
              <a:rPr lang="en-US" b="0" i="0" u="none" strike="noStrike" baseline="0" dirty="0"/>
              <a:t>Providers must incorporate the principles of trauma informed</a:t>
            </a:r>
            <a:r>
              <a:rPr lang="en-US" dirty="0"/>
              <a:t> </a:t>
            </a:r>
            <a:r>
              <a:rPr lang="en-US" b="0" i="0" u="none" strike="noStrike" baseline="0" dirty="0"/>
              <a:t>knowledge into the daily living environments in CCIs and provide trauma</a:t>
            </a:r>
            <a:r>
              <a:rPr lang="en-US" dirty="0"/>
              <a:t> </a:t>
            </a:r>
            <a:r>
              <a:rPr lang="en-US" b="0" i="0" u="none" strike="noStrike" baseline="0" dirty="0"/>
              <a:t>informed training to CPA staff and caregivers.</a:t>
            </a:r>
            <a:endParaRPr lang="en-US" dirty="0"/>
          </a:p>
        </p:txBody>
      </p:sp>
      <p:pic>
        <p:nvPicPr>
          <p:cNvPr id="8" name="Picture 7" descr="A close up of a logo&#10;&#10;Description automatically generated">
            <a:extLst>
              <a:ext uri="{FF2B5EF4-FFF2-40B4-BE49-F238E27FC236}">
                <a16:creationId xmlns:a16="http://schemas.microsoft.com/office/drawing/2014/main" id="{714FF40C-73BD-436F-AA7D-5420FF1D33A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405883" y="650494"/>
            <a:ext cx="4791728" cy="5324142"/>
          </a:xfrm>
          <a:prstGeom prst="rect">
            <a:avLst/>
          </a:prstGeom>
        </p:spPr>
      </p:pic>
    </p:spTree>
    <p:extLst>
      <p:ext uri="{BB962C8B-B14F-4D97-AF65-F5344CB8AC3E}">
        <p14:creationId xmlns:p14="http://schemas.microsoft.com/office/powerpoint/2010/main" val="3666537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06F4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932696-44AA-4026-AF59-19897D7E4BC8}"/>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rPr>
              <a:t>Top 10 Reasons for Initial denials</a:t>
            </a:r>
          </a:p>
        </p:txBody>
      </p:sp>
      <p:pic>
        <p:nvPicPr>
          <p:cNvPr id="1026" name="Picture 2" descr="Missing Information Puzzle Fill Gap Knowledge 3d Illustration ...">
            <a:extLst>
              <a:ext uri="{FF2B5EF4-FFF2-40B4-BE49-F238E27FC236}">
                <a16:creationId xmlns:a16="http://schemas.microsoft.com/office/drawing/2014/main" id="{B37272D1-DFEB-40E5-8094-33C449BEB4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13"/>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ED2C983-1183-492B-A14C-945AF67C3C9B}"/>
              </a:ext>
            </a:extLst>
          </p:cNvPr>
          <p:cNvSpPr>
            <a:spLocks noGrp="1"/>
          </p:cNvSpPr>
          <p:nvPr>
            <p:ph idx="1"/>
          </p:nvPr>
        </p:nvSpPr>
        <p:spPr>
          <a:xfrm>
            <a:off x="8029319" y="917725"/>
            <a:ext cx="3424739" cy="4852362"/>
          </a:xfrm>
        </p:spPr>
        <p:txBody>
          <a:bodyPr anchor="ctr">
            <a:normAutofit/>
          </a:bodyPr>
          <a:lstStyle/>
          <a:p>
            <a:r>
              <a:rPr lang="en-US" sz="1700" dirty="0">
                <a:solidFill>
                  <a:srgbClr val="FFFFFF"/>
                </a:solidFill>
              </a:rPr>
              <a:t>Immunizations (Flu and Whooping cough)</a:t>
            </a:r>
          </a:p>
          <a:p>
            <a:r>
              <a:rPr lang="en-US" sz="1700" dirty="0">
                <a:solidFill>
                  <a:srgbClr val="FFFFFF"/>
                </a:solidFill>
              </a:rPr>
              <a:t>Safety Screens</a:t>
            </a:r>
          </a:p>
          <a:p>
            <a:r>
              <a:rPr lang="en-US" sz="1700" dirty="0">
                <a:solidFill>
                  <a:srgbClr val="FFFFFF"/>
                </a:solidFill>
              </a:rPr>
              <a:t>Lack of assessment</a:t>
            </a:r>
          </a:p>
          <a:p>
            <a:r>
              <a:rPr lang="en-US" sz="1700" dirty="0">
                <a:solidFill>
                  <a:srgbClr val="FFFFFF"/>
                </a:solidFill>
              </a:rPr>
              <a:t>Incomplete or incorrect forms</a:t>
            </a:r>
          </a:p>
          <a:p>
            <a:r>
              <a:rPr lang="en-US" sz="1700" dirty="0">
                <a:solidFill>
                  <a:srgbClr val="FFFFFF"/>
                </a:solidFill>
              </a:rPr>
              <a:t>Household and/or minor children not interviewed</a:t>
            </a:r>
          </a:p>
          <a:p>
            <a:r>
              <a:rPr lang="en-US" sz="1700" dirty="0">
                <a:solidFill>
                  <a:srgbClr val="FFFFFF"/>
                </a:solidFill>
              </a:rPr>
              <a:t>SAFE not being utilized correctly</a:t>
            </a:r>
          </a:p>
          <a:p>
            <a:r>
              <a:rPr lang="en-US" sz="1700" dirty="0">
                <a:solidFill>
                  <a:srgbClr val="FFFFFF"/>
                </a:solidFill>
              </a:rPr>
              <a:t>All forms not being uploaded</a:t>
            </a:r>
          </a:p>
          <a:p>
            <a:r>
              <a:rPr lang="en-US" sz="1700" dirty="0">
                <a:solidFill>
                  <a:srgbClr val="FFFFFF"/>
                </a:solidFill>
              </a:rPr>
              <a:t>Dates are wrong in GA+SCORE and approval letter</a:t>
            </a:r>
          </a:p>
          <a:p>
            <a:r>
              <a:rPr lang="en-US" sz="1700" dirty="0">
                <a:solidFill>
                  <a:srgbClr val="FFFFFF"/>
                </a:solidFill>
              </a:rPr>
              <a:t>Adult Children Questionnaire</a:t>
            </a:r>
          </a:p>
          <a:p>
            <a:r>
              <a:rPr lang="en-US" sz="1700" dirty="0">
                <a:solidFill>
                  <a:srgbClr val="FFFFFF"/>
                </a:solidFill>
              </a:rPr>
              <a:t>Missing signatures (i.e. Director, foster parent and/or staff) </a:t>
            </a:r>
          </a:p>
          <a:p>
            <a:endParaRPr lang="en-US" sz="1700" dirty="0">
              <a:solidFill>
                <a:srgbClr val="FFFFFF"/>
              </a:solidFill>
            </a:endParaRPr>
          </a:p>
          <a:p>
            <a:endParaRPr lang="en-US" sz="1700" dirty="0">
              <a:solidFill>
                <a:srgbClr val="FFFFFF"/>
              </a:solidFill>
            </a:endParaRPr>
          </a:p>
          <a:p>
            <a:endParaRPr lang="en-US" sz="1700" dirty="0">
              <a:solidFill>
                <a:srgbClr val="FFFFFF"/>
              </a:solidFill>
            </a:endParaRPr>
          </a:p>
          <a:p>
            <a:pPr marL="0" indent="0">
              <a:buNone/>
            </a:pPr>
            <a:endParaRPr lang="en-US" sz="1700" dirty="0">
              <a:solidFill>
                <a:srgbClr val="FFFFFF"/>
              </a:solidFill>
            </a:endParaRPr>
          </a:p>
          <a:p>
            <a:endParaRPr lang="en-US" sz="1700" dirty="0">
              <a:solidFill>
                <a:srgbClr val="FFFFFF"/>
              </a:solidFill>
            </a:endParaRPr>
          </a:p>
        </p:txBody>
      </p:sp>
    </p:spTree>
    <p:extLst>
      <p:ext uri="{BB962C8B-B14F-4D97-AF65-F5344CB8AC3E}">
        <p14:creationId xmlns:p14="http://schemas.microsoft.com/office/powerpoint/2010/main" val="16176126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DB5E6-CCFC-4446-808E-D4F5CD0441D3}"/>
              </a:ext>
            </a:extLst>
          </p:cNvPr>
          <p:cNvSpPr>
            <a:spLocks noGrp="1"/>
          </p:cNvSpPr>
          <p:nvPr>
            <p:ph type="title"/>
          </p:nvPr>
        </p:nvSpPr>
        <p:spPr/>
        <p:txBody>
          <a:bodyPr/>
          <a:lstStyle/>
          <a:p>
            <a:r>
              <a:rPr lang="en-US" b="1" dirty="0"/>
              <a:t>RBWO Standard 10.1</a:t>
            </a:r>
          </a:p>
        </p:txBody>
      </p:sp>
      <p:sp>
        <p:nvSpPr>
          <p:cNvPr id="3" name="Content Placeholder 2">
            <a:extLst>
              <a:ext uri="{FF2B5EF4-FFF2-40B4-BE49-F238E27FC236}">
                <a16:creationId xmlns:a16="http://schemas.microsoft.com/office/drawing/2014/main" id="{D01646E1-E50C-4FDF-95AC-5C804300B99B}"/>
              </a:ext>
            </a:extLst>
          </p:cNvPr>
          <p:cNvSpPr>
            <a:spLocks noGrp="1"/>
          </p:cNvSpPr>
          <p:nvPr>
            <p:ph idx="1"/>
          </p:nvPr>
        </p:nvSpPr>
        <p:spPr>
          <a:xfrm>
            <a:off x="838200" y="1547446"/>
            <a:ext cx="10515600" cy="4629517"/>
          </a:xfrm>
        </p:spPr>
        <p:txBody>
          <a:bodyPr>
            <a:normAutofit/>
          </a:bodyPr>
          <a:lstStyle/>
          <a:p>
            <a:pPr marL="0" indent="0" algn="l">
              <a:buNone/>
            </a:pPr>
            <a:r>
              <a:rPr lang="en-US" sz="2600" b="0" i="0" u="none" strike="noStrike" baseline="0" dirty="0"/>
              <a:t>Providers must ensure that youth complete the CLSA annually beginning at age 14 through 21 years of age. The CLSA should be completed within 15 days of the youth’s birthday or intake date based on the identified age requirements. The CLSA is required to develop the Individualized Skill Plan. Providers should review assessment findings with the youth in a strength-based conversation that actively engages them in the process of developing their goals. The Caregiver Assessment portion of the CLSA should be completed in conjunction with the youth’s assessment and included in the youth’s skills plan. When administering the CLSA, providers must use the appropriate code (which is based on the child’s custodial county region).</a:t>
            </a:r>
          </a:p>
          <a:p>
            <a:pPr marL="0" indent="0" algn="l">
              <a:buNone/>
            </a:pPr>
            <a:r>
              <a:rPr lang="en-US" sz="2600" b="1" i="0" u="none" strike="noStrike" baseline="0" dirty="0"/>
              <a:t>Note:</a:t>
            </a:r>
            <a:r>
              <a:rPr lang="en-US" sz="2600" b="0" i="0" u="none" strike="noStrike" baseline="0" dirty="0"/>
              <a:t> This requirement can be satisfied at initial placement if a current CLSA has been provided from DFCS or the youth’s previous placement.</a:t>
            </a:r>
          </a:p>
        </p:txBody>
      </p:sp>
    </p:spTree>
    <p:extLst>
      <p:ext uri="{BB962C8B-B14F-4D97-AF65-F5344CB8AC3E}">
        <p14:creationId xmlns:p14="http://schemas.microsoft.com/office/powerpoint/2010/main" val="20252089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keyboard&#10;&#10;Description automatically generated">
            <a:extLst>
              <a:ext uri="{FF2B5EF4-FFF2-40B4-BE49-F238E27FC236}">
                <a16:creationId xmlns:a16="http://schemas.microsoft.com/office/drawing/2014/main" id="{1E620141-F6B9-4576-A0C2-0ED27A5C8DB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26719" y="1152144"/>
            <a:ext cx="11082529" cy="5469236"/>
          </a:xfrm>
          <a:prstGeom prst="rect">
            <a:avLst/>
          </a:prstGeom>
        </p:spPr>
      </p:pic>
    </p:spTree>
    <p:extLst>
      <p:ext uri="{BB962C8B-B14F-4D97-AF65-F5344CB8AC3E}">
        <p14:creationId xmlns:p14="http://schemas.microsoft.com/office/powerpoint/2010/main" val="10383518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102BC-ECE7-49DE-91C3-321A8CEC8544}"/>
              </a:ext>
            </a:extLst>
          </p:cNvPr>
          <p:cNvSpPr>
            <a:spLocks noGrp="1"/>
          </p:cNvSpPr>
          <p:nvPr>
            <p:ph type="title"/>
          </p:nvPr>
        </p:nvSpPr>
        <p:spPr/>
        <p:txBody>
          <a:bodyPr/>
          <a:lstStyle/>
          <a:p>
            <a:r>
              <a:rPr lang="en-US" b="1" dirty="0"/>
              <a:t>RBWO Standard 11.14</a:t>
            </a:r>
          </a:p>
        </p:txBody>
      </p:sp>
      <p:sp>
        <p:nvSpPr>
          <p:cNvPr id="3" name="Content Placeholder 2">
            <a:extLst>
              <a:ext uri="{FF2B5EF4-FFF2-40B4-BE49-F238E27FC236}">
                <a16:creationId xmlns:a16="http://schemas.microsoft.com/office/drawing/2014/main" id="{88E7504B-05A5-49D3-87AA-972A7E429D2A}"/>
              </a:ext>
            </a:extLst>
          </p:cNvPr>
          <p:cNvSpPr>
            <a:spLocks noGrp="1"/>
          </p:cNvSpPr>
          <p:nvPr>
            <p:ph idx="1"/>
          </p:nvPr>
        </p:nvSpPr>
        <p:spPr>
          <a:xfrm>
            <a:off x="838200" y="1589648"/>
            <a:ext cx="10515600" cy="4797083"/>
          </a:xfrm>
        </p:spPr>
        <p:txBody>
          <a:bodyPr>
            <a:normAutofit fontScale="25000" lnSpcReduction="20000"/>
          </a:bodyPr>
          <a:lstStyle/>
          <a:p>
            <a:pPr marL="0" indent="0" algn="l">
              <a:buNone/>
            </a:pPr>
            <a:r>
              <a:rPr lang="en-US" sz="8800" b="0" i="0" u="none" strike="noStrike" baseline="0" dirty="0"/>
              <a:t>CPAs must ensure that the number of children placed in their foster homes complies with the following requirements: </a:t>
            </a:r>
          </a:p>
          <a:p>
            <a:pPr marL="0" indent="0" algn="l">
              <a:buNone/>
            </a:pPr>
            <a:r>
              <a:rPr lang="en-US" sz="8800" b="0" i="0" u="none" strike="noStrike" baseline="0" dirty="0"/>
              <a:t>a. The total number of foster children that may be cared for in a foster family</a:t>
            </a:r>
          </a:p>
          <a:p>
            <a:pPr marL="0" indent="0" algn="l">
              <a:buNone/>
            </a:pPr>
            <a:r>
              <a:rPr lang="en-US" sz="8800" b="0" i="0" u="none" strike="noStrike" baseline="0" dirty="0"/>
              <a:t>home must not exceed six except for the reasons listed below. </a:t>
            </a:r>
          </a:p>
          <a:p>
            <a:pPr marL="0" indent="0" algn="l">
              <a:buNone/>
            </a:pPr>
            <a:r>
              <a:rPr lang="en-US" sz="8800" b="0" i="0" u="none" strike="noStrike" baseline="0" dirty="0"/>
              <a:t>b. The number of foster children cared for in a foster family home may exceed six</a:t>
            </a:r>
          </a:p>
          <a:p>
            <a:pPr marL="0" indent="0" algn="l">
              <a:buNone/>
            </a:pPr>
            <a:r>
              <a:rPr lang="en-US" sz="8800" b="0" i="0" u="none" strike="noStrike" baseline="0" dirty="0"/>
              <a:t>for any of the following reasons: </a:t>
            </a:r>
          </a:p>
          <a:p>
            <a:pPr marL="0" indent="0" algn="l">
              <a:buNone/>
            </a:pPr>
            <a:r>
              <a:rPr lang="en-US" sz="8800" b="0" i="0" u="none" strike="noStrike" baseline="0" dirty="0"/>
              <a:t>     1. To allow a parenting youth in foster care to remain with the child of the parenting youth. </a:t>
            </a:r>
          </a:p>
          <a:p>
            <a:pPr marL="0" indent="0" algn="l">
              <a:buNone/>
            </a:pPr>
            <a:r>
              <a:rPr lang="en-US" sz="8800" b="0" i="0" u="none" strike="noStrike" baseline="0" dirty="0"/>
              <a:t>     2. To allow siblings to remain together. </a:t>
            </a:r>
          </a:p>
          <a:p>
            <a:pPr marL="0" indent="0" algn="l">
              <a:buNone/>
            </a:pPr>
            <a:r>
              <a:rPr lang="en-US" sz="8800" b="0" i="0" u="none" strike="noStrike" baseline="0" dirty="0"/>
              <a:t>     3. To allow a child with an established meaningful relationship with the family to remain with the family. </a:t>
            </a:r>
          </a:p>
          <a:p>
            <a:pPr marL="0" indent="0" algn="l">
              <a:buNone/>
            </a:pPr>
            <a:r>
              <a:rPr lang="en-US" sz="8800" dirty="0"/>
              <a:t>     </a:t>
            </a:r>
            <a:r>
              <a:rPr lang="en-US" sz="8800" b="0" i="0" u="none" strike="noStrike" baseline="0" dirty="0"/>
              <a:t>4. To allow a family with special training or skills to provide care to a child who has a severe disability. </a:t>
            </a:r>
          </a:p>
          <a:p>
            <a:pPr marL="0" indent="0" algn="l">
              <a:buNone/>
            </a:pPr>
            <a:endParaRPr lang="en-US" sz="4400" b="0" i="0" u="none" strike="noStrike" baseline="0" dirty="0"/>
          </a:p>
          <a:p>
            <a:pPr marL="0" indent="0" algn="l">
              <a:buNone/>
            </a:pPr>
            <a:r>
              <a:rPr lang="en-US" sz="6400" b="1" i="0" u="none" strike="noStrike" baseline="0" dirty="0"/>
              <a:t>Note</a:t>
            </a:r>
            <a:r>
              <a:rPr lang="en-US" sz="6400" b="0" i="0" u="none" strike="noStrike" baseline="0" dirty="0"/>
              <a:t>: For youth in the custody of Fulton or DeKalb county refer to Standard 4.8 1. a.</a:t>
            </a:r>
            <a:endParaRPr lang="en-US" sz="6400" dirty="0"/>
          </a:p>
        </p:txBody>
      </p:sp>
    </p:spTree>
    <p:extLst>
      <p:ext uri="{BB962C8B-B14F-4D97-AF65-F5344CB8AC3E}">
        <p14:creationId xmlns:p14="http://schemas.microsoft.com/office/powerpoint/2010/main" val="15914595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bject, clock, orange&#10;&#10;Description automatically generated">
            <a:extLst>
              <a:ext uri="{FF2B5EF4-FFF2-40B4-BE49-F238E27FC236}">
                <a16:creationId xmlns:a16="http://schemas.microsoft.com/office/drawing/2014/main" id="{30A33431-AF45-479D-A918-1CA51977EA6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4960" r="25106" b="-1"/>
          <a:stretch/>
        </p:blipFill>
        <p:spPr>
          <a:xfrm>
            <a:off x="621675" y="623275"/>
            <a:ext cx="4032621" cy="5607882"/>
          </a:xfrm>
          <a:prstGeom prst="rect">
            <a:avLst/>
          </a:prstGeom>
        </p:spPr>
      </p:pic>
      <p:sp>
        <p:nvSpPr>
          <p:cNvPr id="2" name="Title 1">
            <a:extLst>
              <a:ext uri="{FF2B5EF4-FFF2-40B4-BE49-F238E27FC236}">
                <a16:creationId xmlns:a16="http://schemas.microsoft.com/office/drawing/2014/main" id="{19769D00-D09E-4A7E-AC30-AC0B740EFE7D}"/>
              </a:ext>
            </a:extLst>
          </p:cNvPr>
          <p:cNvSpPr>
            <a:spLocks noGrp="1"/>
          </p:cNvSpPr>
          <p:nvPr>
            <p:ph type="title"/>
          </p:nvPr>
        </p:nvSpPr>
        <p:spPr>
          <a:xfrm>
            <a:off x="5465659" y="1188637"/>
            <a:ext cx="5642312" cy="1597228"/>
          </a:xfrm>
        </p:spPr>
        <p:txBody>
          <a:bodyPr>
            <a:normAutofit/>
          </a:bodyPr>
          <a:lstStyle/>
          <a:p>
            <a:r>
              <a:rPr lang="en-US" sz="5000" b="1" dirty="0"/>
              <a:t>RBWO Standard 11.18</a:t>
            </a:r>
          </a:p>
        </p:txBody>
      </p:sp>
      <p:sp>
        <p:nvSpPr>
          <p:cNvPr id="3" name="Content Placeholder 2">
            <a:extLst>
              <a:ext uri="{FF2B5EF4-FFF2-40B4-BE49-F238E27FC236}">
                <a16:creationId xmlns:a16="http://schemas.microsoft.com/office/drawing/2014/main" id="{9F10FBA2-53F4-41A8-A690-9589A7264F98}"/>
              </a:ext>
            </a:extLst>
          </p:cNvPr>
          <p:cNvSpPr>
            <a:spLocks noGrp="1"/>
          </p:cNvSpPr>
          <p:nvPr>
            <p:ph idx="1"/>
          </p:nvPr>
        </p:nvSpPr>
        <p:spPr>
          <a:xfrm>
            <a:off x="5465659" y="2998278"/>
            <a:ext cx="5911875" cy="3123454"/>
          </a:xfrm>
        </p:spPr>
        <p:txBody>
          <a:bodyPr anchor="t">
            <a:noAutofit/>
          </a:bodyPr>
          <a:lstStyle/>
          <a:p>
            <a:pPr marL="0" indent="0">
              <a:buNone/>
            </a:pPr>
            <a:r>
              <a:rPr lang="en-US" sz="2200" b="0" i="0" u="none" strike="noStrike" baseline="0" dirty="0"/>
              <a:t>During the first 30 days of placement, providers must assess with the caregivers the necessity of safety gates, safety locks, outlet covers, securing sharps, medications, cleaning supplies or other items that may pose a hazard or danger based upon the individual child's needs. The outcome of the assessment must be documented in the child’s record.</a:t>
            </a:r>
          </a:p>
          <a:p>
            <a:pPr marL="0" indent="0">
              <a:buNone/>
            </a:pPr>
            <a:r>
              <a:rPr lang="en-US" sz="1800" b="1" dirty="0"/>
              <a:t>Note</a:t>
            </a:r>
            <a:r>
              <a:rPr lang="en-US" sz="1800" dirty="0"/>
              <a:t>: All other components of this standard remain the same.</a:t>
            </a:r>
          </a:p>
        </p:txBody>
      </p:sp>
    </p:spTree>
    <p:extLst>
      <p:ext uri="{BB962C8B-B14F-4D97-AF65-F5344CB8AC3E}">
        <p14:creationId xmlns:p14="http://schemas.microsoft.com/office/powerpoint/2010/main" val="248074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0E0E1-3874-483B-BA74-5D43DCBA99F8}"/>
              </a:ext>
            </a:extLst>
          </p:cNvPr>
          <p:cNvSpPr>
            <a:spLocks noGrp="1"/>
          </p:cNvSpPr>
          <p:nvPr>
            <p:ph type="title"/>
          </p:nvPr>
        </p:nvSpPr>
        <p:spPr>
          <a:xfrm>
            <a:off x="804998" y="798445"/>
            <a:ext cx="4803636" cy="1311664"/>
          </a:xfrm>
        </p:spPr>
        <p:txBody>
          <a:bodyPr>
            <a:normAutofit/>
          </a:bodyPr>
          <a:lstStyle/>
          <a:p>
            <a:r>
              <a:rPr lang="en-US" b="1" dirty="0">
                <a:solidFill>
                  <a:srgbClr val="000000"/>
                </a:solidFill>
              </a:rPr>
              <a:t>RBWO Standard 13.3</a:t>
            </a:r>
          </a:p>
        </p:txBody>
      </p:sp>
      <p:sp>
        <p:nvSpPr>
          <p:cNvPr id="3" name="Content Placeholder 2">
            <a:extLst>
              <a:ext uri="{FF2B5EF4-FFF2-40B4-BE49-F238E27FC236}">
                <a16:creationId xmlns:a16="http://schemas.microsoft.com/office/drawing/2014/main" id="{CC6F6052-8FF3-453C-903E-2BC740CF70B9}"/>
              </a:ext>
            </a:extLst>
          </p:cNvPr>
          <p:cNvSpPr>
            <a:spLocks noGrp="1"/>
          </p:cNvSpPr>
          <p:nvPr>
            <p:ph idx="1"/>
          </p:nvPr>
        </p:nvSpPr>
        <p:spPr>
          <a:xfrm>
            <a:off x="804997" y="2272143"/>
            <a:ext cx="4706803" cy="4068696"/>
          </a:xfrm>
        </p:spPr>
        <p:txBody>
          <a:bodyPr anchor="ctr">
            <a:noAutofit/>
          </a:bodyPr>
          <a:lstStyle/>
          <a:p>
            <a:pPr marL="0" indent="0">
              <a:buNone/>
            </a:pPr>
            <a:r>
              <a:rPr lang="en-US" sz="2600" b="0" i="0" u="none" strike="noStrike" baseline="0" dirty="0">
                <a:solidFill>
                  <a:srgbClr val="000000"/>
                </a:solidFill>
                <a:latin typeface="Calibri "/>
              </a:rPr>
              <a:t>Contractual changes such as site address, request for approved program designations, etc. should be made in writing to OPM using the vendor request form and may result in a site review or request for additional information. All vendor request forms should be sent to the Provider Relations Manager.</a:t>
            </a:r>
          </a:p>
          <a:p>
            <a:pPr marL="0" indent="0">
              <a:buNone/>
            </a:pPr>
            <a:r>
              <a:rPr lang="en-US" sz="1800" b="1" dirty="0">
                <a:solidFill>
                  <a:srgbClr val="000000"/>
                </a:solidFill>
                <a:latin typeface="Calibri "/>
              </a:rPr>
              <a:t>Note</a:t>
            </a:r>
            <a:r>
              <a:rPr lang="en-US" sz="1800" dirty="0">
                <a:solidFill>
                  <a:srgbClr val="000000"/>
                </a:solidFill>
                <a:latin typeface="Calibri "/>
              </a:rPr>
              <a:t>: All other components of this standard remain the same.</a:t>
            </a:r>
          </a:p>
        </p:txBody>
      </p:sp>
      <p:pic>
        <p:nvPicPr>
          <p:cNvPr id="5" name="Picture 4" descr="A picture containing umbrella&#10;&#10;Description automatically generated">
            <a:extLst>
              <a:ext uri="{FF2B5EF4-FFF2-40B4-BE49-F238E27FC236}">
                <a16:creationId xmlns:a16="http://schemas.microsoft.com/office/drawing/2014/main" id="{9AC94933-62A1-45A6-B5E3-E42B51F9F31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462" r="18328"/>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26478853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3BFBC-67C8-49C2-95DD-1C1B5F442D85}"/>
              </a:ext>
            </a:extLst>
          </p:cNvPr>
          <p:cNvSpPr>
            <a:spLocks noGrp="1"/>
          </p:cNvSpPr>
          <p:nvPr>
            <p:ph type="title"/>
          </p:nvPr>
        </p:nvSpPr>
        <p:spPr>
          <a:xfrm>
            <a:off x="838199" y="548464"/>
            <a:ext cx="3807187" cy="2228074"/>
          </a:xfrm>
        </p:spPr>
        <p:txBody>
          <a:bodyPr>
            <a:normAutofit/>
          </a:bodyPr>
          <a:lstStyle/>
          <a:p>
            <a:r>
              <a:rPr lang="en-US" sz="4000" b="1" dirty="0"/>
              <a:t>RBWO Standard 13.19	</a:t>
            </a:r>
          </a:p>
        </p:txBody>
      </p:sp>
      <p:sp>
        <p:nvSpPr>
          <p:cNvPr id="3" name="Content Placeholder 2">
            <a:extLst>
              <a:ext uri="{FF2B5EF4-FFF2-40B4-BE49-F238E27FC236}">
                <a16:creationId xmlns:a16="http://schemas.microsoft.com/office/drawing/2014/main" id="{45CD27CE-1949-4202-8C32-1E4EAD3E983D}"/>
              </a:ext>
            </a:extLst>
          </p:cNvPr>
          <p:cNvSpPr>
            <a:spLocks noGrp="1"/>
          </p:cNvSpPr>
          <p:nvPr>
            <p:ph idx="1"/>
          </p:nvPr>
        </p:nvSpPr>
        <p:spPr>
          <a:xfrm>
            <a:off x="838201" y="2353457"/>
            <a:ext cx="4363386" cy="3752064"/>
          </a:xfrm>
        </p:spPr>
        <p:txBody>
          <a:bodyPr>
            <a:normAutofit lnSpcReduction="10000"/>
          </a:bodyPr>
          <a:lstStyle/>
          <a:p>
            <a:pPr marL="0" indent="0">
              <a:buNone/>
            </a:pPr>
            <a:r>
              <a:rPr lang="en-US" b="0" i="0" u="none" strike="noStrike" baseline="0" dirty="0"/>
              <a:t>Providers must notify OPM in writing of any RCCL approved satellite offices in which records are kept. Notification must be sent to the provider’s assigned Monitoring Specialist and the Provider Relations Manager.</a:t>
            </a:r>
          </a:p>
          <a:p>
            <a:pPr marL="0" indent="0">
              <a:buNone/>
            </a:pPr>
            <a:r>
              <a:rPr lang="en-US" sz="1800" b="1" dirty="0"/>
              <a:t>Note:</a:t>
            </a:r>
            <a:r>
              <a:rPr lang="en-US" sz="1800" dirty="0"/>
              <a:t> All other components of this standard remain the same. </a:t>
            </a:r>
          </a:p>
        </p:txBody>
      </p:sp>
      <p:pic>
        <p:nvPicPr>
          <p:cNvPr id="5" name="Picture 4" descr="A picture containing food&#10;&#10;Description automatically generated">
            <a:extLst>
              <a:ext uri="{FF2B5EF4-FFF2-40B4-BE49-F238E27FC236}">
                <a16:creationId xmlns:a16="http://schemas.microsoft.com/office/drawing/2014/main" id="{C17AB84A-6BA5-49C3-84E0-304F3B1353D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573" r="2464" b="-1"/>
          <a:stretch/>
        </p:blipFill>
        <p:spPr>
          <a:xfrm>
            <a:off x="5366479" y="10"/>
            <a:ext cx="6825520" cy="6857990"/>
          </a:xfrm>
          <a:prstGeom prst="rect">
            <a:avLst/>
          </a:prstGeom>
          <a:effectLst/>
        </p:spPr>
      </p:pic>
    </p:spTree>
    <p:extLst>
      <p:ext uri="{BB962C8B-B14F-4D97-AF65-F5344CB8AC3E}">
        <p14:creationId xmlns:p14="http://schemas.microsoft.com/office/powerpoint/2010/main" val="7869143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80D86-E618-463E-B365-F266A364CBF6}"/>
              </a:ext>
            </a:extLst>
          </p:cNvPr>
          <p:cNvSpPr>
            <a:spLocks noGrp="1"/>
          </p:cNvSpPr>
          <p:nvPr>
            <p:ph type="title"/>
          </p:nvPr>
        </p:nvSpPr>
        <p:spPr/>
        <p:txBody>
          <a:bodyPr/>
          <a:lstStyle/>
          <a:p>
            <a:r>
              <a:rPr lang="en-US" b="1" dirty="0"/>
              <a:t>RBWO Standard 13.37</a:t>
            </a:r>
            <a:endParaRPr lang="en-US" dirty="0"/>
          </a:p>
        </p:txBody>
      </p:sp>
      <p:sp>
        <p:nvSpPr>
          <p:cNvPr id="3" name="Content Placeholder 2">
            <a:extLst>
              <a:ext uri="{FF2B5EF4-FFF2-40B4-BE49-F238E27FC236}">
                <a16:creationId xmlns:a16="http://schemas.microsoft.com/office/drawing/2014/main" id="{5CA56B70-9F3C-4321-8161-55CF647B6AD9}"/>
              </a:ext>
            </a:extLst>
          </p:cNvPr>
          <p:cNvSpPr>
            <a:spLocks noGrp="1"/>
          </p:cNvSpPr>
          <p:nvPr>
            <p:ph idx="1"/>
          </p:nvPr>
        </p:nvSpPr>
        <p:spPr>
          <a:xfrm>
            <a:off x="838200" y="1825625"/>
            <a:ext cx="5400628" cy="4351338"/>
          </a:xfrm>
        </p:spPr>
        <p:txBody>
          <a:bodyPr>
            <a:normAutofit/>
          </a:bodyPr>
          <a:lstStyle/>
          <a:p>
            <a:pPr marL="0" indent="0" algn="l">
              <a:buNone/>
            </a:pPr>
            <a:r>
              <a:rPr lang="en-US" sz="2800" b="0" i="0" u="none" strike="noStrike" baseline="0" dirty="0"/>
              <a:t>Individuals who serve in a quality </a:t>
            </a:r>
            <a:br>
              <a:rPr lang="en-US" sz="2800" b="0" i="0" u="none" strike="noStrike" baseline="0" dirty="0"/>
            </a:br>
            <a:r>
              <a:rPr lang="en-US" sz="2800" b="0" i="0" u="none" strike="noStrike" baseline="0" dirty="0"/>
              <a:t>assurance or compliance role must </a:t>
            </a:r>
            <a:br>
              <a:rPr lang="en-US" sz="2800" b="0" i="0" u="none" strike="noStrike" baseline="0" dirty="0"/>
            </a:br>
            <a:r>
              <a:rPr lang="en-US" sz="2800" b="0" i="0" u="none" strike="noStrike" baseline="0" dirty="0"/>
              <a:t>meet the minimum educational and experiential requirements of the Human Services Professional or Case Support Worker. </a:t>
            </a:r>
          </a:p>
          <a:p>
            <a:pPr marL="0" indent="0" algn="l">
              <a:buNone/>
            </a:pPr>
            <a:r>
              <a:rPr lang="en-US" sz="2800" b="1" i="0" u="none" strike="noStrike" baseline="0" dirty="0"/>
              <a:t>Note</a:t>
            </a:r>
            <a:r>
              <a:rPr lang="en-US" sz="2800" b="0" i="0" u="none" strike="noStrike" baseline="0" dirty="0"/>
              <a:t>: Reference Staffing Standards for educational and experiential requirements.</a:t>
            </a:r>
            <a:endParaRPr lang="en-US" sz="2800" dirty="0"/>
          </a:p>
          <a:p>
            <a:endParaRPr lang="en-US" dirty="0"/>
          </a:p>
          <a:p>
            <a:endParaRPr lang="en-US" dirty="0"/>
          </a:p>
        </p:txBody>
      </p:sp>
      <p:pic>
        <p:nvPicPr>
          <p:cNvPr id="5" name="Picture 4" descr="A picture containing implement&#10;&#10;Description automatically generated">
            <a:extLst>
              <a:ext uri="{FF2B5EF4-FFF2-40B4-BE49-F238E27FC236}">
                <a16:creationId xmlns:a16="http://schemas.microsoft.com/office/drawing/2014/main" id="{F2CABA65-011C-4FE9-83BD-0F47E7B2CAD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670622" y="1027906"/>
            <a:ext cx="5400629" cy="5381625"/>
          </a:xfrm>
          <a:prstGeom prst="rect">
            <a:avLst/>
          </a:prstGeom>
        </p:spPr>
      </p:pic>
    </p:spTree>
    <p:extLst>
      <p:ext uri="{BB962C8B-B14F-4D97-AF65-F5344CB8AC3E}">
        <p14:creationId xmlns:p14="http://schemas.microsoft.com/office/powerpoint/2010/main" val="18988985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00A6A-8281-4704-8851-BE2E6DD05547}"/>
              </a:ext>
            </a:extLst>
          </p:cNvPr>
          <p:cNvSpPr>
            <a:spLocks noGrp="1"/>
          </p:cNvSpPr>
          <p:nvPr>
            <p:ph type="title"/>
          </p:nvPr>
        </p:nvSpPr>
        <p:spPr>
          <a:xfrm>
            <a:off x="6412121" y="321734"/>
            <a:ext cx="5136412" cy="1135737"/>
          </a:xfrm>
        </p:spPr>
        <p:txBody>
          <a:bodyPr>
            <a:normAutofit/>
          </a:bodyPr>
          <a:lstStyle/>
          <a:p>
            <a:r>
              <a:rPr lang="en-US" b="1" dirty="0"/>
              <a:t>RBWO Standard 46.0</a:t>
            </a:r>
          </a:p>
        </p:txBody>
      </p:sp>
      <p:pic>
        <p:nvPicPr>
          <p:cNvPr id="10" name="Picture 9" descr="A brown teddy bear sitting on top of a stuffed toy&#10;&#10;Description automatically generated">
            <a:extLst>
              <a:ext uri="{FF2B5EF4-FFF2-40B4-BE49-F238E27FC236}">
                <a16:creationId xmlns:a16="http://schemas.microsoft.com/office/drawing/2014/main" id="{2884E81D-82D8-46AA-9815-2B91C67D8B2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8459" r="24134"/>
          <a:stretch/>
        </p:blipFill>
        <p:spPr>
          <a:xfrm>
            <a:off x="-2" y="10"/>
            <a:ext cx="5779884" cy="6857990"/>
          </a:xfrm>
          <a:prstGeom prst="rect">
            <a:avLst/>
          </a:prstGeom>
        </p:spPr>
      </p:pic>
      <p:sp>
        <p:nvSpPr>
          <p:cNvPr id="3" name="Content Placeholder 2">
            <a:extLst>
              <a:ext uri="{FF2B5EF4-FFF2-40B4-BE49-F238E27FC236}">
                <a16:creationId xmlns:a16="http://schemas.microsoft.com/office/drawing/2014/main" id="{505D5F87-1005-4488-AABE-08F49F347543}"/>
              </a:ext>
            </a:extLst>
          </p:cNvPr>
          <p:cNvSpPr>
            <a:spLocks noGrp="1"/>
          </p:cNvSpPr>
          <p:nvPr>
            <p:ph idx="1"/>
          </p:nvPr>
        </p:nvSpPr>
        <p:spPr>
          <a:xfrm>
            <a:off x="6412120" y="1782981"/>
            <a:ext cx="5136412" cy="4393982"/>
          </a:xfrm>
        </p:spPr>
        <p:txBody>
          <a:bodyPr>
            <a:normAutofit/>
          </a:bodyPr>
          <a:lstStyle/>
          <a:p>
            <a:pPr marL="0" indent="0">
              <a:buNone/>
            </a:pPr>
            <a:r>
              <a:rPr lang="en-US" dirty="0">
                <a:effectLst/>
                <a:ea typeface="Times New Roman" panose="02020603050405020304" pitchFamily="18" charset="0"/>
                <a:cs typeface="Times New Roman" panose="02020603050405020304" pitchFamily="18" charset="0"/>
              </a:rPr>
              <a:t>The provider’s staff and/or caregiver will attend a pre-placement meeting to receive appropriate training for managing the care of the medically fragile child. If a pre-placement meeting is not possible, training is provided within 24 hours of placement to ensure that the caregiver is equipped to provide adequate care to the child.</a:t>
            </a:r>
          </a:p>
          <a:p>
            <a:pPr marL="0" indent="0">
              <a:buNone/>
            </a:pPr>
            <a:endParaRPr lang="en-US" dirty="0"/>
          </a:p>
        </p:txBody>
      </p:sp>
    </p:spTree>
    <p:extLst>
      <p:ext uri="{BB962C8B-B14F-4D97-AF65-F5344CB8AC3E}">
        <p14:creationId xmlns:p14="http://schemas.microsoft.com/office/powerpoint/2010/main" val="26603403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2C31628-16AC-4B0E-A333-CB886719E302}"/>
              </a:ext>
            </a:extLst>
          </p:cNvPr>
          <p:cNvSpPr>
            <a:spLocks noGrp="1"/>
          </p:cNvSpPr>
          <p:nvPr>
            <p:ph idx="1"/>
          </p:nvPr>
        </p:nvSpPr>
        <p:spPr>
          <a:xfrm>
            <a:off x="838200" y="887413"/>
            <a:ext cx="11118850" cy="5703887"/>
          </a:xfrm>
        </p:spPr>
        <p:txBody>
          <a:bodyPr>
            <a:noAutofit/>
          </a:bodyPr>
          <a:lstStyle/>
          <a:p>
            <a:pPr marL="0" indent="0">
              <a:buNone/>
            </a:pPr>
            <a:r>
              <a:rPr lang="en-US" sz="2000" dirty="0"/>
              <a:t>1.9		6.6		12.6		23.11*		46.0		</a:t>
            </a:r>
          </a:p>
          <a:p>
            <a:pPr marL="0" indent="0">
              <a:buNone/>
            </a:pPr>
            <a:r>
              <a:rPr lang="en-US" sz="2000" dirty="0"/>
              <a:t>1.18*		6.11		13.3		24.0		CCI Staffing Standards</a:t>
            </a:r>
          </a:p>
          <a:p>
            <a:pPr marL="0" indent="0">
              <a:buNone/>
            </a:pPr>
            <a:r>
              <a:rPr lang="en-US" sz="2000" dirty="0"/>
              <a:t>1.19*		6.22		13.10		24.3		ILP Staffing Standards*</a:t>
            </a:r>
          </a:p>
          <a:p>
            <a:pPr marL="0" indent="0">
              <a:buNone/>
            </a:pPr>
            <a:r>
              <a:rPr lang="en-US" sz="2000" dirty="0"/>
              <a:t>2.12		8.1		13.19		25.1		</a:t>
            </a:r>
          </a:p>
          <a:p>
            <a:pPr marL="0" indent="0">
              <a:buNone/>
            </a:pPr>
            <a:r>
              <a:rPr lang="en-US" sz="2000" dirty="0"/>
              <a:t>3.0		8.5		13.33		25.3*		</a:t>
            </a:r>
            <a:r>
              <a:rPr lang="en-US" sz="1800" dirty="0"/>
              <a:t>* Denotes newly created Standard.</a:t>
            </a:r>
            <a:endParaRPr lang="en-US" sz="2000" dirty="0"/>
          </a:p>
          <a:p>
            <a:pPr marL="0" indent="0">
              <a:buNone/>
            </a:pPr>
            <a:r>
              <a:rPr lang="en-US" sz="2000" dirty="0"/>
              <a:t>3.2		9.2		13.37		25.4*	             </a:t>
            </a:r>
            <a:r>
              <a:rPr lang="en-US" sz="1800" dirty="0"/>
              <a:t> ** Denotes a Standard pending final</a:t>
            </a:r>
            <a:endParaRPr lang="en-US" sz="2000" dirty="0"/>
          </a:p>
          <a:p>
            <a:pPr marL="0" indent="0">
              <a:buNone/>
            </a:pPr>
            <a:r>
              <a:rPr lang="en-US" sz="2000" dirty="0"/>
              <a:t>3.3		10.1		13.38		25.5		   </a:t>
            </a:r>
            <a:r>
              <a:rPr lang="en-US" sz="1800" dirty="0"/>
              <a:t>approval.</a:t>
            </a:r>
          </a:p>
          <a:p>
            <a:pPr marL="0" indent="0">
              <a:buNone/>
            </a:pPr>
            <a:r>
              <a:rPr lang="en-US" sz="2000" dirty="0"/>
              <a:t>3.6		10.2		22.0		26.0**	</a:t>
            </a:r>
          </a:p>
          <a:p>
            <a:pPr marL="0" indent="0">
              <a:buNone/>
            </a:pPr>
            <a:r>
              <a:rPr lang="en-US" sz="2000" dirty="0"/>
              <a:t>4.1		11.14		22.4		32.3		   		</a:t>
            </a:r>
          </a:p>
          <a:p>
            <a:pPr marL="0" indent="0">
              <a:buNone/>
            </a:pPr>
            <a:r>
              <a:rPr lang="en-US" sz="2000" dirty="0"/>
              <a:t>4.8		11.15*		22.8*		37.0		</a:t>
            </a:r>
          </a:p>
          <a:p>
            <a:pPr marL="0" indent="0">
              <a:buNone/>
            </a:pPr>
            <a:r>
              <a:rPr lang="en-US" sz="2000" dirty="0"/>
              <a:t>4.15		11.18		23.2		37.2		</a:t>
            </a:r>
          </a:p>
          <a:p>
            <a:pPr marL="0" indent="0">
              <a:buNone/>
            </a:pPr>
            <a:r>
              <a:rPr lang="en-US" sz="2000" dirty="0"/>
              <a:t>6.3*		11.30		23.4		40.3		. </a:t>
            </a:r>
          </a:p>
        </p:txBody>
      </p:sp>
      <p:sp>
        <p:nvSpPr>
          <p:cNvPr id="7" name="TextBox 6">
            <a:extLst>
              <a:ext uri="{FF2B5EF4-FFF2-40B4-BE49-F238E27FC236}">
                <a16:creationId xmlns:a16="http://schemas.microsoft.com/office/drawing/2014/main" id="{A2AD690D-A77A-47B9-8DDD-A13AB98B8641}"/>
              </a:ext>
            </a:extLst>
          </p:cNvPr>
          <p:cNvSpPr txBox="1"/>
          <p:nvPr/>
        </p:nvSpPr>
        <p:spPr>
          <a:xfrm>
            <a:off x="8159261" y="4712677"/>
            <a:ext cx="3671667" cy="923330"/>
          </a:xfrm>
          <a:prstGeom prst="rect">
            <a:avLst/>
          </a:prstGeom>
          <a:noFill/>
        </p:spPr>
        <p:txBody>
          <a:bodyPr wrap="square" rtlCol="0">
            <a:spAutoFit/>
          </a:bodyPr>
          <a:lstStyle/>
          <a:p>
            <a:r>
              <a:rPr lang="en-US" dirty="0"/>
              <a:t>Note: This list should be used as a guide for FY21 updates and should not be considered an all-inclusive list. </a:t>
            </a:r>
          </a:p>
        </p:txBody>
      </p:sp>
    </p:spTree>
    <p:extLst>
      <p:ext uri="{BB962C8B-B14F-4D97-AF65-F5344CB8AC3E}">
        <p14:creationId xmlns:p14="http://schemas.microsoft.com/office/powerpoint/2010/main" val="7296969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142631EC-6CE5-43AA-AD35-C3E10FBE3EE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 y="0"/>
            <a:ext cx="12322414" cy="7299623"/>
          </a:xfrm>
          <a:prstGeom prst="rect">
            <a:avLst/>
          </a:prstGeom>
        </p:spPr>
      </p:pic>
    </p:spTree>
    <p:extLst>
      <p:ext uri="{BB962C8B-B14F-4D97-AF65-F5344CB8AC3E}">
        <p14:creationId xmlns:p14="http://schemas.microsoft.com/office/powerpoint/2010/main" val="2467641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911F8-3CD3-4EC8-8D7E-E171CB5CC6A6}"/>
              </a:ext>
            </a:extLst>
          </p:cNvPr>
          <p:cNvSpPr>
            <a:spLocks noGrp="1"/>
          </p:cNvSpPr>
          <p:nvPr>
            <p:ph type="title"/>
          </p:nvPr>
        </p:nvSpPr>
        <p:spPr>
          <a:xfrm>
            <a:off x="838200" y="615805"/>
            <a:ext cx="10515600" cy="1325563"/>
          </a:xfrm>
        </p:spPr>
        <p:txBody>
          <a:bodyPr/>
          <a:lstStyle/>
          <a:p>
            <a:r>
              <a:rPr lang="en-US" b="1" dirty="0"/>
              <a:t>Initial home assessment data approval based on submission</a:t>
            </a:r>
          </a:p>
        </p:txBody>
      </p:sp>
      <p:graphicFrame>
        <p:nvGraphicFramePr>
          <p:cNvPr id="11" name="Content Placeholder 10">
            <a:extLst>
              <a:ext uri="{FF2B5EF4-FFF2-40B4-BE49-F238E27FC236}">
                <a16:creationId xmlns:a16="http://schemas.microsoft.com/office/drawing/2014/main" id="{D4C681FE-B49C-412E-9D77-11CF6517AF2F}"/>
              </a:ext>
            </a:extLst>
          </p:cNvPr>
          <p:cNvGraphicFramePr>
            <a:graphicFrameLocks noGrp="1"/>
          </p:cNvGraphicFramePr>
          <p:nvPr>
            <p:ph idx="1"/>
          </p:nvPr>
        </p:nvGraphicFramePr>
        <p:xfrm>
          <a:off x="838200" y="1635194"/>
          <a:ext cx="10750826" cy="522280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A69F3150-9553-4BF4-816D-913711505694}"/>
              </a:ext>
            </a:extLst>
          </p:cNvPr>
          <p:cNvSpPr txBox="1"/>
          <p:nvPr/>
        </p:nvSpPr>
        <p:spPr>
          <a:xfrm>
            <a:off x="0" y="2166730"/>
            <a:ext cx="3955774"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271</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homes approved on 1</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submission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254</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homes approved on 2</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submission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83</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homes approved on 3</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submission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24</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homes approved on 4th submission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8</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homes approved on 5th submission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2</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homes approved on 6th submission</a:t>
            </a:r>
          </a:p>
        </p:txBody>
      </p:sp>
    </p:spTree>
    <p:extLst>
      <p:ext uri="{BB962C8B-B14F-4D97-AF65-F5344CB8AC3E}">
        <p14:creationId xmlns:p14="http://schemas.microsoft.com/office/powerpoint/2010/main" val="1692775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Title 11"/>
          <p:cNvSpPr>
            <a:spLocks noGrp="1"/>
          </p:cNvSpPr>
          <p:nvPr>
            <p:ph type="ctrTitle"/>
          </p:nvPr>
        </p:nvSpPr>
        <p:spPr/>
        <p:txBody>
          <a:bodyPr/>
          <a:lstStyle/>
          <a:p>
            <a:endParaRPr lang="en-US" dirty="0"/>
          </a:p>
        </p:txBody>
      </p:sp>
      <p:sp>
        <p:nvSpPr>
          <p:cNvPr id="13" name="Subtitle 12"/>
          <p:cNvSpPr>
            <a:spLocks noGrp="1"/>
          </p:cNvSpPr>
          <p:nvPr>
            <p:ph type="subTitle" idx="1"/>
          </p:nvPr>
        </p:nvSpPr>
        <p:spPr/>
        <p:txBody>
          <a:bodyPr/>
          <a:lstStyle/>
          <a:p>
            <a:endParaRPr lang="en-US" dirty="0"/>
          </a:p>
        </p:txBody>
      </p:sp>
      <p:sp>
        <p:nvSpPr>
          <p:cNvPr id="6150" name="Rectangle 52"/>
          <p:cNvSpPr>
            <a:spLocks noChangeArrowheads="1"/>
          </p:cNvSpPr>
          <p:nvPr/>
        </p:nvSpPr>
        <p:spPr bwMode="auto">
          <a:xfrm>
            <a:off x="323557" y="808029"/>
            <a:ext cx="11690252" cy="5916327"/>
          </a:xfrm>
          <a:prstGeom prst="rect">
            <a:avLst/>
          </a:prstGeom>
          <a:solidFill>
            <a:schemeClr val="bg1"/>
          </a:solidFill>
          <a:ln>
            <a:solidFill>
              <a:schemeClr val="bg1"/>
            </a:solidFill>
          </a:ln>
        </p:spPr>
        <p:style>
          <a:lnRef idx="2">
            <a:schemeClr val="accent1">
              <a:shade val="50000"/>
            </a:schemeClr>
          </a:lnRef>
          <a:fillRef idx="1001">
            <a:schemeClr val="lt2"/>
          </a:fillRef>
          <a:effectRef idx="0">
            <a:schemeClr val="accent1"/>
          </a:effectRef>
          <a:fontRef idx="minor">
            <a:schemeClr val="lt1"/>
          </a:fontRef>
        </p:style>
        <p:txBody>
          <a:bodyPr wrap="none" anchor="ctr"/>
          <a:lstStyle/>
          <a:p>
            <a:pPr>
              <a:defRPr/>
            </a:pPr>
            <a:endParaRPr lang="en-US" dirty="0"/>
          </a:p>
        </p:txBody>
      </p:sp>
      <p:sp>
        <p:nvSpPr>
          <p:cNvPr id="6149" name="Rectangle 53"/>
          <p:cNvSpPr>
            <a:spLocks noChangeArrowheads="1"/>
          </p:cNvSpPr>
          <p:nvPr/>
        </p:nvSpPr>
        <p:spPr bwMode="auto">
          <a:xfrm>
            <a:off x="1828800" y="5105400"/>
            <a:ext cx="3810000" cy="1066800"/>
          </a:xfrm>
          <a:prstGeom prst="rect">
            <a:avLst/>
          </a:prstGeom>
          <a:noFill/>
          <a:ln w="38100">
            <a:noFill/>
            <a:miter lim="800000"/>
            <a:headEnd/>
            <a:tailEnd/>
          </a:ln>
        </p:spPr>
        <p:txBody>
          <a:bodyPr anchor="ctr"/>
          <a:lstStyle/>
          <a:p>
            <a:pPr>
              <a:spcAft>
                <a:spcPct val="25000"/>
              </a:spcAft>
            </a:pPr>
            <a:endParaRPr lang="en-US" sz="2000" b="1" dirty="0">
              <a:latin typeface="Book Antiqua" pitchFamily="18" charset="0"/>
            </a:endParaRPr>
          </a:p>
        </p:txBody>
      </p:sp>
      <p:sp>
        <p:nvSpPr>
          <p:cNvPr id="2" name="Rectangle 54"/>
          <p:cNvSpPr>
            <a:spLocks noChangeArrowheads="1"/>
          </p:cNvSpPr>
          <p:nvPr/>
        </p:nvSpPr>
        <p:spPr bwMode="auto">
          <a:xfrm>
            <a:off x="1676400" y="5791200"/>
            <a:ext cx="5867400" cy="381000"/>
          </a:xfrm>
          <a:prstGeom prst="rect">
            <a:avLst/>
          </a:prstGeom>
          <a:noFill/>
          <a:ln w="9525">
            <a:noFill/>
            <a:miter lim="800000"/>
            <a:headEnd/>
            <a:tailEnd/>
          </a:ln>
        </p:spPr>
        <p:txBody>
          <a:bodyPr/>
          <a:lstStyle/>
          <a:p>
            <a:pPr>
              <a:lnSpc>
                <a:spcPct val="80000"/>
              </a:lnSpc>
              <a:spcBef>
                <a:spcPct val="20000"/>
              </a:spcBef>
            </a:pPr>
            <a:r>
              <a:rPr lang="en-US" sz="2000" dirty="0">
                <a:latin typeface="Book Antiqua" pitchFamily="18" charset="0"/>
              </a:rPr>
              <a:t>  </a:t>
            </a:r>
          </a:p>
        </p:txBody>
      </p:sp>
      <p:sp>
        <p:nvSpPr>
          <p:cNvPr id="6151" name="Text Box 66"/>
          <p:cNvSpPr txBox="1">
            <a:spLocks noChangeArrowheads="1"/>
          </p:cNvSpPr>
          <p:nvPr/>
        </p:nvSpPr>
        <p:spPr bwMode="auto">
          <a:xfrm>
            <a:off x="773723" y="1077108"/>
            <a:ext cx="10789920" cy="4862870"/>
          </a:xfrm>
          <a:prstGeom prst="rect">
            <a:avLst/>
          </a:prstGeom>
          <a:noFill/>
          <a:ln w="9525">
            <a:noFill/>
            <a:miter lim="800000"/>
            <a:headEnd/>
            <a:tailEnd/>
          </a:ln>
        </p:spPr>
        <p:txBody>
          <a:bodyPr wrap="square">
            <a:spAutoFit/>
          </a:bodyPr>
          <a:lstStyle/>
          <a:p>
            <a:pPr algn="ctr">
              <a:spcBef>
                <a:spcPct val="50000"/>
              </a:spcBef>
            </a:pPr>
            <a:r>
              <a:rPr lang="en-US" sz="2000" b="1" dirty="0"/>
              <a:t>      </a:t>
            </a:r>
            <a:r>
              <a:rPr lang="en-US" sz="3200" b="1" dirty="0">
                <a:latin typeface="Book Antiqua" pitchFamily="18" charset="0"/>
              </a:rPr>
              <a:t>Georgia Division of Family and Children Services</a:t>
            </a:r>
          </a:p>
          <a:p>
            <a:pPr algn="ctr">
              <a:spcAft>
                <a:spcPct val="25000"/>
              </a:spcAft>
            </a:pPr>
            <a:endParaRPr lang="en-US" sz="2000" b="1" dirty="0">
              <a:latin typeface="Arial Narrow" pitchFamily="34" charset="0"/>
            </a:endParaRPr>
          </a:p>
          <a:p>
            <a:pPr algn="ctr">
              <a:spcAft>
                <a:spcPct val="25000"/>
              </a:spcAft>
            </a:pPr>
            <a:endParaRPr lang="en-US" sz="2800" b="1" i="1" dirty="0">
              <a:latin typeface="Arial Narrow" pitchFamily="34" charset="0"/>
            </a:endParaRPr>
          </a:p>
          <a:p>
            <a:pPr lvl="0" algn="ctr"/>
            <a:r>
              <a:rPr lang="en-US" sz="2800" dirty="0">
                <a:solidFill>
                  <a:prstClr val="black"/>
                </a:solidFill>
              </a:rPr>
              <a:t>Office of Provider Management</a:t>
            </a:r>
          </a:p>
          <a:p>
            <a:pPr lvl="0" algn="ctr"/>
            <a:endParaRPr lang="en-US" sz="2800" dirty="0">
              <a:solidFill>
                <a:prstClr val="white"/>
              </a:solidFill>
            </a:endParaRPr>
          </a:p>
          <a:p>
            <a:pPr lvl="0" algn="ctr"/>
            <a:r>
              <a:rPr lang="en-US" sz="3600" b="1" dirty="0">
                <a:solidFill>
                  <a:prstClr val="black"/>
                </a:solidFill>
              </a:rPr>
              <a:t>PBP Measurements and FY21 Updates</a:t>
            </a:r>
          </a:p>
          <a:p>
            <a:pPr lvl="0" algn="ctr"/>
            <a:endParaRPr lang="en-US" sz="3600" b="1" i="1" dirty="0">
              <a:solidFill>
                <a:prstClr val="black"/>
              </a:solidFill>
            </a:endParaRPr>
          </a:p>
          <a:p>
            <a:pPr lvl="0" algn="ctr"/>
            <a:r>
              <a:rPr lang="en-US" sz="3600" b="1" i="1" dirty="0">
                <a:solidFill>
                  <a:prstClr val="black"/>
                </a:solidFill>
              </a:rPr>
              <a:t>Shakaria Glass, Monitoring Manager</a:t>
            </a:r>
          </a:p>
          <a:p>
            <a:pPr algn="ctr">
              <a:spcBef>
                <a:spcPct val="50000"/>
              </a:spcBef>
            </a:pPr>
            <a:endParaRPr lang="en-US" sz="3600" b="1" dirty="0">
              <a:latin typeface="Book Antiqua" pitchFamily="18" charset="0"/>
            </a:endParaRPr>
          </a:p>
        </p:txBody>
      </p:sp>
      <p:pic>
        <p:nvPicPr>
          <p:cNvPr id="6153" name="Picture 19" descr="C:\Users\ASFIEL~1\AppData\Local\Temp\XPgrpwise\464048_10201028000972296_1001424990_o.jpg"/>
          <p:cNvPicPr>
            <a:picLocks noChangeAspect="1" noChangeArrowheads="1"/>
          </p:cNvPicPr>
          <p:nvPr/>
        </p:nvPicPr>
        <p:blipFill>
          <a:blip r:embed="rId3" cstate="print"/>
          <a:srcRect/>
          <a:stretch>
            <a:fillRect/>
          </a:stretch>
        </p:blipFill>
        <p:spPr bwMode="auto">
          <a:xfrm>
            <a:off x="178191" y="1635113"/>
            <a:ext cx="1868488" cy="1761339"/>
          </a:xfrm>
          <a:prstGeom prst="rect">
            <a:avLst/>
          </a:prstGeom>
          <a:noFill/>
          <a:ln w="9525">
            <a:noFill/>
            <a:miter lim="800000"/>
            <a:headEnd/>
            <a:tailEnd/>
          </a:ln>
        </p:spPr>
      </p:pic>
    </p:spTree>
    <p:extLst>
      <p:ext uri="{BB962C8B-B14F-4D97-AF65-F5344CB8AC3E}">
        <p14:creationId xmlns:p14="http://schemas.microsoft.com/office/powerpoint/2010/main" val="16176035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holding, ball, food&#10;&#10;Description automatically generated">
            <a:extLst>
              <a:ext uri="{FF2B5EF4-FFF2-40B4-BE49-F238E27FC236}">
                <a16:creationId xmlns:a16="http://schemas.microsoft.com/office/drawing/2014/main" id="{2DB9829D-3CAF-42BE-8309-4DB0CA2ED7B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6153"/>
          <a:stretch/>
        </p:blipFill>
        <p:spPr>
          <a:xfrm>
            <a:off x="2316898" y="628449"/>
            <a:ext cx="8427302" cy="4390976"/>
          </a:xfrm>
          <a:prstGeom prst="rect">
            <a:avLst/>
          </a:prstGeom>
        </p:spPr>
      </p:pic>
      <p:sp>
        <p:nvSpPr>
          <p:cNvPr id="3" name="Content Placeholder 2">
            <a:extLst>
              <a:ext uri="{FF2B5EF4-FFF2-40B4-BE49-F238E27FC236}">
                <a16:creationId xmlns:a16="http://schemas.microsoft.com/office/drawing/2014/main" id="{D90AD149-EF0E-48D0-B95F-9B0D00DF9C0A}"/>
              </a:ext>
            </a:extLst>
          </p:cNvPr>
          <p:cNvSpPr>
            <a:spLocks noGrp="1"/>
          </p:cNvSpPr>
          <p:nvPr>
            <p:ph idx="1"/>
          </p:nvPr>
        </p:nvSpPr>
        <p:spPr>
          <a:xfrm>
            <a:off x="952500" y="3282846"/>
            <a:ext cx="7666844" cy="4799178"/>
          </a:xfrm>
        </p:spPr>
        <p:txBody>
          <a:bodyPr/>
          <a:lstStyle/>
          <a:p>
            <a:r>
              <a:rPr lang="en-US" sz="3600" dirty="0">
                <a:solidFill>
                  <a:srgbClr val="000000"/>
                </a:solidFill>
              </a:rPr>
              <a:t>Understand how to read and access PBP scorecard details.</a:t>
            </a:r>
          </a:p>
          <a:p>
            <a:pPr marL="0" indent="0">
              <a:buNone/>
            </a:pPr>
            <a:endParaRPr lang="en-US" sz="3600" dirty="0">
              <a:solidFill>
                <a:srgbClr val="000000"/>
              </a:solidFill>
            </a:endParaRPr>
          </a:p>
          <a:p>
            <a:r>
              <a:rPr lang="en-US" sz="3600" dirty="0">
                <a:solidFill>
                  <a:srgbClr val="000000"/>
                </a:solidFill>
              </a:rPr>
              <a:t>Become familiar with FY21 updates to PBP Measures. </a:t>
            </a:r>
          </a:p>
          <a:p>
            <a:endParaRPr lang="en-US" dirty="0"/>
          </a:p>
        </p:txBody>
      </p:sp>
    </p:spTree>
    <p:extLst>
      <p:ext uri="{BB962C8B-B14F-4D97-AF65-F5344CB8AC3E}">
        <p14:creationId xmlns:p14="http://schemas.microsoft.com/office/powerpoint/2010/main" val="8617057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0012" y="396432"/>
            <a:ext cx="4977976" cy="1454051"/>
          </a:xfrm>
        </p:spPr>
        <p:txBody>
          <a:bodyPr>
            <a:normAutofit/>
          </a:bodyPr>
          <a:lstStyle/>
          <a:p>
            <a:pPr algn="ctr"/>
            <a:r>
              <a:rPr lang="en-US" b="1" dirty="0"/>
              <a:t>Performance-Based Placement</a:t>
            </a:r>
            <a:endParaRPr lang="en-US" b="1" dirty="0">
              <a:solidFill>
                <a:srgbClr val="000000"/>
              </a:solidFill>
            </a:endParaRPr>
          </a:p>
        </p:txBody>
      </p:sp>
      <p:pic>
        <p:nvPicPr>
          <p:cNvPr id="6" name="Picture 5" descr="A picture containing drawing&#10;&#10;Description automatically generated">
            <a:extLst>
              <a:ext uri="{FF2B5EF4-FFF2-40B4-BE49-F238E27FC236}">
                <a16:creationId xmlns:a16="http://schemas.microsoft.com/office/drawing/2014/main" id="{B9B5C64B-1275-436E-B0AA-BFDA9D4556A3}"/>
              </a:ext>
            </a:extLst>
          </p:cNvPr>
          <p:cNvPicPr>
            <a:picLocks noChangeAspect="1"/>
          </p:cNvPicPr>
          <p:nvPr/>
        </p:nvPicPr>
        <p:blipFill>
          <a:blip r:embed="rId3"/>
          <a:stretch>
            <a:fillRect/>
          </a:stretch>
        </p:blipFill>
        <p:spPr>
          <a:xfrm>
            <a:off x="1" y="2257006"/>
            <a:ext cx="4844783" cy="1753473"/>
          </a:xfrm>
          <a:prstGeom prst="rect">
            <a:avLst/>
          </a:prstGeom>
        </p:spPr>
      </p:pic>
      <p:sp>
        <p:nvSpPr>
          <p:cNvPr id="3" name="Content Placeholder 2"/>
          <p:cNvSpPr>
            <a:spLocks noGrp="1"/>
          </p:cNvSpPr>
          <p:nvPr>
            <p:ph idx="1"/>
          </p:nvPr>
        </p:nvSpPr>
        <p:spPr>
          <a:xfrm>
            <a:off x="5614877" y="1475418"/>
            <a:ext cx="5466412" cy="4784672"/>
          </a:xfrm>
        </p:spPr>
        <p:txBody>
          <a:bodyPr anchor="ctr">
            <a:normAutofit/>
          </a:bodyPr>
          <a:lstStyle/>
          <a:p>
            <a:pPr marL="0" indent="0" algn="ctr">
              <a:buNone/>
            </a:pPr>
            <a:r>
              <a:rPr lang="en-US" sz="3600" dirty="0"/>
              <a:t>Performance‐based placement (PBP) is a system of data reporting and monitoring that generates quarterly scores for RBWO providers. </a:t>
            </a:r>
          </a:p>
        </p:txBody>
      </p:sp>
    </p:spTree>
    <p:extLst>
      <p:ext uri="{BB962C8B-B14F-4D97-AF65-F5344CB8AC3E}">
        <p14:creationId xmlns:p14="http://schemas.microsoft.com/office/powerpoint/2010/main" val="24011376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48052A29-3476-4B2B-BD3F-4A49C4B3126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681493" y="4230859"/>
            <a:ext cx="4048125" cy="2510375"/>
          </a:xfrm>
          <a:prstGeom prst="rect">
            <a:avLst/>
          </a:prstGeom>
        </p:spPr>
      </p:pic>
      <p:sp>
        <p:nvSpPr>
          <p:cNvPr id="2" name="Title 1">
            <a:extLst>
              <a:ext uri="{FF2B5EF4-FFF2-40B4-BE49-F238E27FC236}">
                <a16:creationId xmlns:a16="http://schemas.microsoft.com/office/drawing/2014/main" id="{B891304B-0E2B-49D1-A95B-A09EBF63319B}"/>
              </a:ext>
            </a:extLst>
          </p:cNvPr>
          <p:cNvSpPr>
            <a:spLocks noGrp="1"/>
          </p:cNvSpPr>
          <p:nvPr>
            <p:ph type="title"/>
          </p:nvPr>
        </p:nvSpPr>
        <p:spPr>
          <a:xfrm>
            <a:off x="704850" y="659875"/>
            <a:ext cx="10515600" cy="1325563"/>
          </a:xfrm>
        </p:spPr>
        <p:txBody>
          <a:bodyPr/>
          <a:lstStyle/>
          <a:p>
            <a:pPr algn="ctr"/>
            <a:r>
              <a:rPr lang="en-US" sz="6600" b="1" dirty="0"/>
              <a:t>GA+SCORECARDS</a:t>
            </a:r>
            <a:r>
              <a:rPr lang="en-US" b="1" dirty="0"/>
              <a:t> </a:t>
            </a:r>
          </a:p>
        </p:txBody>
      </p:sp>
      <p:sp>
        <p:nvSpPr>
          <p:cNvPr id="3" name="Content Placeholder 2">
            <a:extLst>
              <a:ext uri="{FF2B5EF4-FFF2-40B4-BE49-F238E27FC236}">
                <a16:creationId xmlns:a16="http://schemas.microsoft.com/office/drawing/2014/main" id="{BF077023-9528-4ACE-87D1-FE05E453E526}"/>
              </a:ext>
            </a:extLst>
          </p:cNvPr>
          <p:cNvSpPr>
            <a:spLocks noGrp="1"/>
          </p:cNvSpPr>
          <p:nvPr>
            <p:ph idx="1"/>
          </p:nvPr>
        </p:nvSpPr>
        <p:spPr>
          <a:xfrm>
            <a:off x="7108556" y="1985389"/>
            <a:ext cx="4245244" cy="4351338"/>
          </a:xfrm>
        </p:spPr>
        <p:txBody>
          <a:bodyPr/>
          <a:lstStyle/>
          <a:p>
            <a:pPr marL="457200" indent="-457200">
              <a:buFont typeface="Wingdings" panose="05000000000000000000" pitchFamily="2" charset="2"/>
              <a:buChar char="Ø"/>
            </a:pPr>
            <a:r>
              <a:rPr lang="en-US" sz="2800" dirty="0"/>
              <a:t>DFCS case workers use provider scores to make informed placement decisions. </a:t>
            </a:r>
          </a:p>
          <a:p>
            <a:pPr marL="457200" indent="-457200">
              <a:buFont typeface="Wingdings" panose="05000000000000000000" pitchFamily="2" charset="2"/>
              <a:buChar char="Ø"/>
            </a:pPr>
            <a:r>
              <a:rPr lang="en-US" sz="2800" dirty="0"/>
              <a:t>OPM uses provider scores to assess quality of care and identify opportunities for technical assistance and training.</a:t>
            </a:r>
          </a:p>
          <a:p>
            <a:endParaRPr lang="en-US" dirty="0"/>
          </a:p>
        </p:txBody>
      </p:sp>
      <p:sp>
        <p:nvSpPr>
          <p:cNvPr id="4" name="Content Placeholder 2">
            <a:extLst>
              <a:ext uri="{FF2B5EF4-FFF2-40B4-BE49-F238E27FC236}">
                <a16:creationId xmlns:a16="http://schemas.microsoft.com/office/drawing/2014/main" id="{EC6910E2-40DC-44BD-91AD-5CD9D67EF727}"/>
              </a:ext>
            </a:extLst>
          </p:cNvPr>
          <p:cNvSpPr txBox="1">
            <a:spLocks/>
          </p:cNvSpPr>
          <p:nvPr/>
        </p:nvSpPr>
        <p:spPr>
          <a:xfrm>
            <a:off x="967352" y="1900543"/>
            <a:ext cx="5128648" cy="53300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dirty="0"/>
              <a:t>Are issued on a quarterly basis. </a:t>
            </a:r>
          </a:p>
          <a:p>
            <a:pPr marL="457200" indent="-457200">
              <a:buFont typeface="Wingdings" panose="05000000000000000000" pitchFamily="2" charset="2"/>
              <a:buChar char="Ø"/>
            </a:pPr>
            <a:r>
              <a:rPr lang="en-US" dirty="0"/>
              <a:t>Includes an overall score and corresponding grade as well as a detailed report of performance in each of the measurements. </a:t>
            </a:r>
          </a:p>
          <a:p>
            <a:pPr marL="914400" lvl="1" indent="-457200">
              <a:buFont typeface="Wingdings" panose="05000000000000000000" pitchFamily="2" charset="2"/>
              <a:buChar char="Ø"/>
            </a:pPr>
            <a:r>
              <a:rPr lang="en-US" dirty="0"/>
              <a:t>Scorecard</a:t>
            </a:r>
          </a:p>
          <a:p>
            <a:pPr marL="914400" lvl="1" indent="-457200">
              <a:buFont typeface="Wingdings" panose="05000000000000000000" pitchFamily="2" charset="2"/>
              <a:buChar char="Ø"/>
            </a:pPr>
            <a:r>
              <a:rPr lang="en-US" dirty="0"/>
              <a:t>Child Detail</a:t>
            </a:r>
          </a:p>
          <a:p>
            <a:pPr marL="914400" lvl="1" indent="-457200">
              <a:buFont typeface="Wingdings" panose="05000000000000000000" pitchFamily="2" charset="2"/>
              <a:buChar char="Ø"/>
            </a:pPr>
            <a:r>
              <a:rPr lang="en-US" dirty="0"/>
              <a:t>Staff Detail  </a:t>
            </a:r>
          </a:p>
          <a:p>
            <a:endParaRPr lang="en-US" dirty="0"/>
          </a:p>
        </p:txBody>
      </p:sp>
    </p:spTree>
    <p:extLst>
      <p:ext uri="{BB962C8B-B14F-4D97-AF65-F5344CB8AC3E}">
        <p14:creationId xmlns:p14="http://schemas.microsoft.com/office/powerpoint/2010/main" val="42768468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B4B950CA-02AA-4E85-82BD-3C2C76D25EAE}"/>
              </a:ext>
            </a:extLst>
          </p:cNvPr>
          <p:cNvPicPr>
            <a:picLocks noChangeAspect="1"/>
          </p:cNvPicPr>
          <p:nvPr/>
        </p:nvPicPr>
        <p:blipFill>
          <a:blip r:embed="rId2"/>
          <a:stretch>
            <a:fillRect/>
          </a:stretch>
        </p:blipFill>
        <p:spPr>
          <a:xfrm>
            <a:off x="477863" y="508466"/>
            <a:ext cx="11237125" cy="5954693"/>
          </a:xfrm>
          <a:prstGeom prst="rect">
            <a:avLst/>
          </a:prstGeom>
        </p:spPr>
      </p:pic>
      <p:sp>
        <p:nvSpPr>
          <p:cNvPr id="11" name="Oval 10">
            <a:extLst>
              <a:ext uri="{FF2B5EF4-FFF2-40B4-BE49-F238E27FC236}">
                <a16:creationId xmlns:a16="http://schemas.microsoft.com/office/drawing/2014/main" id="{A1D17E89-47B7-4D20-926E-F5A2B156EC54}"/>
              </a:ext>
            </a:extLst>
          </p:cNvPr>
          <p:cNvSpPr/>
          <p:nvPr/>
        </p:nvSpPr>
        <p:spPr>
          <a:xfrm>
            <a:off x="8133735" y="4874742"/>
            <a:ext cx="915013" cy="48006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llout: Down Arrow 13">
            <a:extLst>
              <a:ext uri="{FF2B5EF4-FFF2-40B4-BE49-F238E27FC236}">
                <a16:creationId xmlns:a16="http://schemas.microsoft.com/office/drawing/2014/main" id="{56AE1559-F0DF-4785-8EC8-69BCFD7FA8F2}"/>
              </a:ext>
            </a:extLst>
          </p:cNvPr>
          <p:cNvSpPr/>
          <p:nvPr/>
        </p:nvSpPr>
        <p:spPr>
          <a:xfrm>
            <a:off x="6692352" y="2194990"/>
            <a:ext cx="3825436" cy="258164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AE540F4-EFE0-423A-9B92-34BC55DFB842}"/>
              </a:ext>
            </a:extLst>
          </p:cNvPr>
          <p:cNvSpPr txBox="1"/>
          <p:nvPr/>
        </p:nvSpPr>
        <p:spPr>
          <a:xfrm>
            <a:off x="7244109" y="2235309"/>
            <a:ext cx="2694267" cy="1384995"/>
          </a:xfrm>
          <a:prstGeom prst="rect">
            <a:avLst/>
          </a:prstGeom>
          <a:noFill/>
        </p:spPr>
        <p:txBody>
          <a:bodyPr wrap="square" rtlCol="0">
            <a:spAutoFit/>
          </a:bodyPr>
          <a:lstStyle/>
          <a:p>
            <a:pPr algn="ctr"/>
            <a:r>
              <a:rPr lang="en-US" sz="2800" b="1" dirty="0">
                <a:solidFill>
                  <a:schemeClr val="bg1"/>
                </a:solidFill>
              </a:rPr>
              <a:t>ACR weight will increase to 40 for FY21</a:t>
            </a:r>
          </a:p>
        </p:txBody>
      </p:sp>
      <p:sp>
        <p:nvSpPr>
          <p:cNvPr id="16" name="Oval 15">
            <a:extLst>
              <a:ext uri="{FF2B5EF4-FFF2-40B4-BE49-F238E27FC236}">
                <a16:creationId xmlns:a16="http://schemas.microsoft.com/office/drawing/2014/main" id="{76105B97-999B-4996-884A-C0CBE14A082C}"/>
              </a:ext>
            </a:extLst>
          </p:cNvPr>
          <p:cNvSpPr/>
          <p:nvPr/>
        </p:nvSpPr>
        <p:spPr>
          <a:xfrm>
            <a:off x="8133734" y="5428478"/>
            <a:ext cx="915013" cy="48006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llout: Right Arrow 18">
            <a:extLst>
              <a:ext uri="{FF2B5EF4-FFF2-40B4-BE49-F238E27FC236}">
                <a16:creationId xmlns:a16="http://schemas.microsoft.com/office/drawing/2014/main" id="{25C865CE-EFE5-4A50-BDE2-8CE2DB0F38DD}"/>
              </a:ext>
            </a:extLst>
          </p:cNvPr>
          <p:cNvSpPr/>
          <p:nvPr/>
        </p:nvSpPr>
        <p:spPr>
          <a:xfrm>
            <a:off x="5275603" y="4325407"/>
            <a:ext cx="2832648" cy="2581646"/>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rPr>
              <a:t>SR weight will increase to 20 for </a:t>
            </a:r>
          </a:p>
          <a:p>
            <a:pPr algn="ctr"/>
            <a:r>
              <a:rPr lang="en-US" b="1" dirty="0">
                <a:solidFill>
                  <a:schemeClr val="bg1"/>
                </a:solidFill>
              </a:rPr>
              <a:t>FY21</a:t>
            </a:r>
            <a:endParaRPr lang="en-US" sz="1800" b="1" dirty="0">
              <a:solidFill>
                <a:schemeClr val="bg1"/>
              </a:solidFill>
            </a:endParaRPr>
          </a:p>
        </p:txBody>
      </p:sp>
      <p:sp>
        <p:nvSpPr>
          <p:cNvPr id="20" name="Arrow: Left 19">
            <a:extLst>
              <a:ext uri="{FF2B5EF4-FFF2-40B4-BE49-F238E27FC236}">
                <a16:creationId xmlns:a16="http://schemas.microsoft.com/office/drawing/2014/main" id="{8ED694C6-699D-4BFD-ADBC-D39046AD6DA4}"/>
              </a:ext>
            </a:extLst>
          </p:cNvPr>
          <p:cNvSpPr/>
          <p:nvPr/>
        </p:nvSpPr>
        <p:spPr>
          <a:xfrm>
            <a:off x="9101888" y="5674203"/>
            <a:ext cx="3036289" cy="9208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NEW weight =60</a:t>
            </a:r>
          </a:p>
        </p:txBody>
      </p:sp>
      <p:sp>
        <p:nvSpPr>
          <p:cNvPr id="21" name="Oval 20">
            <a:extLst>
              <a:ext uri="{FF2B5EF4-FFF2-40B4-BE49-F238E27FC236}">
                <a16:creationId xmlns:a16="http://schemas.microsoft.com/office/drawing/2014/main" id="{02F76BC1-669A-4D1D-A3AB-B5C6DFF089D9}"/>
              </a:ext>
            </a:extLst>
          </p:cNvPr>
          <p:cNvSpPr/>
          <p:nvPr/>
        </p:nvSpPr>
        <p:spPr>
          <a:xfrm>
            <a:off x="8147563" y="5903209"/>
            <a:ext cx="915013" cy="48006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722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ntr" presetSubtype="0" fill="hold" grpId="2"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p:bldP spid="15" grpId="1"/>
      <p:bldP spid="16" grpId="0" animBg="1"/>
      <p:bldP spid="16" grpId="1" animBg="1"/>
      <p:bldP spid="19" grpId="0" animBg="1"/>
      <p:bldP spid="19" grpId="1" animBg="1"/>
      <p:bldP spid="20" grpId="0" animBg="1"/>
      <p:bldP spid="21" grpId="0" animBg="1"/>
      <p:bldP spid="21" grpId="1" animBg="1"/>
      <p:bldP spid="21" grpId="2"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5D5FC5CD-A451-45AB-97D3-412E7B29EF8E}"/>
              </a:ext>
            </a:extLst>
          </p:cNvPr>
          <p:cNvPicPr>
            <a:picLocks noChangeAspect="1"/>
          </p:cNvPicPr>
          <p:nvPr/>
        </p:nvPicPr>
        <p:blipFill>
          <a:blip r:embed="rId2"/>
          <a:stretch>
            <a:fillRect/>
          </a:stretch>
        </p:blipFill>
        <p:spPr>
          <a:xfrm>
            <a:off x="401090" y="123874"/>
            <a:ext cx="11619460" cy="6610251"/>
          </a:xfrm>
          <a:prstGeom prst="rect">
            <a:avLst/>
          </a:prstGeom>
        </p:spPr>
      </p:pic>
      <p:sp>
        <p:nvSpPr>
          <p:cNvPr id="8" name="Oval 7">
            <a:extLst>
              <a:ext uri="{FF2B5EF4-FFF2-40B4-BE49-F238E27FC236}">
                <a16:creationId xmlns:a16="http://schemas.microsoft.com/office/drawing/2014/main" id="{06F9D3C2-E741-4934-BA4D-DF96B537699B}"/>
              </a:ext>
            </a:extLst>
          </p:cNvPr>
          <p:cNvSpPr/>
          <p:nvPr/>
        </p:nvSpPr>
        <p:spPr>
          <a:xfrm>
            <a:off x="8362335" y="2779242"/>
            <a:ext cx="915013" cy="48006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EA46DA5-5C1F-403E-9229-C44B4E744BE4}"/>
              </a:ext>
            </a:extLst>
          </p:cNvPr>
          <p:cNvSpPr/>
          <p:nvPr/>
        </p:nvSpPr>
        <p:spPr>
          <a:xfrm>
            <a:off x="8362335" y="6254065"/>
            <a:ext cx="915013" cy="48006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14A9607D-2C97-42F8-81B3-389084680A17}"/>
              </a:ext>
            </a:extLst>
          </p:cNvPr>
          <p:cNvSpPr/>
          <p:nvPr/>
        </p:nvSpPr>
        <p:spPr>
          <a:xfrm>
            <a:off x="9201147" y="1527810"/>
            <a:ext cx="2095502" cy="762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NO change</a:t>
            </a:r>
          </a:p>
        </p:txBody>
      </p:sp>
      <p:sp>
        <p:nvSpPr>
          <p:cNvPr id="11" name="Callout: Down Arrow 10">
            <a:extLst>
              <a:ext uri="{FF2B5EF4-FFF2-40B4-BE49-F238E27FC236}">
                <a16:creationId xmlns:a16="http://schemas.microsoft.com/office/drawing/2014/main" id="{FEB8F094-0B5E-47B4-B235-CC59386EF998}"/>
              </a:ext>
            </a:extLst>
          </p:cNvPr>
          <p:cNvSpPr/>
          <p:nvPr/>
        </p:nvSpPr>
        <p:spPr>
          <a:xfrm>
            <a:off x="7590812" y="4226992"/>
            <a:ext cx="2457450" cy="1851355"/>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Self reported wellbeing weight will decrease to 20 points in FY21 </a:t>
            </a:r>
          </a:p>
        </p:txBody>
      </p:sp>
      <p:sp>
        <p:nvSpPr>
          <p:cNvPr id="12" name="Callout: Right Arrow 11">
            <a:extLst>
              <a:ext uri="{FF2B5EF4-FFF2-40B4-BE49-F238E27FC236}">
                <a16:creationId xmlns:a16="http://schemas.microsoft.com/office/drawing/2014/main" id="{EE8E0651-27FE-4BF8-8F9F-4DB842559895}"/>
              </a:ext>
            </a:extLst>
          </p:cNvPr>
          <p:cNvSpPr/>
          <p:nvPr/>
        </p:nvSpPr>
        <p:spPr>
          <a:xfrm>
            <a:off x="6210820" y="1976932"/>
            <a:ext cx="2095502" cy="207434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Self reported Placement Stability decrease to 10 in FY21 </a:t>
            </a:r>
          </a:p>
        </p:txBody>
      </p:sp>
    </p:spTree>
    <p:extLst>
      <p:ext uri="{BB962C8B-B14F-4D97-AF65-F5344CB8AC3E}">
        <p14:creationId xmlns:p14="http://schemas.microsoft.com/office/powerpoint/2010/main" val="144530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10" grpId="0" animBg="1"/>
      <p:bldP spid="11" grpId="0" animBg="1"/>
      <p:bldP spid="12" grpId="0" animBg="1"/>
      <p:bldP spid="12"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16099261-720F-4814-BCC7-8546886AF05E}"/>
              </a:ext>
            </a:extLst>
          </p:cNvPr>
          <p:cNvPicPr>
            <a:picLocks noChangeAspect="1"/>
          </p:cNvPicPr>
          <p:nvPr/>
        </p:nvPicPr>
        <p:blipFill>
          <a:blip r:embed="rId2"/>
          <a:stretch>
            <a:fillRect/>
          </a:stretch>
        </p:blipFill>
        <p:spPr>
          <a:xfrm>
            <a:off x="477012" y="401954"/>
            <a:ext cx="11237976" cy="6054091"/>
          </a:xfrm>
          <a:prstGeom prst="rect">
            <a:avLst/>
          </a:prstGeom>
        </p:spPr>
      </p:pic>
      <p:cxnSp>
        <p:nvCxnSpPr>
          <p:cNvPr id="9" name="Straight Connector 8">
            <a:extLst>
              <a:ext uri="{FF2B5EF4-FFF2-40B4-BE49-F238E27FC236}">
                <a16:creationId xmlns:a16="http://schemas.microsoft.com/office/drawing/2014/main" id="{5C825643-9D12-4D70-B74A-99185FDDEA91}"/>
              </a:ext>
            </a:extLst>
          </p:cNvPr>
          <p:cNvCxnSpPr/>
          <p:nvPr/>
        </p:nvCxnSpPr>
        <p:spPr>
          <a:xfrm>
            <a:off x="477012" y="5486400"/>
            <a:ext cx="11237976"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
        <p:nvSpPr>
          <p:cNvPr id="11" name="Rectangle 10">
            <a:extLst>
              <a:ext uri="{FF2B5EF4-FFF2-40B4-BE49-F238E27FC236}">
                <a16:creationId xmlns:a16="http://schemas.microsoft.com/office/drawing/2014/main" id="{033D2C97-B8DA-4B6B-B4E6-C21C614029FF}"/>
              </a:ext>
            </a:extLst>
          </p:cNvPr>
          <p:cNvSpPr/>
          <p:nvPr/>
        </p:nvSpPr>
        <p:spPr>
          <a:xfrm>
            <a:off x="4009644" y="3095763"/>
            <a:ext cx="2295906" cy="2133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CCI Behavior Management (use of ESI) Incentive Removed for FY21</a:t>
            </a:r>
          </a:p>
        </p:txBody>
      </p:sp>
      <p:sp>
        <p:nvSpPr>
          <p:cNvPr id="16" name="Oval 15">
            <a:extLst>
              <a:ext uri="{FF2B5EF4-FFF2-40B4-BE49-F238E27FC236}">
                <a16:creationId xmlns:a16="http://schemas.microsoft.com/office/drawing/2014/main" id="{FFBBBA57-171E-4552-B4D5-82400D9BC229}"/>
              </a:ext>
            </a:extLst>
          </p:cNvPr>
          <p:cNvSpPr/>
          <p:nvPr/>
        </p:nvSpPr>
        <p:spPr>
          <a:xfrm>
            <a:off x="6945249" y="628651"/>
            <a:ext cx="3656838" cy="28003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Providers can still earn up to 10 incentive points </a:t>
            </a:r>
          </a:p>
        </p:txBody>
      </p:sp>
      <p:sp>
        <p:nvSpPr>
          <p:cNvPr id="17" name="Rectangle 16">
            <a:extLst>
              <a:ext uri="{FF2B5EF4-FFF2-40B4-BE49-F238E27FC236}">
                <a16:creationId xmlns:a16="http://schemas.microsoft.com/office/drawing/2014/main" id="{2963239A-17D0-41C5-A686-2CA29B3445D8}"/>
              </a:ext>
            </a:extLst>
          </p:cNvPr>
          <p:cNvSpPr/>
          <p:nvPr/>
        </p:nvSpPr>
        <p:spPr>
          <a:xfrm>
            <a:off x="7282148" y="3469004"/>
            <a:ext cx="2983040" cy="112584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Must score at least 70% </a:t>
            </a:r>
          </a:p>
          <a:p>
            <a:pPr algn="ctr"/>
            <a:r>
              <a:rPr lang="en-US" sz="2000" b="1" dirty="0"/>
              <a:t>on most recent ACR.</a:t>
            </a:r>
          </a:p>
        </p:txBody>
      </p:sp>
    </p:spTree>
    <p:extLst>
      <p:ext uri="{BB962C8B-B14F-4D97-AF65-F5344CB8AC3E}">
        <p14:creationId xmlns:p14="http://schemas.microsoft.com/office/powerpoint/2010/main" val="60304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C38A7-70D4-41F6-A8BE-709306D919D1}"/>
              </a:ext>
            </a:extLst>
          </p:cNvPr>
          <p:cNvSpPr>
            <a:spLocks noGrp="1"/>
          </p:cNvSpPr>
          <p:nvPr>
            <p:ph type="title"/>
          </p:nvPr>
        </p:nvSpPr>
        <p:spPr/>
        <p:txBody>
          <a:bodyPr/>
          <a:lstStyle/>
          <a:p>
            <a:r>
              <a:rPr lang="en-US" b="1" dirty="0"/>
              <a:t>Predicted Impact of Scoring Changes </a:t>
            </a:r>
          </a:p>
        </p:txBody>
      </p:sp>
      <p:sp>
        <p:nvSpPr>
          <p:cNvPr id="3" name="Content Placeholder 2">
            <a:extLst>
              <a:ext uri="{FF2B5EF4-FFF2-40B4-BE49-F238E27FC236}">
                <a16:creationId xmlns:a16="http://schemas.microsoft.com/office/drawing/2014/main" id="{6911EF8E-23C6-4226-97BE-5D6F84100680}"/>
              </a:ext>
            </a:extLst>
          </p:cNvPr>
          <p:cNvSpPr>
            <a:spLocks noGrp="1"/>
          </p:cNvSpPr>
          <p:nvPr>
            <p:ph idx="1"/>
          </p:nvPr>
        </p:nvSpPr>
        <p:spPr>
          <a:xfrm>
            <a:off x="4726238" y="1794992"/>
            <a:ext cx="6858917" cy="4351338"/>
          </a:xfrm>
        </p:spPr>
        <p:txBody>
          <a:bodyPr>
            <a:normAutofit/>
          </a:bodyPr>
          <a:lstStyle/>
          <a:p>
            <a:pPr marL="0" indent="0">
              <a:buNone/>
            </a:pPr>
            <a:r>
              <a:rPr lang="en-US" dirty="0"/>
              <a:t>To assess the effect on individual and aggregate scores, Care Solutions reran scorecards for 4 previous quarters using these new measures.</a:t>
            </a:r>
          </a:p>
          <a:p>
            <a:pPr marL="0" indent="0">
              <a:buNone/>
            </a:pPr>
            <a:r>
              <a:rPr lang="en-US" b="1" dirty="0"/>
              <a:t>These changes had the greatest impact on scorecards with a large disparity between OPM’s assessment via monitoring reviews and the provider’s self-assessment.</a:t>
            </a:r>
          </a:p>
          <a:p>
            <a:pPr marL="0" indent="0">
              <a:buNone/>
            </a:pPr>
            <a:endParaRPr lang="en-US" b="1" dirty="0"/>
          </a:p>
        </p:txBody>
      </p:sp>
      <p:pic>
        <p:nvPicPr>
          <p:cNvPr id="7" name="Picture 6" descr="A black and white photo of a person&#10;&#10;Description automatically generated">
            <a:extLst>
              <a:ext uri="{FF2B5EF4-FFF2-40B4-BE49-F238E27FC236}">
                <a16:creationId xmlns:a16="http://schemas.microsoft.com/office/drawing/2014/main" id="{92F33D8B-C640-4818-9246-B48689A5676C}"/>
              </a:ext>
            </a:extLst>
          </p:cNvPr>
          <p:cNvPicPr>
            <a:picLocks noChangeAspect="1"/>
          </p:cNvPicPr>
          <p:nvPr/>
        </p:nvPicPr>
        <p:blipFill rotWithShape="1">
          <a:blip r:embed="rId2">
            <a:extLst>
              <a:ext uri="{28A0092B-C50C-407E-A947-70E740481C1C}">
                <a14:useLocalDpi xmlns:a14="http://schemas.microsoft.com/office/drawing/2010/main" val="0"/>
              </a:ext>
            </a:extLst>
          </a:blip>
          <a:srcRect l="8145" r="39897"/>
          <a:stretch/>
        </p:blipFill>
        <p:spPr>
          <a:xfrm>
            <a:off x="606845" y="1847657"/>
            <a:ext cx="3799901" cy="4113804"/>
          </a:xfrm>
          <a:prstGeom prst="rect">
            <a:avLst/>
          </a:prstGeom>
        </p:spPr>
      </p:pic>
    </p:spTree>
    <p:extLst>
      <p:ext uri="{BB962C8B-B14F-4D97-AF65-F5344CB8AC3E}">
        <p14:creationId xmlns:p14="http://schemas.microsoft.com/office/powerpoint/2010/main" val="5149273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C38A7-70D4-41F6-A8BE-709306D919D1}"/>
              </a:ext>
            </a:extLst>
          </p:cNvPr>
          <p:cNvSpPr>
            <a:spLocks noGrp="1"/>
          </p:cNvSpPr>
          <p:nvPr>
            <p:ph type="title"/>
          </p:nvPr>
        </p:nvSpPr>
        <p:spPr/>
        <p:txBody>
          <a:bodyPr/>
          <a:lstStyle/>
          <a:p>
            <a:r>
              <a:rPr lang="en-US" b="1" dirty="0"/>
              <a:t>Data Highlights: CCIs</a:t>
            </a:r>
          </a:p>
        </p:txBody>
      </p:sp>
      <p:sp>
        <p:nvSpPr>
          <p:cNvPr id="3" name="Content Placeholder 2">
            <a:extLst>
              <a:ext uri="{FF2B5EF4-FFF2-40B4-BE49-F238E27FC236}">
                <a16:creationId xmlns:a16="http://schemas.microsoft.com/office/drawing/2014/main" id="{6911EF8E-23C6-4226-97BE-5D6F84100680}"/>
              </a:ext>
            </a:extLst>
          </p:cNvPr>
          <p:cNvSpPr>
            <a:spLocks noGrp="1"/>
          </p:cNvSpPr>
          <p:nvPr>
            <p:ph idx="1"/>
          </p:nvPr>
        </p:nvSpPr>
        <p:spPr>
          <a:xfrm>
            <a:off x="838200" y="1825625"/>
            <a:ext cx="10515600" cy="4351338"/>
          </a:xfrm>
        </p:spPr>
        <p:txBody>
          <a:bodyPr/>
          <a:lstStyle/>
          <a:p>
            <a:r>
              <a:rPr lang="en-US" dirty="0"/>
              <a:t>The lowest score for the last four quarters decreased from 52.9 to 44 and the highest score dropped from 110 to 108.5.</a:t>
            </a:r>
          </a:p>
          <a:p>
            <a:r>
              <a:rPr lang="en-US" dirty="0"/>
              <a:t>1/3 of scores increased or stayed the same; 2/3 decreased.</a:t>
            </a:r>
          </a:p>
          <a:p>
            <a:r>
              <a:rPr lang="en-US" dirty="0"/>
              <a:t>The mean and median scores are still in the A range.</a:t>
            </a:r>
          </a:p>
          <a:p>
            <a:pPr marL="0" indent="0">
              <a:buNone/>
            </a:pPr>
            <a:endParaRPr lang="en-US" dirty="0"/>
          </a:p>
        </p:txBody>
      </p:sp>
      <p:graphicFrame>
        <p:nvGraphicFramePr>
          <p:cNvPr id="4" name="Table 3">
            <a:extLst>
              <a:ext uri="{FF2B5EF4-FFF2-40B4-BE49-F238E27FC236}">
                <a16:creationId xmlns:a16="http://schemas.microsoft.com/office/drawing/2014/main" id="{12D58B06-BF02-4017-AA6D-5595729E6B06}"/>
              </a:ext>
            </a:extLst>
          </p:cNvPr>
          <p:cNvGraphicFramePr>
            <a:graphicFrameLocks noGrp="1"/>
          </p:cNvGraphicFramePr>
          <p:nvPr/>
        </p:nvGraphicFramePr>
        <p:xfrm>
          <a:off x="1922944" y="3824923"/>
          <a:ext cx="4710545" cy="2352040"/>
        </p:xfrm>
        <a:graphic>
          <a:graphicData uri="http://schemas.openxmlformats.org/drawingml/2006/table">
            <a:tbl>
              <a:tblPr firstRow="1" bandRow="1">
                <a:tableStyleId>{5C22544A-7EE6-4342-B048-85BDC9FD1C3A}</a:tableStyleId>
              </a:tblPr>
              <a:tblGrid>
                <a:gridCol w="1764145">
                  <a:extLst>
                    <a:ext uri="{9D8B030D-6E8A-4147-A177-3AD203B41FA5}">
                      <a16:colId xmlns:a16="http://schemas.microsoft.com/office/drawing/2014/main" val="2763795031"/>
                    </a:ext>
                  </a:extLst>
                </a:gridCol>
                <a:gridCol w="1607128">
                  <a:extLst>
                    <a:ext uri="{9D8B030D-6E8A-4147-A177-3AD203B41FA5}">
                      <a16:colId xmlns:a16="http://schemas.microsoft.com/office/drawing/2014/main" val="496529332"/>
                    </a:ext>
                  </a:extLst>
                </a:gridCol>
                <a:gridCol w="1339272">
                  <a:extLst>
                    <a:ext uri="{9D8B030D-6E8A-4147-A177-3AD203B41FA5}">
                      <a16:colId xmlns:a16="http://schemas.microsoft.com/office/drawing/2014/main" val="4099805202"/>
                    </a:ext>
                  </a:extLst>
                </a:gridCol>
              </a:tblGrid>
              <a:tr h="370840">
                <a:tc>
                  <a:txBody>
                    <a:bodyPr/>
                    <a:lstStyle/>
                    <a:p>
                      <a:pPr algn="ctr"/>
                      <a:r>
                        <a:rPr lang="en-US" dirty="0"/>
                        <a:t>Letter Grade</a:t>
                      </a:r>
                    </a:p>
                  </a:txBody>
                  <a:tcPr/>
                </a:tc>
                <a:tc>
                  <a:txBody>
                    <a:bodyPr/>
                    <a:lstStyle/>
                    <a:p>
                      <a:pPr algn="ctr"/>
                      <a:r>
                        <a:rPr lang="en-US" dirty="0"/>
                        <a:t>Original %</a:t>
                      </a:r>
                    </a:p>
                  </a:txBody>
                  <a:tcPr/>
                </a:tc>
                <a:tc>
                  <a:txBody>
                    <a:bodyPr/>
                    <a:lstStyle/>
                    <a:p>
                      <a:pPr algn="ctr"/>
                      <a:r>
                        <a:rPr lang="en-US" dirty="0"/>
                        <a:t>New %</a:t>
                      </a:r>
                    </a:p>
                  </a:txBody>
                  <a:tcPr/>
                </a:tc>
                <a:extLst>
                  <a:ext uri="{0D108BD9-81ED-4DB2-BD59-A6C34878D82A}">
                    <a16:rowId xmlns:a16="http://schemas.microsoft.com/office/drawing/2014/main" val="3164257706"/>
                  </a:ext>
                </a:extLst>
              </a:tr>
              <a:tr h="370840">
                <a:tc>
                  <a:txBody>
                    <a:bodyPr/>
                    <a:lstStyle/>
                    <a:p>
                      <a:pPr algn="ctr"/>
                      <a:r>
                        <a:rPr lang="en-US" sz="2000" dirty="0">
                          <a:solidFill>
                            <a:schemeClr val="tx1"/>
                          </a:solidFill>
                        </a:rPr>
                        <a:t>A</a:t>
                      </a:r>
                    </a:p>
                  </a:txBody>
                  <a:tcPr/>
                </a:tc>
                <a:tc>
                  <a:txBody>
                    <a:bodyPr/>
                    <a:lstStyle/>
                    <a:p>
                      <a:pPr algn="ctr" fontAlgn="t"/>
                      <a:r>
                        <a:rPr lang="en-US" sz="2000" b="0" i="0" u="none" strike="noStrike" dirty="0">
                          <a:solidFill>
                            <a:schemeClr val="tx1"/>
                          </a:solidFill>
                          <a:effectLst/>
                          <a:latin typeface="Arial" panose="020B0604020202020204" pitchFamily="34" charset="0"/>
                        </a:rPr>
                        <a:t>70.7</a:t>
                      </a:r>
                    </a:p>
                  </a:txBody>
                  <a:tcPr marL="9525" marR="9525" marT="9525" marB="0" anchor="ctr"/>
                </a:tc>
                <a:tc>
                  <a:txBody>
                    <a:bodyPr/>
                    <a:lstStyle/>
                    <a:p>
                      <a:pPr algn="ctr" fontAlgn="t"/>
                      <a:r>
                        <a:rPr lang="en-US" sz="2000" b="0" i="0" u="none" strike="noStrike" dirty="0">
                          <a:solidFill>
                            <a:schemeClr val="tx1"/>
                          </a:solidFill>
                          <a:effectLst/>
                          <a:latin typeface="Arial" panose="020B0604020202020204" pitchFamily="34" charset="0"/>
                        </a:rPr>
                        <a:t>60.6</a:t>
                      </a:r>
                    </a:p>
                  </a:txBody>
                  <a:tcPr marL="9525" marR="9525" marT="9525" marB="0" anchor="ctr"/>
                </a:tc>
                <a:extLst>
                  <a:ext uri="{0D108BD9-81ED-4DB2-BD59-A6C34878D82A}">
                    <a16:rowId xmlns:a16="http://schemas.microsoft.com/office/drawing/2014/main" val="3624207838"/>
                  </a:ext>
                </a:extLst>
              </a:tr>
              <a:tr h="370840">
                <a:tc>
                  <a:txBody>
                    <a:bodyPr/>
                    <a:lstStyle/>
                    <a:p>
                      <a:pPr algn="ctr"/>
                      <a:r>
                        <a:rPr lang="en-US" sz="2000" dirty="0">
                          <a:solidFill>
                            <a:schemeClr val="tx1"/>
                          </a:solidFill>
                        </a:rPr>
                        <a:t>B</a:t>
                      </a:r>
                    </a:p>
                  </a:txBody>
                  <a:tcPr/>
                </a:tc>
                <a:tc>
                  <a:txBody>
                    <a:bodyPr/>
                    <a:lstStyle/>
                    <a:p>
                      <a:pPr algn="ctr" fontAlgn="t"/>
                      <a:r>
                        <a:rPr lang="en-US" sz="2000" b="0" i="0" u="none" strike="noStrike" dirty="0">
                          <a:solidFill>
                            <a:schemeClr val="tx1"/>
                          </a:solidFill>
                          <a:effectLst/>
                          <a:latin typeface="Arial" panose="020B0604020202020204" pitchFamily="34" charset="0"/>
                        </a:rPr>
                        <a:t>20.0</a:t>
                      </a:r>
                    </a:p>
                  </a:txBody>
                  <a:tcPr marL="9525" marR="9525" marT="9525" marB="0" anchor="ctr"/>
                </a:tc>
                <a:tc>
                  <a:txBody>
                    <a:bodyPr/>
                    <a:lstStyle/>
                    <a:p>
                      <a:pPr algn="ctr" fontAlgn="t"/>
                      <a:r>
                        <a:rPr lang="en-US" sz="2000" b="0" i="0" u="none" strike="noStrike" dirty="0">
                          <a:solidFill>
                            <a:schemeClr val="tx1"/>
                          </a:solidFill>
                          <a:effectLst/>
                          <a:latin typeface="Arial" panose="020B0604020202020204" pitchFamily="34" charset="0"/>
                        </a:rPr>
                        <a:t>25.8</a:t>
                      </a:r>
                    </a:p>
                  </a:txBody>
                  <a:tcPr marL="9525" marR="9525" marT="9525" marB="0" anchor="ctr"/>
                </a:tc>
                <a:extLst>
                  <a:ext uri="{0D108BD9-81ED-4DB2-BD59-A6C34878D82A}">
                    <a16:rowId xmlns:a16="http://schemas.microsoft.com/office/drawing/2014/main" val="894086504"/>
                  </a:ext>
                </a:extLst>
              </a:tr>
              <a:tr h="370840">
                <a:tc>
                  <a:txBody>
                    <a:bodyPr/>
                    <a:lstStyle/>
                    <a:p>
                      <a:pPr algn="ctr"/>
                      <a:r>
                        <a:rPr lang="en-US" sz="2000" dirty="0">
                          <a:solidFill>
                            <a:schemeClr val="tx1"/>
                          </a:solidFill>
                        </a:rPr>
                        <a:t>C</a:t>
                      </a:r>
                    </a:p>
                  </a:txBody>
                  <a:tcPr/>
                </a:tc>
                <a:tc>
                  <a:txBody>
                    <a:bodyPr/>
                    <a:lstStyle/>
                    <a:p>
                      <a:pPr algn="ctr" fontAlgn="t"/>
                      <a:r>
                        <a:rPr lang="en-US" sz="2000" b="0" i="0" u="none" strike="noStrike" dirty="0">
                          <a:solidFill>
                            <a:schemeClr val="tx1"/>
                          </a:solidFill>
                          <a:effectLst/>
                          <a:latin typeface="Arial" panose="020B0604020202020204" pitchFamily="34" charset="0"/>
                        </a:rPr>
                        <a:t>6.5</a:t>
                      </a:r>
                    </a:p>
                  </a:txBody>
                  <a:tcPr marL="9525" marR="9525" marT="9525" marB="0" anchor="ctr"/>
                </a:tc>
                <a:tc>
                  <a:txBody>
                    <a:bodyPr/>
                    <a:lstStyle/>
                    <a:p>
                      <a:pPr algn="ctr" fontAlgn="t"/>
                      <a:r>
                        <a:rPr lang="en-US" sz="2000" b="0" i="0" u="none" strike="noStrike" dirty="0">
                          <a:solidFill>
                            <a:schemeClr val="tx1"/>
                          </a:solidFill>
                          <a:effectLst/>
                          <a:latin typeface="Arial" panose="020B0604020202020204" pitchFamily="34" charset="0"/>
                        </a:rPr>
                        <a:t>10.3</a:t>
                      </a:r>
                    </a:p>
                  </a:txBody>
                  <a:tcPr marL="9525" marR="9525" marT="9525" marB="0" anchor="ctr"/>
                </a:tc>
                <a:extLst>
                  <a:ext uri="{0D108BD9-81ED-4DB2-BD59-A6C34878D82A}">
                    <a16:rowId xmlns:a16="http://schemas.microsoft.com/office/drawing/2014/main" val="2113847230"/>
                  </a:ext>
                </a:extLst>
              </a:tr>
              <a:tr h="370840">
                <a:tc>
                  <a:txBody>
                    <a:bodyPr/>
                    <a:lstStyle/>
                    <a:p>
                      <a:pPr algn="ctr"/>
                      <a:r>
                        <a:rPr lang="en-US" sz="2000" dirty="0">
                          <a:solidFill>
                            <a:schemeClr val="tx1"/>
                          </a:solidFill>
                        </a:rPr>
                        <a:t>D</a:t>
                      </a:r>
                    </a:p>
                  </a:txBody>
                  <a:tcPr/>
                </a:tc>
                <a:tc>
                  <a:txBody>
                    <a:bodyPr/>
                    <a:lstStyle/>
                    <a:p>
                      <a:pPr algn="ctr" fontAlgn="t"/>
                      <a:r>
                        <a:rPr lang="en-US" sz="2000" b="0" i="0" u="none" strike="noStrike">
                          <a:solidFill>
                            <a:schemeClr val="tx1"/>
                          </a:solidFill>
                          <a:effectLst/>
                          <a:latin typeface="Arial" panose="020B0604020202020204" pitchFamily="34" charset="0"/>
                        </a:rPr>
                        <a:t>2.1</a:t>
                      </a:r>
                    </a:p>
                  </a:txBody>
                  <a:tcPr marL="9525" marR="9525" marT="9525" marB="0" anchor="ctr"/>
                </a:tc>
                <a:tc>
                  <a:txBody>
                    <a:bodyPr/>
                    <a:lstStyle/>
                    <a:p>
                      <a:pPr algn="ctr" fontAlgn="t"/>
                      <a:r>
                        <a:rPr lang="en-US" sz="2000" b="0" i="0" u="none" strike="noStrike" dirty="0">
                          <a:solidFill>
                            <a:schemeClr val="tx1"/>
                          </a:solidFill>
                          <a:effectLst/>
                          <a:latin typeface="Arial" panose="020B0604020202020204" pitchFamily="34" charset="0"/>
                        </a:rPr>
                        <a:t>2.5</a:t>
                      </a:r>
                    </a:p>
                  </a:txBody>
                  <a:tcPr marL="9525" marR="9525" marT="9525" marB="0" anchor="ctr"/>
                </a:tc>
                <a:extLst>
                  <a:ext uri="{0D108BD9-81ED-4DB2-BD59-A6C34878D82A}">
                    <a16:rowId xmlns:a16="http://schemas.microsoft.com/office/drawing/2014/main" val="1040009260"/>
                  </a:ext>
                </a:extLst>
              </a:tr>
              <a:tr h="370840">
                <a:tc>
                  <a:txBody>
                    <a:bodyPr/>
                    <a:lstStyle/>
                    <a:p>
                      <a:pPr algn="ctr"/>
                      <a:r>
                        <a:rPr lang="en-US" sz="2000" dirty="0">
                          <a:solidFill>
                            <a:schemeClr val="tx1"/>
                          </a:solidFill>
                        </a:rPr>
                        <a:t>F</a:t>
                      </a:r>
                    </a:p>
                  </a:txBody>
                  <a:tcPr/>
                </a:tc>
                <a:tc>
                  <a:txBody>
                    <a:bodyPr/>
                    <a:lstStyle/>
                    <a:p>
                      <a:pPr algn="ctr" fontAlgn="t"/>
                      <a:r>
                        <a:rPr lang="en-US" sz="2000" b="0" i="0" u="none" strike="noStrike" dirty="0">
                          <a:solidFill>
                            <a:schemeClr val="tx1"/>
                          </a:solidFill>
                          <a:effectLst/>
                          <a:latin typeface="Arial" panose="020B0604020202020204" pitchFamily="34" charset="0"/>
                        </a:rPr>
                        <a:t>0.5</a:t>
                      </a:r>
                    </a:p>
                  </a:txBody>
                  <a:tcPr marL="9525" marR="9525" marT="9525" marB="0" anchor="ctr"/>
                </a:tc>
                <a:tc>
                  <a:txBody>
                    <a:bodyPr/>
                    <a:lstStyle/>
                    <a:p>
                      <a:pPr algn="ctr" fontAlgn="t"/>
                      <a:r>
                        <a:rPr lang="en-US" sz="2000" b="0" i="0" u="none" strike="noStrike" dirty="0">
                          <a:solidFill>
                            <a:schemeClr val="tx1"/>
                          </a:solidFill>
                          <a:effectLst/>
                          <a:latin typeface="Arial" panose="020B0604020202020204" pitchFamily="34" charset="0"/>
                        </a:rPr>
                        <a:t>0.6</a:t>
                      </a:r>
                    </a:p>
                  </a:txBody>
                  <a:tcPr marL="9525" marR="9525" marT="9525" marB="0" anchor="ctr"/>
                </a:tc>
                <a:extLst>
                  <a:ext uri="{0D108BD9-81ED-4DB2-BD59-A6C34878D82A}">
                    <a16:rowId xmlns:a16="http://schemas.microsoft.com/office/drawing/2014/main" val="1289576156"/>
                  </a:ext>
                </a:extLst>
              </a:tr>
            </a:tbl>
          </a:graphicData>
        </a:graphic>
      </p:graphicFrame>
      <p:pic>
        <p:nvPicPr>
          <p:cNvPr id="5" name="Picture 4">
            <a:extLst>
              <a:ext uri="{FF2B5EF4-FFF2-40B4-BE49-F238E27FC236}">
                <a16:creationId xmlns:a16="http://schemas.microsoft.com/office/drawing/2014/main" id="{B9CBBC59-6764-4815-A1D7-881F08F9AE91}"/>
              </a:ext>
            </a:extLst>
          </p:cNvPr>
          <p:cNvPicPr>
            <a:picLocks noChangeAspect="1"/>
          </p:cNvPicPr>
          <p:nvPr/>
        </p:nvPicPr>
        <p:blipFill>
          <a:blip r:embed="rId2"/>
          <a:stretch>
            <a:fillRect/>
          </a:stretch>
        </p:blipFill>
        <p:spPr>
          <a:xfrm>
            <a:off x="7161827" y="3927174"/>
            <a:ext cx="3920066" cy="2352039"/>
          </a:xfrm>
          <a:prstGeom prst="rect">
            <a:avLst/>
          </a:prstGeom>
        </p:spPr>
      </p:pic>
    </p:spTree>
    <p:extLst>
      <p:ext uri="{BB962C8B-B14F-4D97-AF65-F5344CB8AC3E}">
        <p14:creationId xmlns:p14="http://schemas.microsoft.com/office/powerpoint/2010/main" val="12248961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C38A7-70D4-41F6-A8BE-709306D919D1}"/>
              </a:ext>
            </a:extLst>
          </p:cNvPr>
          <p:cNvSpPr>
            <a:spLocks noGrp="1"/>
          </p:cNvSpPr>
          <p:nvPr>
            <p:ph type="title"/>
          </p:nvPr>
        </p:nvSpPr>
        <p:spPr/>
        <p:txBody>
          <a:bodyPr/>
          <a:lstStyle/>
          <a:p>
            <a:r>
              <a:rPr lang="en-US" b="1" dirty="0"/>
              <a:t>Data Highlights: CPAs</a:t>
            </a:r>
          </a:p>
        </p:txBody>
      </p:sp>
      <p:sp>
        <p:nvSpPr>
          <p:cNvPr id="3" name="Content Placeholder 2">
            <a:extLst>
              <a:ext uri="{FF2B5EF4-FFF2-40B4-BE49-F238E27FC236}">
                <a16:creationId xmlns:a16="http://schemas.microsoft.com/office/drawing/2014/main" id="{6911EF8E-23C6-4226-97BE-5D6F84100680}"/>
              </a:ext>
            </a:extLst>
          </p:cNvPr>
          <p:cNvSpPr>
            <a:spLocks noGrp="1"/>
          </p:cNvSpPr>
          <p:nvPr>
            <p:ph idx="1"/>
          </p:nvPr>
        </p:nvSpPr>
        <p:spPr/>
        <p:txBody>
          <a:bodyPr/>
          <a:lstStyle/>
          <a:p>
            <a:r>
              <a:rPr lang="en-US" dirty="0"/>
              <a:t>The lowest score for the last four quarters remained 33.5 and the highest score remained 108.</a:t>
            </a:r>
          </a:p>
          <a:p>
            <a:r>
              <a:rPr lang="en-US" dirty="0"/>
              <a:t>2/3 of scores increased or stayed the same; 1/3 decreased.</a:t>
            </a:r>
          </a:p>
          <a:p>
            <a:r>
              <a:rPr lang="en-US" dirty="0"/>
              <a:t>The mean and median scores are still in the A range.</a:t>
            </a:r>
          </a:p>
          <a:p>
            <a:pPr marL="0" indent="0">
              <a:buNone/>
            </a:pPr>
            <a:endParaRPr lang="en-US" dirty="0"/>
          </a:p>
        </p:txBody>
      </p:sp>
      <p:graphicFrame>
        <p:nvGraphicFramePr>
          <p:cNvPr id="4" name="Table 3">
            <a:extLst>
              <a:ext uri="{FF2B5EF4-FFF2-40B4-BE49-F238E27FC236}">
                <a16:creationId xmlns:a16="http://schemas.microsoft.com/office/drawing/2014/main" id="{12D58B06-BF02-4017-AA6D-5595729E6B06}"/>
              </a:ext>
            </a:extLst>
          </p:cNvPr>
          <p:cNvGraphicFramePr>
            <a:graphicFrameLocks noGrp="1"/>
          </p:cNvGraphicFramePr>
          <p:nvPr/>
        </p:nvGraphicFramePr>
        <p:xfrm>
          <a:off x="4003963" y="3824923"/>
          <a:ext cx="4184073" cy="2352040"/>
        </p:xfrm>
        <a:graphic>
          <a:graphicData uri="http://schemas.openxmlformats.org/drawingml/2006/table">
            <a:tbl>
              <a:tblPr firstRow="1" bandRow="1">
                <a:tableStyleId>{5C22544A-7EE6-4342-B048-85BDC9FD1C3A}</a:tableStyleId>
              </a:tblPr>
              <a:tblGrid>
                <a:gridCol w="1764145">
                  <a:extLst>
                    <a:ext uri="{9D8B030D-6E8A-4147-A177-3AD203B41FA5}">
                      <a16:colId xmlns:a16="http://schemas.microsoft.com/office/drawing/2014/main" val="2763795031"/>
                    </a:ext>
                  </a:extLst>
                </a:gridCol>
                <a:gridCol w="1330037">
                  <a:extLst>
                    <a:ext uri="{9D8B030D-6E8A-4147-A177-3AD203B41FA5}">
                      <a16:colId xmlns:a16="http://schemas.microsoft.com/office/drawing/2014/main" val="496529332"/>
                    </a:ext>
                  </a:extLst>
                </a:gridCol>
                <a:gridCol w="1089891">
                  <a:extLst>
                    <a:ext uri="{9D8B030D-6E8A-4147-A177-3AD203B41FA5}">
                      <a16:colId xmlns:a16="http://schemas.microsoft.com/office/drawing/2014/main" val="4099805202"/>
                    </a:ext>
                  </a:extLst>
                </a:gridCol>
              </a:tblGrid>
              <a:tr h="370840">
                <a:tc>
                  <a:txBody>
                    <a:bodyPr/>
                    <a:lstStyle/>
                    <a:p>
                      <a:pPr algn="ctr"/>
                      <a:r>
                        <a:rPr lang="en-US" dirty="0"/>
                        <a:t>Letter Grade</a:t>
                      </a:r>
                    </a:p>
                  </a:txBody>
                  <a:tcPr/>
                </a:tc>
                <a:tc>
                  <a:txBody>
                    <a:bodyPr/>
                    <a:lstStyle/>
                    <a:p>
                      <a:pPr algn="ctr"/>
                      <a:r>
                        <a:rPr lang="en-US" dirty="0"/>
                        <a:t>Original %</a:t>
                      </a:r>
                    </a:p>
                  </a:txBody>
                  <a:tcPr/>
                </a:tc>
                <a:tc>
                  <a:txBody>
                    <a:bodyPr/>
                    <a:lstStyle/>
                    <a:p>
                      <a:pPr algn="ctr"/>
                      <a:r>
                        <a:rPr lang="en-US" dirty="0"/>
                        <a:t>New %</a:t>
                      </a:r>
                    </a:p>
                  </a:txBody>
                  <a:tcPr/>
                </a:tc>
                <a:extLst>
                  <a:ext uri="{0D108BD9-81ED-4DB2-BD59-A6C34878D82A}">
                    <a16:rowId xmlns:a16="http://schemas.microsoft.com/office/drawing/2014/main" val="3164257706"/>
                  </a:ext>
                </a:extLst>
              </a:tr>
              <a:tr h="370840">
                <a:tc>
                  <a:txBody>
                    <a:bodyPr/>
                    <a:lstStyle/>
                    <a:p>
                      <a:pPr algn="ctr"/>
                      <a:r>
                        <a:rPr lang="en-US" sz="2000" dirty="0">
                          <a:solidFill>
                            <a:schemeClr val="tx1"/>
                          </a:solidFill>
                        </a:rPr>
                        <a:t>A</a:t>
                      </a:r>
                    </a:p>
                  </a:txBody>
                  <a:tcPr/>
                </a:tc>
                <a:tc>
                  <a:txBody>
                    <a:bodyPr/>
                    <a:lstStyle/>
                    <a:p>
                      <a:pPr algn="ctr" fontAlgn="t"/>
                      <a:r>
                        <a:rPr lang="en-US" sz="2000" b="0" i="0" u="none" strike="noStrike" dirty="0">
                          <a:solidFill>
                            <a:schemeClr val="tx1"/>
                          </a:solidFill>
                          <a:effectLst/>
                          <a:latin typeface="Arial" panose="020B0604020202020204" pitchFamily="34" charset="0"/>
                        </a:rPr>
                        <a:t>69.4</a:t>
                      </a:r>
                    </a:p>
                  </a:txBody>
                  <a:tcPr marL="9525" marR="9525" marT="9525" marB="0" anchor="ctr"/>
                </a:tc>
                <a:tc>
                  <a:txBody>
                    <a:bodyPr/>
                    <a:lstStyle/>
                    <a:p>
                      <a:pPr algn="ctr" fontAlgn="t"/>
                      <a:r>
                        <a:rPr lang="en-US" sz="2000" b="0" i="0" u="none" strike="noStrike">
                          <a:solidFill>
                            <a:schemeClr val="tx1"/>
                          </a:solidFill>
                          <a:effectLst/>
                          <a:latin typeface="Arial" panose="020B0604020202020204" pitchFamily="34" charset="0"/>
                        </a:rPr>
                        <a:t>68.8</a:t>
                      </a:r>
                    </a:p>
                  </a:txBody>
                  <a:tcPr marL="9525" marR="9525" marT="9525" marB="0" anchor="ctr"/>
                </a:tc>
                <a:extLst>
                  <a:ext uri="{0D108BD9-81ED-4DB2-BD59-A6C34878D82A}">
                    <a16:rowId xmlns:a16="http://schemas.microsoft.com/office/drawing/2014/main" val="3624207838"/>
                  </a:ext>
                </a:extLst>
              </a:tr>
              <a:tr h="370840">
                <a:tc>
                  <a:txBody>
                    <a:bodyPr/>
                    <a:lstStyle/>
                    <a:p>
                      <a:pPr algn="ctr"/>
                      <a:r>
                        <a:rPr lang="en-US" sz="2000" dirty="0">
                          <a:solidFill>
                            <a:schemeClr val="tx1"/>
                          </a:solidFill>
                        </a:rPr>
                        <a:t>B</a:t>
                      </a:r>
                    </a:p>
                  </a:txBody>
                  <a:tcPr/>
                </a:tc>
                <a:tc>
                  <a:txBody>
                    <a:bodyPr/>
                    <a:lstStyle/>
                    <a:p>
                      <a:pPr algn="ctr" fontAlgn="t"/>
                      <a:r>
                        <a:rPr lang="en-US" sz="2000" b="0" i="0" u="none" strike="noStrike" dirty="0">
                          <a:solidFill>
                            <a:schemeClr val="tx1"/>
                          </a:solidFill>
                          <a:effectLst/>
                          <a:latin typeface="Arial" panose="020B0604020202020204" pitchFamily="34" charset="0"/>
                        </a:rPr>
                        <a:t>18.1</a:t>
                      </a:r>
                    </a:p>
                  </a:txBody>
                  <a:tcPr marL="9525" marR="9525" marT="9525" marB="0" anchor="ctr"/>
                </a:tc>
                <a:tc>
                  <a:txBody>
                    <a:bodyPr/>
                    <a:lstStyle/>
                    <a:p>
                      <a:pPr algn="ctr" fontAlgn="t"/>
                      <a:r>
                        <a:rPr lang="en-US" sz="2000" b="0" i="0" u="none" strike="noStrike">
                          <a:solidFill>
                            <a:schemeClr val="tx1"/>
                          </a:solidFill>
                          <a:effectLst/>
                          <a:latin typeface="Arial" panose="020B0604020202020204" pitchFamily="34" charset="0"/>
                        </a:rPr>
                        <a:t>17.1</a:t>
                      </a:r>
                    </a:p>
                  </a:txBody>
                  <a:tcPr marL="9525" marR="9525" marT="9525" marB="0" anchor="ctr"/>
                </a:tc>
                <a:extLst>
                  <a:ext uri="{0D108BD9-81ED-4DB2-BD59-A6C34878D82A}">
                    <a16:rowId xmlns:a16="http://schemas.microsoft.com/office/drawing/2014/main" val="894086504"/>
                  </a:ext>
                </a:extLst>
              </a:tr>
              <a:tr h="370840">
                <a:tc>
                  <a:txBody>
                    <a:bodyPr/>
                    <a:lstStyle/>
                    <a:p>
                      <a:pPr algn="ctr"/>
                      <a:r>
                        <a:rPr lang="en-US" sz="2000" dirty="0">
                          <a:solidFill>
                            <a:schemeClr val="tx1"/>
                          </a:solidFill>
                        </a:rPr>
                        <a:t>C</a:t>
                      </a:r>
                    </a:p>
                  </a:txBody>
                  <a:tcPr/>
                </a:tc>
                <a:tc>
                  <a:txBody>
                    <a:bodyPr/>
                    <a:lstStyle/>
                    <a:p>
                      <a:pPr algn="ctr" fontAlgn="t"/>
                      <a:r>
                        <a:rPr lang="en-US" sz="2000" b="0" i="0" u="none" strike="noStrike" dirty="0">
                          <a:solidFill>
                            <a:schemeClr val="tx1"/>
                          </a:solidFill>
                          <a:effectLst/>
                          <a:latin typeface="Arial" panose="020B0604020202020204" pitchFamily="34" charset="0"/>
                        </a:rPr>
                        <a:t>4.4</a:t>
                      </a:r>
                    </a:p>
                  </a:txBody>
                  <a:tcPr marL="9525" marR="9525" marT="9525" marB="0" anchor="ctr"/>
                </a:tc>
                <a:tc>
                  <a:txBody>
                    <a:bodyPr/>
                    <a:lstStyle/>
                    <a:p>
                      <a:pPr algn="ctr" fontAlgn="t"/>
                      <a:r>
                        <a:rPr lang="en-US" sz="2000" b="0" i="0" u="none" strike="noStrike" dirty="0">
                          <a:solidFill>
                            <a:schemeClr val="tx1"/>
                          </a:solidFill>
                          <a:effectLst/>
                          <a:latin typeface="Arial" panose="020B0604020202020204" pitchFamily="34" charset="0"/>
                        </a:rPr>
                        <a:t>4.9</a:t>
                      </a:r>
                    </a:p>
                  </a:txBody>
                  <a:tcPr marL="9525" marR="9525" marT="9525" marB="0" anchor="ctr"/>
                </a:tc>
                <a:extLst>
                  <a:ext uri="{0D108BD9-81ED-4DB2-BD59-A6C34878D82A}">
                    <a16:rowId xmlns:a16="http://schemas.microsoft.com/office/drawing/2014/main" val="2113847230"/>
                  </a:ext>
                </a:extLst>
              </a:tr>
              <a:tr h="370840">
                <a:tc>
                  <a:txBody>
                    <a:bodyPr/>
                    <a:lstStyle/>
                    <a:p>
                      <a:pPr algn="ctr"/>
                      <a:r>
                        <a:rPr lang="en-US" sz="2000" dirty="0">
                          <a:solidFill>
                            <a:schemeClr val="tx1"/>
                          </a:solidFill>
                        </a:rPr>
                        <a:t>D</a:t>
                      </a:r>
                    </a:p>
                  </a:txBody>
                  <a:tcPr/>
                </a:tc>
                <a:tc>
                  <a:txBody>
                    <a:bodyPr/>
                    <a:lstStyle/>
                    <a:p>
                      <a:pPr algn="ctr" fontAlgn="t"/>
                      <a:r>
                        <a:rPr lang="en-US" sz="2000" b="0" i="0" u="none" strike="noStrike">
                          <a:solidFill>
                            <a:schemeClr val="tx1"/>
                          </a:solidFill>
                          <a:effectLst/>
                          <a:latin typeface="Arial" panose="020B0604020202020204" pitchFamily="34" charset="0"/>
                        </a:rPr>
                        <a:t>2.8</a:t>
                      </a:r>
                    </a:p>
                  </a:txBody>
                  <a:tcPr marL="9525" marR="9525" marT="9525" marB="0" anchor="ctr"/>
                </a:tc>
                <a:tc>
                  <a:txBody>
                    <a:bodyPr/>
                    <a:lstStyle/>
                    <a:p>
                      <a:pPr algn="ctr" fontAlgn="t"/>
                      <a:r>
                        <a:rPr lang="en-US" sz="2000" b="0" i="0" u="none" strike="noStrike" dirty="0">
                          <a:solidFill>
                            <a:schemeClr val="tx1"/>
                          </a:solidFill>
                          <a:effectLst/>
                          <a:latin typeface="Arial" panose="020B0604020202020204" pitchFamily="34" charset="0"/>
                        </a:rPr>
                        <a:t>4.4</a:t>
                      </a:r>
                    </a:p>
                  </a:txBody>
                  <a:tcPr marL="9525" marR="9525" marT="9525" marB="0" anchor="ctr"/>
                </a:tc>
                <a:extLst>
                  <a:ext uri="{0D108BD9-81ED-4DB2-BD59-A6C34878D82A}">
                    <a16:rowId xmlns:a16="http://schemas.microsoft.com/office/drawing/2014/main" val="1040009260"/>
                  </a:ext>
                </a:extLst>
              </a:tr>
              <a:tr h="370840">
                <a:tc>
                  <a:txBody>
                    <a:bodyPr/>
                    <a:lstStyle/>
                    <a:p>
                      <a:pPr algn="ctr"/>
                      <a:r>
                        <a:rPr lang="en-US" sz="2000" dirty="0">
                          <a:solidFill>
                            <a:schemeClr val="tx1"/>
                          </a:solidFill>
                        </a:rPr>
                        <a:t>F</a:t>
                      </a:r>
                    </a:p>
                  </a:txBody>
                  <a:tcPr/>
                </a:tc>
                <a:tc>
                  <a:txBody>
                    <a:bodyPr/>
                    <a:lstStyle/>
                    <a:p>
                      <a:pPr algn="ctr" fontAlgn="t"/>
                      <a:r>
                        <a:rPr lang="en-US" sz="2000" b="0" i="0" u="none" strike="noStrike" dirty="0">
                          <a:solidFill>
                            <a:schemeClr val="tx1"/>
                          </a:solidFill>
                          <a:effectLst/>
                          <a:latin typeface="Arial" panose="020B0604020202020204" pitchFamily="34" charset="0"/>
                        </a:rPr>
                        <a:t>3.0</a:t>
                      </a:r>
                    </a:p>
                  </a:txBody>
                  <a:tcPr marL="9525" marR="9525" marT="9525" marB="0" anchor="ctr"/>
                </a:tc>
                <a:tc>
                  <a:txBody>
                    <a:bodyPr/>
                    <a:lstStyle/>
                    <a:p>
                      <a:pPr algn="ctr" fontAlgn="t"/>
                      <a:r>
                        <a:rPr lang="en-US" sz="2000" b="0" i="0" u="none" strike="noStrike" dirty="0">
                          <a:solidFill>
                            <a:schemeClr val="tx1"/>
                          </a:solidFill>
                          <a:effectLst/>
                          <a:latin typeface="Arial" panose="020B0604020202020204" pitchFamily="34" charset="0"/>
                        </a:rPr>
                        <a:t>2.5</a:t>
                      </a:r>
                    </a:p>
                  </a:txBody>
                  <a:tcPr marL="9525" marR="9525" marT="9525" marB="0" anchor="ctr"/>
                </a:tc>
                <a:extLst>
                  <a:ext uri="{0D108BD9-81ED-4DB2-BD59-A6C34878D82A}">
                    <a16:rowId xmlns:a16="http://schemas.microsoft.com/office/drawing/2014/main" val="1289576156"/>
                  </a:ext>
                </a:extLst>
              </a:tr>
            </a:tbl>
          </a:graphicData>
        </a:graphic>
      </p:graphicFrame>
    </p:spTree>
    <p:extLst>
      <p:ext uri="{BB962C8B-B14F-4D97-AF65-F5344CB8AC3E}">
        <p14:creationId xmlns:p14="http://schemas.microsoft.com/office/powerpoint/2010/main" val="3062981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D876-F5A8-47EB-B452-B117AB83A1D4}"/>
              </a:ext>
            </a:extLst>
          </p:cNvPr>
          <p:cNvSpPr>
            <a:spLocks noGrp="1"/>
          </p:cNvSpPr>
          <p:nvPr>
            <p:ph type="title"/>
          </p:nvPr>
        </p:nvSpPr>
        <p:spPr/>
        <p:txBody>
          <a:bodyPr/>
          <a:lstStyle/>
          <a:p>
            <a:r>
              <a:rPr lang="en-US" b="1" u="sng" dirty="0"/>
              <a:t>Ex. Initial assessment with 5 submissions </a:t>
            </a:r>
          </a:p>
        </p:txBody>
      </p:sp>
      <p:sp>
        <p:nvSpPr>
          <p:cNvPr id="3" name="Content Placeholder 2">
            <a:extLst>
              <a:ext uri="{FF2B5EF4-FFF2-40B4-BE49-F238E27FC236}">
                <a16:creationId xmlns:a16="http://schemas.microsoft.com/office/drawing/2014/main" id="{EACB214B-BCD7-45A5-8D5E-C0C8772E4CBD}"/>
              </a:ext>
            </a:extLst>
          </p:cNvPr>
          <p:cNvSpPr>
            <a:spLocks noGrp="1"/>
          </p:cNvSpPr>
          <p:nvPr>
            <p:ph idx="1"/>
          </p:nvPr>
        </p:nvSpPr>
        <p:spPr/>
        <p:txBody>
          <a:bodyPr/>
          <a:lstStyle/>
          <a:p>
            <a:r>
              <a:rPr lang="en-US" dirty="0"/>
              <a:t>OIG letter for both caregivers</a:t>
            </a:r>
          </a:p>
          <a:p>
            <a:r>
              <a:rPr lang="en-US" dirty="0"/>
              <a:t>Approval dates were incorrect with what is reported on the approval letter</a:t>
            </a:r>
          </a:p>
          <a:p>
            <a:r>
              <a:rPr lang="en-US" dirty="0"/>
              <a:t>No signature on Confidentiality statement or Caregiver Safety Agreement (form 29).</a:t>
            </a:r>
          </a:p>
          <a:p>
            <a:r>
              <a:rPr lang="en-US" dirty="0"/>
              <a:t>References were not uploaded (concerns with references only received from on one caregiver and not the other). </a:t>
            </a:r>
          </a:p>
          <a:p>
            <a:r>
              <a:rPr lang="en-US" dirty="0"/>
              <a:t>Adult children questionnaires were not uploaded</a:t>
            </a:r>
          </a:p>
        </p:txBody>
      </p:sp>
    </p:spTree>
    <p:extLst>
      <p:ext uri="{BB962C8B-B14F-4D97-AF65-F5344CB8AC3E}">
        <p14:creationId xmlns:p14="http://schemas.microsoft.com/office/powerpoint/2010/main" val="1764759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hirt&#10;&#10;Description automatically generated">
            <a:extLst>
              <a:ext uri="{FF2B5EF4-FFF2-40B4-BE49-F238E27FC236}">
                <a16:creationId xmlns:a16="http://schemas.microsoft.com/office/drawing/2014/main" id="{5B91EFD4-0CE0-404C-BB3A-F7BBEBE6B20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549672" y="1806190"/>
            <a:ext cx="5321527" cy="4152090"/>
          </a:xfrm>
          <a:prstGeom prst="rect">
            <a:avLst/>
          </a:prstGeom>
        </p:spPr>
      </p:pic>
      <p:sp>
        <p:nvSpPr>
          <p:cNvPr id="2" name="Title 1">
            <a:extLst>
              <a:ext uri="{FF2B5EF4-FFF2-40B4-BE49-F238E27FC236}">
                <a16:creationId xmlns:a16="http://schemas.microsoft.com/office/drawing/2014/main" id="{DBD9FFB5-7EE6-4C84-8BC9-A0BFC69898A7}"/>
              </a:ext>
            </a:extLst>
          </p:cNvPr>
          <p:cNvSpPr>
            <a:spLocks noGrp="1"/>
          </p:cNvSpPr>
          <p:nvPr>
            <p:ph type="title"/>
          </p:nvPr>
        </p:nvSpPr>
        <p:spPr/>
        <p:txBody>
          <a:bodyPr/>
          <a:lstStyle/>
          <a:p>
            <a:pPr algn="ctr"/>
            <a:r>
              <a:rPr lang="en-US" b="1" dirty="0"/>
              <a:t>UNDERSTANDING THE CHILD DETAIL PAGE </a:t>
            </a:r>
            <a:endParaRPr lang="en-US" dirty="0"/>
          </a:p>
        </p:txBody>
      </p:sp>
      <p:sp>
        <p:nvSpPr>
          <p:cNvPr id="3" name="Content Placeholder 2">
            <a:extLst>
              <a:ext uri="{FF2B5EF4-FFF2-40B4-BE49-F238E27FC236}">
                <a16:creationId xmlns:a16="http://schemas.microsoft.com/office/drawing/2014/main" id="{BE47FB4C-8A63-4F73-9A69-498D5C92028D}"/>
              </a:ext>
            </a:extLst>
          </p:cNvPr>
          <p:cNvSpPr>
            <a:spLocks noGrp="1"/>
          </p:cNvSpPr>
          <p:nvPr>
            <p:ph idx="1"/>
          </p:nvPr>
        </p:nvSpPr>
        <p:spPr>
          <a:xfrm>
            <a:off x="664028" y="2260999"/>
            <a:ext cx="10515600" cy="4231875"/>
          </a:xfrm>
        </p:spPr>
        <p:txBody>
          <a:bodyPr>
            <a:normAutofit fontScale="92500" lnSpcReduction="10000"/>
          </a:bodyPr>
          <a:lstStyle/>
          <a:p>
            <a:r>
              <a:rPr lang="en-US" sz="3200" dirty="0"/>
              <a:t>Names of children placed</a:t>
            </a:r>
          </a:p>
          <a:p>
            <a:r>
              <a:rPr lang="en-US" sz="3200" dirty="0"/>
              <a:t>Dates of admission and discharge</a:t>
            </a:r>
          </a:p>
          <a:p>
            <a:r>
              <a:rPr lang="en-US" sz="3200" dirty="0"/>
              <a:t>Required vs. Reported Data</a:t>
            </a:r>
          </a:p>
          <a:p>
            <a:r>
              <a:rPr lang="en-US" sz="3200" dirty="0"/>
              <a:t>Base and Incentive Measures</a:t>
            </a:r>
          </a:p>
          <a:p>
            <a:pPr lvl="1"/>
            <a:r>
              <a:rPr lang="en-US" sz="2800" dirty="0"/>
              <a:t>EPSDT Medical and Dental</a:t>
            </a:r>
          </a:p>
          <a:p>
            <a:pPr lvl="1"/>
            <a:r>
              <a:rPr lang="en-US" sz="2800" dirty="0"/>
              <a:t>Academic Supports</a:t>
            </a:r>
          </a:p>
          <a:p>
            <a:pPr lvl="1"/>
            <a:r>
              <a:rPr lang="en-US" sz="2800" dirty="0"/>
              <a:t>ECEM and General Contacts  </a:t>
            </a:r>
          </a:p>
          <a:p>
            <a:endParaRPr lang="en-US" sz="3200" dirty="0"/>
          </a:p>
          <a:p>
            <a:pPr marL="0" indent="0" algn="ctr">
              <a:buNone/>
            </a:pPr>
            <a:r>
              <a:rPr lang="en-US" sz="3200" b="1" dirty="0"/>
              <a:t>REMEMBER: This data is all </a:t>
            </a:r>
            <a:r>
              <a:rPr lang="en-US" sz="3200" b="1" u="sng" dirty="0"/>
              <a:t>child</a:t>
            </a:r>
            <a:r>
              <a:rPr lang="en-US" sz="3200" b="1" dirty="0"/>
              <a:t> specific.</a:t>
            </a:r>
          </a:p>
          <a:p>
            <a:endParaRPr lang="en-US" dirty="0"/>
          </a:p>
          <a:p>
            <a:endParaRPr lang="en-US" dirty="0"/>
          </a:p>
          <a:p>
            <a:endParaRPr lang="en-US" dirty="0"/>
          </a:p>
        </p:txBody>
      </p:sp>
      <p:sp>
        <p:nvSpPr>
          <p:cNvPr id="5" name="TextBox 4">
            <a:extLst>
              <a:ext uri="{FF2B5EF4-FFF2-40B4-BE49-F238E27FC236}">
                <a16:creationId xmlns:a16="http://schemas.microsoft.com/office/drawing/2014/main" id="{DF6A7EBF-72A9-4C58-89A2-2225C4FE14CB}"/>
              </a:ext>
            </a:extLst>
          </p:cNvPr>
          <p:cNvSpPr txBox="1"/>
          <p:nvPr/>
        </p:nvSpPr>
        <p:spPr>
          <a:xfrm>
            <a:off x="1476375" y="1302603"/>
            <a:ext cx="9239250" cy="830997"/>
          </a:xfrm>
          <a:prstGeom prst="rect">
            <a:avLst/>
          </a:prstGeom>
          <a:noFill/>
        </p:spPr>
        <p:txBody>
          <a:bodyPr wrap="square">
            <a:spAutoFit/>
          </a:bodyPr>
          <a:lstStyle/>
          <a:p>
            <a:pPr algn="ctr"/>
            <a:r>
              <a:rPr lang="en-US" sz="2400" dirty="0"/>
              <a:t>A child specific breakdown of the RBWO provider self reported data for the quarter.</a:t>
            </a:r>
          </a:p>
        </p:txBody>
      </p:sp>
    </p:spTree>
    <p:extLst>
      <p:ext uri="{BB962C8B-B14F-4D97-AF65-F5344CB8AC3E}">
        <p14:creationId xmlns:p14="http://schemas.microsoft.com/office/powerpoint/2010/main" val="16893423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B3AC1-B13A-4AA8-9199-236183645DDD}"/>
              </a:ext>
            </a:extLst>
          </p:cNvPr>
          <p:cNvSpPr>
            <a:spLocks noGrp="1"/>
          </p:cNvSpPr>
          <p:nvPr>
            <p:ph type="title"/>
          </p:nvPr>
        </p:nvSpPr>
        <p:spPr>
          <a:xfrm>
            <a:off x="838200" y="0"/>
            <a:ext cx="10515600" cy="1325563"/>
          </a:xfrm>
        </p:spPr>
        <p:txBody>
          <a:bodyPr vert="horz" lIns="91440" tIns="45720" rIns="91440" bIns="45720" rtlCol="0" anchor="ctr">
            <a:normAutofit/>
          </a:bodyPr>
          <a:lstStyle/>
          <a:p>
            <a:pPr algn="ctr"/>
            <a:endParaRPr lang="en-US" b="1" dirty="0"/>
          </a:p>
        </p:txBody>
      </p:sp>
      <p:pic>
        <p:nvPicPr>
          <p:cNvPr id="9" name="Picture 8" descr="A screenshot of a computer&#10;&#10;Description automatically generated">
            <a:extLst>
              <a:ext uri="{FF2B5EF4-FFF2-40B4-BE49-F238E27FC236}">
                <a16:creationId xmlns:a16="http://schemas.microsoft.com/office/drawing/2014/main" id="{15EC1E3E-3EA2-4803-82F3-02A1A61C4117}"/>
              </a:ext>
            </a:extLst>
          </p:cNvPr>
          <p:cNvPicPr>
            <a:picLocks noChangeAspect="1"/>
          </p:cNvPicPr>
          <p:nvPr/>
        </p:nvPicPr>
        <p:blipFill>
          <a:blip r:embed="rId3"/>
          <a:stretch>
            <a:fillRect/>
          </a:stretch>
        </p:blipFill>
        <p:spPr>
          <a:xfrm>
            <a:off x="0" y="165385"/>
            <a:ext cx="12192000" cy="6187833"/>
          </a:xfrm>
          <a:prstGeom prst="rect">
            <a:avLst/>
          </a:prstGeom>
        </p:spPr>
      </p:pic>
      <p:sp>
        <p:nvSpPr>
          <p:cNvPr id="10" name="Oval 9">
            <a:extLst>
              <a:ext uri="{FF2B5EF4-FFF2-40B4-BE49-F238E27FC236}">
                <a16:creationId xmlns:a16="http://schemas.microsoft.com/office/drawing/2014/main" id="{C3B5E5F9-BD6A-4F71-A4AD-4FCF1AFF362F}"/>
              </a:ext>
            </a:extLst>
          </p:cNvPr>
          <p:cNvSpPr/>
          <p:nvPr/>
        </p:nvSpPr>
        <p:spPr>
          <a:xfrm>
            <a:off x="2664044" y="1029740"/>
            <a:ext cx="725715" cy="532507"/>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D59C0C6-9781-48A1-9E3C-A87AD16BB383}"/>
              </a:ext>
            </a:extLst>
          </p:cNvPr>
          <p:cNvSpPr/>
          <p:nvPr/>
        </p:nvSpPr>
        <p:spPr>
          <a:xfrm>
            <a:off x="6579946" y="978630"/>
            <a:ext cx="549436" cy="48006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0217E29-2B22-484D-9031-D8EA061C439A}"/>
              </a:ext>
            </a:extLst>
          </p:cNvPr>
          <p:cNvSpPr/>
          <p:nvPr/>
        </p:nvSpPr>
        <p:spPr>
          <a:xfrm>
            <a:off x="7506753" y="2592945"/>
            <a:ext cx="549436" cy="48006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162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treet sign on a pole&#10;&#10;Description automatically generated">
            <a:extLst>
              <a:ext uri="{FF2B5EF4-FFF2-40B4-BE49-F238E27FC236}">
                <a16:creationId xmlns:a16="http://schemas.microsoft.com/office/drawing/2014/main" id="{A978CFDF-8A60-40B7-9369-D85D3583419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478674" y="2699276"/>
            <a:ext cx="3875126" cy="3381429"/>
          </a:xfrm>
          <a:prstGeom prst="rect">
            <a:avLst/>
          </a:prstGeom>
        </p:spPr>
      </p:pic>
      <p:sp>
        <p:nvSpPr>
          <p:cNvPr id="2" name="Title 1">
            <a:extLst>
              <a:ext uri="{FF2B5EF4-FFF2-40B4-BE49-F238E27FC236}">
                <a16:creationId xmlns:a16="http://schemas.microsoft.com/office/drawing/2014/main" id="{88164258-49BD-454A-A4E9-D38ED59C7E8F}"/>
              </a:ext>
            </a:extLst>
          </p:cNvPr>
          <p:cNvSpPr>
            <a:spLocks noGrp="1"/>
          </p:cNvSpPr>
          <p:nvPr>
            <p:ph type="title"/>
          </p:nvPr>
        </p:nvSpPr>
        <p:spPr/>
        <p:txBody>
          <a:bodyPr/>
          <a:lstStyle/>
          <a:p>
            <a:pPr algn="ctr"/>
            <a:r>
              <a:rPr lang="en-US" b="1" dirty="0"/>
              <a:t>UNDERSTANDING THE STAFF DETAIL PAGE </a:t>
            </a:r>
            <a:endParaRPr lang="en-US" dirty="0"/>
          </a:p>
        </p:txBody>
      </p:sp>
      <p:sp>
        <p:nvSpPr>
          <p:cNvPr id="3" name="Content Placeholder 2">
            <a:extLst>
              <a:ext uri="{FF2B5EF4-FFF2-40B4-BE49-F238E27FC236}">
                <a16:creationId xmlns:a16="http://schemas.microsoft.com/office/drawing/2014/main" id="{3B3FFD9B-0E8B-455D-BAC6-D4B93F0735B9}"/>
              </a:ext>
            </a:extLst>
          </p:cNvPr>
          <p:cNvSpPr>
            <a:spLocks noGrp="1"/>
          </p:cNvSpPr>
          <p:nvPr>
            <p:ph idx="1"/>
          </p:nvPr>
        </p:nvSpPr>
        <p:spPr>
          <a:xfrm>
            <a:off x="557213" y="1991378"/>
            <a:ext cx="6985000" cy="4655003"/>
          </a:xfrm>
        </p:spPr>
        <p:txBody>
          <a:bodyPr>
            <a:normAutofit/>
          </a:bodyPr>
          <a:lstStyle/>
          <a:p>
            <a:r>
              <a:rPr lang="en-US" dirty="0"/>
              <a:t>Name of staff and RBWO Role</a:t>
            </a:r>
          </a:p>
          <a:p>
            <a:r>
              <a:rPr lang="en-US" dirty="0"/>
              <a:t>Number of days worked in the quarter</a:t>
            </a:r>
          </a:p>
          <a:p>
            <a:r>
              <a:rPr lang="en-US" dirty="0"/>
              <a:t>Training required for current quarter (Y/N)</a:t>
            </a:r>
          </a:p>
          <a:p>
            <a:r>
              <a:rPr lang="en-US" dirty="0"/>
              <a:t># of training hours completed during quarter</a:t>
            </a:r>
          </a:p>
          <a:p>
            <a:r>
              <a:rPr lang="en-US" dirty="0"/>
              <a:t># of training hours completed during fiscal year </a:t>
            </a:r>
          </a:p>
          <a:p>
            <a:r>
              <a:rPr lang="en-US" dirty="0"/>
              <a:t>Foundations Registration and Completion</a:t>
            </a:r>
          </a:p>
          <a:p>
            <a:r>
              <a:rPr lang="en-US" dirty="0"/>
              <a:t>Safety Screenings completed (Y/N)</a:t>
            </a:r>
          </a:p>
          <a:p>
            <a:r>
              <a:rPr lang="en-US" dirty="0"/>
              <a:t>Licensure </a:t>
            </a:r>
          </a:p>
          <a:p>
            <a:endParaRPr lang="en-US" dirty="0"/>
          </a:p>
        </p:txBody>
      </p:sp>
      <p:sp>
        <p:nvSpPr>
          <p:cNvPr id="5" name="TextBox 4">
            <a:extLst>
              <a:ext uri="{FF2B5EF4-FFF2-40B4-BE49-F238E27FC236}">
                <a16:creationId xmlns:a16="http://schemas.microsoft.com/office/drawing/2014/main" id="{F15B627C-B3B6-430A-9DCF-BBBA3548A7D8}"/>
              </a:ext>
            </a:extLst>
          </p:cNvPr>
          <p:cNvSpPr txBox="1"/>
          <p:nvPr/>
        </p:nvSpPr>
        <p:spPr>
          <a:xfrm>
            <a:off x="1476375" y="1302603"/>
            <a:ext cx="9239250" cy="830997"/>
          </a:xfrm>
          <a:prstGeom prst="rect">
            <a:avLst/>
          </a:prstGeom>
          <a:noFill/>
        </p:spPr>
        <p:txBody>
          <a:bodyPr wrap="square">
            <a:spAutoFit/>
          </a:bodyPr>
          <a:lstStyle/>
          <a:p>
            <a:pPr algn="ctr"/>
            <a:r>
              <a:rPr lang="en-US" sz="2400" dirty="0"/>
              <a:t>A RBWO Staff specific breakdown of self reported training and Safety Screening data for the quarter.</a:t>
            </a:r>
          </a:p>
        </p:txBody>
      </p:sp>
    </p:spTree>
    <p:extLst>
      <p:ext uri="{BB962C8B-B14F-4D97-AF65-F5344CB8AC3E}">
        <p14:creationId xmlns:p14="http://schemas.microsoft.com/office/powerpoint/2010/main" val="24358496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 shot of a computer&#10;&#10;Description automatically generated">
            <a:extLst>
              <a:ext uri="{FF2B5EF4-FFF2-40B4-BE49-F238E27FC236}">
                <a16:creationId xmlns:a16="http://schemas.microsoft.com/office/drawing/2014/main" id="{CE197788-A0E9-44E8-A176-22F7942EAAA8}"/>
              </a:ext>
            </a:extLst>
          </p:cNvPr>
          <p:cNvPicPr>
            <a:picLocks noChangeAspect="1"/>
          </p:cNvPicPr>
          <p:nvPr/>
        </p:nvPicPr>
        <p:blipFill>
          <a:blip r:embed="rId2"/>
          <a:stretch>
            <a:fillRect/>
          </a:stretch>
        </p:blipFill>
        <p:spPr>
          <a:xfrm>
            <a:off x="244729" y="403411"/>
            <a:ext cx="11071932" cy="5995295"/>
          </a:xfrm>
          <a:prstGeom prst="rect">
            <a:avLst/>
          </a:prstGeom>
        </p:spPr>
      </p:pic>
    </p:spTree>
    <p:extLst>
      <p:ext uri="{BB962C8B-B14F-4D97-AF65-F5344CB8AC3E}">
        <p14:creationId xmlns:p14="http://schemas.microsoft.com/office/powerpoint/2010/main" val="18099239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E64BCE55-D8BD-40AA-A5E1-76BC487989E0}"/>
              </a:ext>
            </a:extLst>
          </p:cNvPr>
          <p:cNvPicPr>
            <a:picLocks noGrp="1" noChangeAspect="1"/>
          </p:cNvPicPr>
          <p:nvPr>
            <p:ph idx="1"/>
          </p:nvPr>
        </p:nvPicPr>
        <p:blipFill rotWithShape="1">
          <a:blip r:embed="rId2"/>
          <a:srcRect t="15019" b="6627"/>
          <a:stretch/>
        </p:blipFill>
        <p:spPr>
          <a:xfrm>
            <a:off x="0" y="589330"/>
            <a:ext cx="15202654" cy="5901411"/>
          </a:xfrm>
          <a:prstGeom prst="rect">
            <a:avLst/>
          </a:prstGeom>
        </p:spPr>
      </p:pic>
      <p:sp>
        <p:nvSpPr>
          <p:cNvPr id="5" name="Oval 4">
            <a:extLst>
              <a:ext uri="{FF2B5EF4-FFF2-40B4-BE49-F238E27FC236}">
                <a16:creationId xmlns:a16="http://schemas.microsoft.com/office/drawing/2014/main" id="{15EA1B64-0302-4773-84E6-5CE26DAA253D}"/>
              </a:ext>
            </a:extLst>
          </p:cNvPr>
          <p:cNvSpPr/>
          <p:nvPr/>
        </p:nvSpPr>
        <p:spPr>
          <a:xfrm>
            <a:off x="6533537" y="2433486"/>
            <a:ext cx="1696064" cy="54569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C8E0C96B-FB3D-4CF6-AD40-EA8149734866}"/>
              </a:ext>
            </a:extLst>
          </p:cNvPr>
          <p:cNvSpPr/>
          <p:nvPr/>
        </p:nvSpPr>
        <p:spPr>
          <a:xfrm rot="10800000">
            <a:off x="5331416" y="5284925"/>
            <a:ext cx="604434" cy="20147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82692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46D0ED58-91D3-40EE-BD50-A5C6D70993E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945492" y="714373"/>
            <a:ext cx="5886450" cy="2943225"/>
          </a:xfrm>
          <a:prstGeom prst="rect">
            <a:avLst/>
          </a:prstGeom>
        </p:spPr>
      </p:pic>
      <p:sp>
        <p:nvSpPr>
          <p:cNvPr id="7" name="TextBox 6">
            <a:extLst>
              <a:ext uri="{FF2B5EF4-FFF2-40B4-BE49-F238E27FC236}">
                <a16:creationId xmlns:a16="http://schemas.microsoft.com/office/drawing/2014/main" id="{8FAE3818-09B4-445E-8D56-F07D9635E992}"/>
              </a:ext>
            </a:extLst>
          </p:cNvPr>
          <p:cNvSpPr txBox="1"/>
          <p:nvPr/>
        </p:nvSpPr>
        <p:spPr>
          <a:xfrm>
            <a:off x="1465942" y="3788229"/>
            <a:ext cx="9260115" cy="2062103"/>
          </a:xfrm>
          <a:prstGeom prst="rect">
            <a:avLst/>
          </a:prstGeom>
          <a:noFill/>
        </p:spPr>
        <p:txBody>
          <a:bodyPr wrap="square" rtlCol="0">
            <a:spAutoFit/>
          </a:bodyPr>
          <a:lstStyle/>
          <a:p>
            <a:pPr algn="ctr"/>
            <a:r>
              <a:rPr lang="en-US" sz="3200" dirty="0"/>
              <a:t>Access the PBP Measurements and Standards Guide at </a:t>
            </a:r>
          </a:p>
          <a:p>
            <a:pPr algn="ctr"/>
            <a:r>
              <a:rPr lang="en-US" sz="3200" dirty="0">
                <a:hlinkClick r:id="rId4"/>
              </a:rPr>
              <a:t>www.gascore.com</a:t>
            </a:r>
            <a:r>
              <a:rPr lang="en-US" sz="3200" dirty="0"/>
              <a:t> </a:t>
            </a:r>
          </a:p>
          <a:p>
            <a:pPr algn="ctr"/>
            <a:endParaRPr lang="en-US" sz="3200" dirty="0"/>
          </a:p>
          <a:p>
            <a:pPr algn="ctr"/>
            <a:r>
              <a:rPr lang="en-US" sz="3200" dirty="0"/>
              <a:t>Under Key Documents and Forms </a:t>
            </a:r>
          </a:p>
        </p:txBody>
      </p:sp>
    </p:spTree>
    <p:extLst>
      <p:ext uri="{BB962C8B-B14F-4D97-AF65-F5344CB8AC3E}">
        <p14:creationId xmlns:p14="http://schemas.microsoft.com/office/powerpoint/2010/main" val="35135336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6578CD-0B7F-40FD-B905-B2CBEB1AF007}"/>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788319" y="1223543"/>
            <a:ext cx="6307554" cy="4726461"/>
          </a:xfrm>
        </p:spPr>
      </p:pic>
    </p:spTree>
    <p:extLst>
      <p:ext uri="{BB962C8B-B14F-4D97-AF65-F5344CB8AC3E}">
        <p14:creationId xmlns:p14="http://schemas.microsoft.com/office/powerpoint/2010/main" val="420893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50" name="Picture 2" descr="Cartoon Doodle Alarm Clock #Doodle, #Cartoon, #Clock, #Alarm ...">
            <a:extLst>
              <a:ext uri="{FF2B5EF4-FFF2-40B4-BE49-F238E27FC236}">
                <a16:creationId xmlns:a16="http://schemas.microsoft.com/office/drawing/2014/main" id="{27A6D68B-4A04-43A2-8CD7-64CC5F6977A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8086" r="9090" b="11610"/>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A27713-FFDD-43F4-89C6-D61435C2AA5F}"/>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Re-Evaluations. How long does it take to process?</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23685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4907</Words>
  <Application>Microsoft Office PowerPoint</Application>
  <PresentationFormat>Widescreen</PresentationFormat>
  <Paragraphs>531</Paragraphs>
  <Slides>86</Slides>
  <Notes>27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86</vt:i4>
      </vt:variant>
    </vt:vector>
  </HeadingPairs>
  <TitlesOfParts>
    <vt:vector size="98" baseType="lpstr">
      <vt:lpstr>Arial</vt:lpstr>
      <vt:lpstr>Arial Narrow</vt:lpstr>
      <vt:lpstr>Book Antiqua</vt:lpstr>
      <vt:lpstr>Calibri</vt:lpstr>
      <vt:lpstr>Calibri </vt:lpstr>
      <vt:lpstr>Calibri Light</vt:lpstr>
      <vt:lpstr>Museo Sans 500</vt:lpstr>
      <vt:lpstr>Museo Sans 900</vt:lpstr>
      <vt:lpstr>Times New Roman</vt:lpstr>
      <vt:lpstr>Wingdings</vt:lpstr>
      <vt:lpstr>Office Theme</vt:lpstr>
      <vt:lpstr>1_Office Theme</vt:lpstr>
      <vt:lpstr>PowerPoint Presentation</vt:lpstr>
      <vt:lpstr>The Office of Provider Management  Resource Development     CPA Partnership Meeting August 27 &amp; 28, 2020</vt:lpstr>
      <vt:lpstr>Initials…How long does it take to process?</vt:lpstr>
      <vt:lpstr>Initials</vt:lpstr>
      <vt:lpstr> GA+SCORE INITIALS DATA </vt:lpstr>
      <vt:lpstr>Top 10 Reasons for Initial denials</vt:lpstr>
      <vt:lpstr>Initial home assessment data approval based on submission</vt:lpstr>
      <vt:lpstr>Ex. Initial assessment with 5 submissions </vt:lpstr>
      <vt:lpstr>Re-Evaluations. How long does it take to process?</vt:lpstr>
      <vt:lpstr>Re-Evaluations</vt:lpstr>
      <vt:lpstr>Top 10 Reasons for Re-Evaluations denials</vt:lpstr>
      <vt:lpstr>Re-Evaluations data Approval based on submission</vt:lpstr>
      <vt:lpstr>Ex. Timeline Sixth submission denial </vt:lpstr>
      <vt:lpstr>FOSTER HOMES STATUS</vt:lpstr>
      <vt:lpstr>Today’s Agenda</vt:lpstr>
      <vt:lpstr>Transfers and Release of Information</vt:lpstr>
      <vt:lpstr>Foster Home Transfer Protocol </vt:lpstr>
      <vt:lpstr>GA+SCORE Enhancement</vt:lpstr>
      <vt:lpstr>SAFE MATRIX</vt:lpstr>
      <vt:lpstr>Progressive Compliance Process</vt:lpstr>
      <vt:lpstr>Why Is Progressive Compliance Needed?</vt:lpstr>
      <vt:lpstr>Phase One</vt:lpstr>
      <vt:lpstr>QUALITY IMPROVEMENT PLAN</vt:lpstr>
      <vt:lpstr>Phase Two</vt:lpstr>
      <vt:lpstr>Phase Two</vt:lpstr>
      <vt:lpstr>Phase Two</vt:lpstr>
      <vt:lpstr>Phase Two</vt:lpstr>
      <vt:lpstr>Phase Two</vt:lpstr>
      <vt:lpstr>Phase Three</vt:lpstr>
      <vt:lpstr>Suggestions</vt:lpstr>
      <vt:lpstr>PowerPoint Presentation</vt:lpstr>
      <vt:lpstr>Overdue Re-Evaluations IMPACTS:  Kenny A  IV-E Funding   Agency performance and/or expansion  PERMANENCY      </vt:lpstr>
      <vt:lpstr>Re-Evaluation Tips:</vt:lpstr>
      <vt:lpstr>Family Re-Evaluation Outline</vt:lpstr>
      <vt:lpstr>Family Re-Evaluation Forms</vt:lpstr>
      <vt:lpstr>Safety and Quality Standard Reminders</vt:lpstr>
      <vt:lpstr>Does This Meet Safety &amp; Quality Standard Guidelines?</vt:lpstr>
      <vt:lpstr>Safety and Quality Standards Policy 14.1 Section D </vt:lpstr>
      <vt:lpstr>Does This Meet Safety &amp; Quality Standards Guidelines?</vt:lpstr>
      <vt:lpstr>Safety and Quality Standards Policy Section 14.1 b ii.</vt:lpstr>
      <vt:lpstr>Does This Meet Safety &amp; Quality Standard Guidelines?</vt:lpstr>
      <vt:lpstr>Safety and Quality Standards Policy 14.1 Section 9</vt:lpstr>
      <vt:lpstr>DOES THIS MEET SQS GUIDELINES?</vt:lpstr>
      <vt:lpstr>Safety and Quality Standards Policy 14.1 Section 8</vt:lpstr>
      <vt:lpstr>Does This Meet Safety &amp; Quality Standards Guidelines?</vt:lpstr>
      <vt:lpstr>Safety and Quality Standards Policy 14.1- Section 9</vt:lpstr>
      <vt:lpstr>OPM Resource Development Team!</vt:lpstr>
      <vt:lpstr>PowerPoint Presentation</vt:lpstr>
      <vt:lpstr>PowerPoint Presentation</vt:lpstr>
      <vt:lpstr>New RBWO Standard 1.18</vt:lpstr>
      <vt:lpstr>New RBWO Standard 1.19</vt:lpstr>
      <vt:lpstr>PowerPoint Presentation</vt:lpstr>
      <vt:lpstr>RBWO Standard 4.8 A 1.b</vt:lpstr>
      <vt:lpstr>New RBWO Standard 6.3</vt:lpstr>
      <vt:lpstr>PowerPoint Presentation</vt:lpstr>
      <vt:lpstr>New RBWO Standard 6.4 (Formerly 6.3)</vt:lpstr>
      <vt:lpstr>PowerPoint Presentation</vt:lpstr>
      <vt:lpstr>New Standard 6.11 (Formerly 6.10)</vt:lpstr>
      <vt:lpstr>RBWO Standard 6.22 (Formerly 6.21)</vt:lpstr>
      <vt:lpstr>RBWO Standard 10.1</vt:lpstr>
      <vt:lpstr>PowerPoint Presentation</vt:lpstr>
      <vt:lpstr>RBWO Standard 11.14</vt:lpstr>
      <vt:lpstr>RBWO Standard 11.18</vt:lpstr>
      <vt:lpstr>RBWO Standard 13.3</vt:lpstr>
      <vt:lpstr>RBWO Standard 13.19 </vt:lpstr>
      <vt:lpstr>RBWO Standard 13.37</vt:lpstr>
      <vt:lpstr>RBWO Standard 46.0</vt:lpstr>
      <vt:lpstr>PowerPoint Presentation</vt:lpstr>
      <vt:lpstr>PowerPoint Presentation</vt:lpstr>
      <vt:lpstr>PowerPoint Presentation</vt:lpstr>
      <vt:lpstr>PowerPoint Presentation</vt:lpstr>
      <vt:lpstr>Performance-Based Placement</vt:lpstr>
      <vt:lpstr>GA+SCORECARDS </vt:lpstr>
      <vt:lpstr>PowerPoint Presentation</vt:lpstr>
      <vt:lpstr>PowerPoint Presentation</vt:lpstr>
      <vt:lpstr>PowerPoint Presentation</vt:lpstr>
      <vt:lpstr>Predicted Impact of Scoring Changes </vt:lpstr>
      <vt:lpstr>Data Highlights: CCIs</vt:lpstr>
      <vt:lpstr>Data Highlights: CPAs</vt:lpstr>
      <vt:lpstr>UNDERSTANDING THE CHILD DETAIL PAGE </vt:lpstr>
      <vt:lpstr>PowerPoint Presentation</vt:lpstr>
      <vt:lpstr>UNDERSTANDING THE STAFF DETAIL PAGE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LaShaunda</dc:creator>
  <cp:lastModifiedBy>Johnson, Shaun</cp:lastModifiedBy>
  <cp:revision>14</cp:revision>
  <dcterms:created xsi:type="dcterms:W3CDTF">2020-08-25T22:36:34Z</dcterms:created>
  <dcterms:modified xsi:type="dcterms:W3CDTF">2020-09-01T16:56:49Z</dcterms:modified>
</cp:coreProperties>
</file>