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1" r:id="rId1"/>
  </p:sldMasterIdLst>
  <p:notesMasterIdLst>
    <p:notesMasterId r:id="rId49"/>
  </p:notesMasterIdLst>
  <p:handoutMasterIdLst>
    <p:handoutMasterId r:id="rId50"/>
  </p:handoutMasterIdLst>
  <p:sldIdLst>
    <p:sldId id="256" r:id="rId2"/>
    <p:sldId id="257" r:id="rId3"/>
    <p:sldId id="442" r:id="rId4"/>
    <p:sldId id="464" r:id="rId5"/>
    <p:sldId id="262" r:id="rId6"/>
    <p:sldId id="265" r:id="rId7"/>
    <p:sldId id="270" r:id="rId8"/>
    <p:sldId id="278" r:id="rId9"/>
    <p:sldId id="465" r:id="rId10"/>
    <p:sldId id="335" r:id="rId11"/>
    <p:sldId id="445" r:id="rId12"/>
    <p:sldId id="466" r:id="rId13"/>
    <p:sldId id="288" r:id="rId14"/>
    <p:sldId id="467" r:id="rId15"/>
    <p:sldId id="468" r:id="rId16"/>
    <p:sldId id="469" r:id="rId17"/>
    <p:sldId id="447" r:id="rId18"/>
    <p:sldId id="448" r:id="rId19"/>
    <p:sldId id="343" r:id="rId20"/>
    <p:sldId id="341" r:id="rId21"/>
    <p:sldId id="449" r:id="rId22"/>
    <p:sldId id="411" r:id="rId23"/>
    <p:sldId id="345" r:id="rId24"/>
    <p:sldId id="384" r:id="rId25"/>
    <p:sldId id="357" r:id="rId26"/>
    <p:sldId id="472" r:id="rId27"/>
    <p:sldId id="473" r:id="rId28"/>
    <p:sldId id="390" r:id="rId29"/>
    <p:sldId id="356" r:id="rId30"/>
    <p:sldId id="382" r:id="rId31"/>
    <p:sldId id="453" r:id="rId32"/>
    <p:sldId id="454" r:id="rId33"/>
    <p:sldId id="456" r:id="rId34"/>
    <p:sldId id="457" r:id="rId35"/>
    <p:sldId id="458" r:id="rId36"/>
    <p:sldId id="459" r:id="rId37"/>
    <p:sldId id="460" r:id="rId38"/>
    <p:sldId id="461" r:id="rId39"/>
    <p:sldId id="462" r:id="rId40"/>
    <p:sldId id="463" r:id="rId41"/>
    <p:sldId id="374" r:id="rId42"/>
    <p:sldId id="432" r:id="rId43"/>
    <p:sldId id="433" r:id="rId44"/>
    <p:sldId id="417" r:id="rId45"/>
    <p:sldId id="470" r:id="rId46"/>
    <p:sldId id="471" r:id="rId47"/>
    <p:sldId id="381"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ca Belobrow" initials="BB" lastIdx="1" clrIdx="0">
    <p:extLst>
      <p:ext uri="{19B8F6BF-5375-455C-9EA6-DF929625EA0E}">
        <p15:presenceInfo xmlns:p15="http://schemas.microsoft.com/office/powerpoint/2012/main" userId="S-1-5-21-4237154288-352136961-2612299424-16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97A"/>
    <a:srgbClr val="B4C7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1" autoAdjust="0"/>
    <p:restoredTop sz="86651" autoAdjust="0"/>
  </p:normalViewPr>
  <p:slideViewPr>
    <p:cSldViewPr snapToGrid="0">
      <p:cViewPr varScale="1">
        <p:scale>
          <a:sx n="64" d="100"/>
          <a:sy n="64" d="100"/>
        </p:scale>
        <p:origin x="1392" y="78"/>
      </p:cViewPr>
      <p:guideLst/>
    </p:cSldViewPr>
  </p:slideViewPr>
  <p:outlineViewPr>
    <p:cViewPr>
      <p:scale>
        <a:sx n="33" d="100"/>
        <a:sy n="33" d="100"/>
      </p:scale>
      <p:origin x="0" y="-8406"/>
    </p:cViewPr>
  </p:outlineViewPr>
  <p:notesTextViewPr>
    <p:cViewPr>
      <p:scale>
        <a:sx n="1" d="1"/>
        <a:sy n="1" d="1"/>
      </p:scale>
      <p:origin x="0" y="0"/>
    </p:cViewPr>
  </p:notesTextViewPr>
  <p:sorterViewPr>
    <p:cViewPr varScale="1">
      <p:scale>
        <a:sx n="100" d="100"/>
        <a:sy n="100" d="100"/>
      </p:scale>
      <p:origin x="0" y="-6600"/>
    </p:cViewPr>
  </p:sorterViewPr>
  <p:notesViewPr>
    <p:cSldViewPr snapToGrid="0">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621"/>
          </a:xfrm>
          <a:prstGeom prst="rect">
            <a:avLst/>
          </a:prstGeom>
        </p:spPr>
        <p:txBody>
          <a:bodyPr vert="horz" lIns="91440" tIns="45720" rIns="91440" bIns="45720" rtlCol="0"/>
          <a:lstStyle>
            <a:lvl1pPr algn="r">
              <a:defRPr sz="1200"/>
            </a:lvl1pPr>
          </a:lstStyle>
          <a:p>
            <a:fld id="{3C3CD98F-73AD-4C3A-A150-AE3609FC3CEF}" type="datetimeFigureOut">
              <a:rPr lang="en-US" smtClean="0"/>
              <a:t>11/17/2019</a:t>
            </a:fld>
            <a:endParaRPr lang="en-US"/>
          </a:p>
        </p:txBody>
      </p:sp>
      <p:sp>
        <p:nvSpPr>
          <p:cNvPr id="4" name="Footer Placeholder 3"/>
          <p:cNvSpPr>
            <a:spLocks noGrp="1"/>
          </p:cNvSpPr>
          <p:nvPr>
            <p:ph type="ftr" sz="quarter" idx="2"/>
          </p:nvPr>
        </p:nvSpPr>
        <p:spPr>
          <a:xfrm>
            <a:off x="1" y="8830780"/>
            <a:ext cx="3038475" cy="4656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30780"/>
            <a:ext cx="3038475" cy="465620"/>
          </a:xfrm>
          <a:prstGeom prst="rect">
            <a:avLst/>
          </a:prstGeom>
        </p:spPr>
        <p:txBody>
          <a:bodyPr vert="horz" lIns="91440" tIns="45720" rIns="91440" bIns="45720" rtlCol="0" anchor="b"/>
          <a:lstStyle>
            <a:lvl1pPr algn="r">
              <a:defRPr sz="1200"/>
            </a:lvl1pPr>
          </a:lstStyle>
          <a:p>
            <a:fld id="{34C6E711-F82A-4303-8293-E57BBA12FED5}" type="slidenum">
              <a:rPr lang="en-US" smtClean="0"/>
              <a:t>‹#›</a:t>
            </a:fld>
            <a:endParaRPr lang="en-US"/>
          </a:p>
        </p:txBody>
      </p:sp>
    </p:spTree>
    <p:extLst>
      <p:ext uri="{BB962C8B-B14F-4D97-AF65-F5344CB8AC3E}">
        <p14:creationId xmlns:p14="http://schemas.microsoft.com/office/powerpoint/2010/main" val="30095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C8805383-4E11-47C3-A1D8-4F782C6EE9A4}" type="datetimeFigureOut">
              <a:rPr lang="en-US" smtClean="0"/>
              <a:t>11/17/2019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0184B6B2-2121-447E-964E-E5837B2E6F54}" type="slidenum">
              <a:rPr lang="en-US" smtClean="0"/>
              <a:t>‹#›</a:t>
            </a:fld>
            <a:endParaRPr lang="en-US"/>
          </a:p>
        </p:txBody>
      </p:sp>
    </p:spTree>
    <p:extLst>
      <p:ext uri="{BB962C8B-B14F-4D97-AF65-F5344CB8AC3E}">
        <p14:creationId xmlns:p14="http://schemas.microsoft.com/office/powerpoint/2010/main" val="1472051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84B6B2-2121-447E-964E-E5837B2E6F54}" type="slidenum">
              <a:rPr lang="en-US" smtClean="0"/>
              <a:t>1</a:t>
            </a:fld>
            <a:endParaRPr lang="en-US"/>
          </a:p>
        </p:txBody>
      </p:sp>
    </p:spTree>
    <p:extLst>
      <p:ext uri="{BB962C8B-B14F-4D97-AF65-F5344CB8AC3E}">
        <p14:creationId xmlns:p14="http://schemas.microsoft.com/office/powerpoint/2010/main" val="3220761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DE0DE1-3665-44C1-A635-4A887BD1DAAC}" type="slidenum">
              <a:rPr lang="en-US" smtClean="0"/>
              <a:t>34</a:t>
            </a:fld>
            <a:endParaRPr lang="en-US"/>
          </a:p>
        </p:txBody>
      </p:sp>
    </p:spTree>
    <p:extLst>
      <p:ext uri="{BB962C8B-B14F-4D97-AF65-F5344CB8AC3E}">
        <p14:creationId xmlns:p14="http://schemas.microsoft.com/office/powerpoint/2010/main" val="2898800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DE0DE1-3665-44C1-A635-4A887BD1DAAC}" type="slidenum">
              <a:rPr lang="en-US" smtClean="0"/>
              <a:t>35</a:t>
            </a:fld>
            <a:endParaRPr lang="en-US"/>
          </a:p>
        </p:txBody>
      </p:sp>
    </p:spTree>
    <p:extLst>
      <p:ext uri="{BB962C8B-B14F-4D97-AF65-F5344CB8AC3E}">
        <p14:creationId xmlns:p14="http://schemas.microsoft.com/office/powerpoint/2010/main" val="479919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DE0DE1-3665-44C1-A635-4A887BD1DAAC}" type="slidenum">
              <a:rPr lang="en-US" smtClean="0"/>
              <a:t>36</a:t>
            </a:fld>
            <a:endParaRPr lang="en-US"/>
          </a:p>
        </p:txBody>
      </p:sp>
    </p:spTree>
    <p:extLst>
      <p:ext uri="{BB962C8B-B14F-4D97-AF65-F5344CB8AC3E}">
        <p14:creationId xmlns:p14="http://schemas.microsoft.com/office/powerpoint/2010/main" val="3099232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DE0DE1-3665-44C1-A635-4A887BD1DAAC}" type="slidenum">
              <a:rPr lang="en-US" smtClean="0"/>
              <a:t>37</a:t>
            </a:fld>
            <a:endParaRPr lang="en-US"/>
          </a:p>
        </p:txBody>
      </p:sp>
    </p:spTree>
    <p:extLst>
      <p:ext uri="{BB962C8B-B14F-4D97-AF65-F5344CB8AC3E}">
        <p14:creationId xmlns:p14="http://schemas.microsoft.com/office/powerpoint/2010/main" val="230719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DE0DE1-3665-44C1-A635-4A887BD1DAAC}" type="slidenum">
              <a:rPr lang="en-US" smtClean="0"/>
              <a:t>38</a:t>
            </a:fld>
            <a:endParaRPr lang="en-US"/>
          </a:p>
        </p:txBody>
      </p:sp>
    </p:spTree>
    <p:extLst>
      <p:ext uri="{BB962C8B-B14F-4D97-AF65-F5344CB8AC3E}">
        <p14:creationId xmlns:p14="http://schemas.microsoft.com/office/powerpoint/2010/main" val="264624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DE0DE1-3665-44C1-A635-4A887BD1DAAC}" type="slidenum">
              <a:rPr lang="en-US" smtClean="0"/>
              <a:t>39</a:t>
            </a:fld>
            <a:endParaRPr lang="en-US"/>
          </a:p>
        </p:txBody>
      </p:sp>
    </p:spTree>
    <p:extLst>
      <p:ext uri="{BB962C8B-B14F-4D97-AF65-F5344CB8AC3E}">
        <p14:creationId xmlns:p14="http://schemas.microsoft.com/office/powerpoint/2010/main" val="1371715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DE0DE1-3665-44C1-A635-4A887BD1DAAC}" type="slidenum">
              <a:rPr lang="en-US" smtClean="0"/>
              <a:t>40</a:t>
            </a:fld>
            <a:endParaRPr lang="en-US"/>
          </a:p>
        </p:txBody>
      </p:sp>
    </p:spTree>
    <p:extLst>
      <p:ext uri="{BB962C8B-B14F-4D97-AF65-F5344CB8AC3E}">
        <p14:creationId xmlns:p14="http://schemas.microsoft.com/office/powerpoint/2010/main" val="4119484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84B6B2-2121-447E-964E-E5837B2E6F54}" type="slidenum">
              <a:rPr lang="en-US" smtClean="0"/>
              <a:t>41</a:t>
            </a:fld>
            <a:endParaRPr lang="en-US"/>
          </a:p>
        </p:txBody>
      </p:sp>
    </p:spTree>
    <p:extLst>
      <p:ext uri="{BB962C8B-B14F-4D97-AF65-F5344CB8AC3E}">
        <p14:creationId xmlns:p14="http://schemas.microsoft.com/office/powerpoint/2010/main" val="4068194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184B6B2-2121-447E-964E-E5837B2E6F54}" type="slidenum">
              <a:rPr lang="en-US" smtClean="0"/>
              <a:t>2</a:t>
            </a:fld>
            <a:endParaRPr lang="en-US"/>
          </a:p>
        </p:txBody>
      </p:sp>
    </p:spTree>
    <p:extLst>
      <p:ext uri="{BB962C8B-B14F-4D97-AF65-F5344CB8AC3E}">
        <p14:creationId xmlns:p14="http://schemas.microsoft.com/office/powerpoint/2010/main" val="24327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84B6B2-2121-447E-964E-E5837B2E6F54}" type="slidenum">
              <a:rPr lang="en-US" smtClean="0"/>
              <a:t>7</a:t>
            </a:fld>
            <a:endParaRPr lang="en-US"/>
          </a:p>
        </p:txBody>
      </p:sp>
    </p:spTree>
    <p:extLst>
      <p:ext uri="{BB962C8B-B14F-4D97-AF65-F5344CB8AC3E}">
        <p14:creationId xmlns:p14="http://schemas.microsoft.com/office/powerpoint/2010/main" val="3167854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that</a:t>
            </a:r>
            <a:r>
              <a:rPr lang="en-US" baseline="0" dirty="0" smtClean="0"/>
              <a:t> all children (minor or adult) should be interviewed either in person or via the phone, skype, facetime. Leave them to close to the end of the process as their info is useful to validate/corroborate info re: issue/</a:t>
            </a:r>
            <a:r>
              <a:rPr lang="en-US" baseline="0" dirty="0" err="1" smtClean="0"/>
              <a:t>behaviour</a:t>
            </a:r>
            <a:r>
              <a:rPr lang="en-US" baseline="0" dirty="0" smtClean="0"/>
              <a:t> or events heard from applicant(s)</a:t>
            </a:r>
            <a:endParaRPr lang="en-US" dirty="0"/>
          </a:p>
        </p:txBody>
      </p:sp>
      <p:sp>
        <p:nvSpPr>
          <p:cNvPr id="4" name="Slide Number Placeholder 3"/>
          <p:cNvSpPr>
            <a:spLocks noGrp="1"/>
          </p:cNvSpPr>
          <p:nvPr>
            <p:ph type="sldNum" sz="quarter" idx="10"/>
          </p:nvPr>
        </p:nvSpPr>
        <p:spPr/>
        <p:txBody>
          <a:bodyPr/>
          <a:lstStyle/>
          <a:p>
            <a:fld id="{1A1F2E4F-E33C-40DD-8DFC-12DA50C1374D}" type="slidenum">
              <a:rPr lang="en-US" smtClean="0"/>
              <a:t>11</a:t>
            </a:fld>
            <a:endParaRPr lang="en-US"/>
          </a:p>
        </p:txBody>
      </p:sp>
    </p:spTree>
    <p:extLst>
      <p:ext uri="{BB962C8B-B14F-4D97-AF65-F5344CB8AC3E}">
        <p14:creationId xmlns:p14="http://schemas.microsoft.com/office/powerpoint/2010/main" val="312262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84B6B2-2121-447E-964E-E5837B2E6F54}" type="slidenum">
              <a:rPr lang="en-US" smtClean="0"/>
              <a:t>16</a:t>
            </a:fld>
            <a:endParaRPr lang="en-US"/>
          </a:p>
        </p:txBody>
      </p:sp>
    </p:spTree>
    <p:extLst>
      <p:ext uri="{BB962C8B-B14F-4D97-AF65-F5344CB8AC3E}">
        <p14:creationId xmlns:p14="http://schemas.microsoft.com/office/powerpoint/2010/main" val="744961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84B6B2-2121-447E-964E-E5837B2E6F54}" type="slidenum">
              <a:rPr lang="en-US" smtClean="0"/>
              <a:t>21</a:t>
            </a:fld>
            <a:endParaRPr lang="en-US"/>
          </a:p>
        </p:txBody>
      </p:sp>
    </p:spTree>
    <p:extLst>
      <p:ext uri="{BB962C8B-B14F-4D97-AF65-F5344CB8AC3E}">
        <p14:creationId xmlns:p14="http://schemas.microsoft.com/office/powerpoint/2010/main" val="23032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DE0DE1-3665-44C1-A635-4A887BD1DAAC}" type="slidenum">
              <a:rPr lang="en-US" smtClean="0"/>
              <a:t>31</a:t>
            </a:fld>
            <a:endParaRPr lang="en-US"/>
          </a:p>
        </p:txBody>
      </p:sp>
    </p:spTree>
    <p:extLst>
      <p:ext uri="{BB962C8B-B14F-4D97-AF65-F5344CB8AC3E}">
        <p14:creationId xmlns:p14="http://schemas.microsoft.com/office/powerpoint/2010/main" val="36762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DE0DE1-3665-44C1-A635-4A887BD1DAAC}" type="slidenum">
              <a:rPr lang="en-US" smtClean="0"/>
              <a:t>32</a:t>
            </a:fld>
            <a:endParaRPr lang="en-US"/>
          </a:p>
        </p:txBody>
      </p:sp>
    </p:spTree>
    <p:extLst>
      <p:ext uri="{BB962C8B-B14F-4D97-AF65-F5344CB8AC3E}">
        <p14:creationId xmlns:p14="http://schemas.microsoft.com/office/powerpoint/2010/main" val="192684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DE0DE1-3665-44C1-A635-4A887BD1DAAC}" type="slidenum">
              <a:rPr lang="en-US" smtClean="0"/>
              <a:t>33</a:t>
            </a:fld>
            <a:endParaRPr lang="en-US"/>
          </a:p>
        </p:txBody>
      </p:sp>
    </p:spTree>
    <p:extLst>
      <p:ext uri="{BB962C8B-B14F-4D97-AF65-F5344CB8AC3E}">
        <p14:creationId xmlns:p14="http://schemas.microsoft.com/office/powerpoint/2010/main" val="3381166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F1D580-F33E-4C32-B0F4-D707FD0D7A75}" type="datetime1">
              <a:rPr lang="en-US" smtClean="0"/>
              <a:t>11/17/2019</a:t>
            </a:fld>
            <a:endParaRPr lang="en-US"/>
          </a:p>
        </p:txBody>
      </p:sp>
      <p:sp>
        <p:nvSpPr>
          <p:cNvPr id="5" name="Footer Placeholder 4"/>
          <p:cNvSpPr>
            <a:spLocks noGrp="1"/>
          </p:cNvSpPr>
          <p:nvPr>
            <p:ph type="ftr" sz="quarter" idx="11"/>
          </p:nvPr>
        </p:nvSpPr>
        <p:spPr/>
        <p:txBody>
          <a:bodyPr/>
          <a:lstStyle/>
          <a:p>
            <a:r>
              <a:rPr lang="en-US" smtClean="0"/>
              <a:t>Consortium for Children, Copyright 2018</a:t>
            </a:r>
            <a:endParaRPr lang="en-US" dirty="0"/>
          </a:p>
        </p:txBody>
      </p:sp>
      <p:sp>
        <p:nvSpPr>
          <p:cNvPr id="6" name="Slide Number Placeholder 5"/>
          <p:cNvSpPr>
            <a:spLocks noGrp="1"/>
          </p:cNvSpPr>
          <p:nvPr>
            <p:ph type="sldNum" sz="quarter" idx="12"/>
          </p:nvPr>
        </p:nvSpPr>
        <p:spPr/>
        <p:txBody>
          <a:bodyPr/>
          <a:lstStyle/>
          <a:p>
            <a:fld id="{BA09669D-E7F7-474D-84EE-66C8536FB18F}" type="slidenum">
              <a:rPr lang="en-US" smtClean="0"/>
              <a:t>‹#›</a:t>
            </a:fld>
            <a:endParaRPr lang="en-US"/>
          </a:p>
        </p:txBody>
      </p:sp>
    </p:spTree>
    <p:extLst>
      <p:ext uri="{BB962C8B-B14F-4D97-AF65-F5344CB8AC3E}">
        <p14:creationId xmlns:p14="http://schemas.microsoft.com/office/powerpoint/2010/main" val="275618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4D0BA-CB9F-4BEA-89F5-48F51C612F97}" type="datetime1">
              <a:rPr lang="en-US" smtClean="0"/>
              <a:t>11/17/2019</a:t>
            </a:fld>
            <a:endParaRPr lang="en-US"/>
          </a:p>
        </p:txBody>
      </p:sp>
      <p:sp>
        <p:nvSpPr>
          <p:cNvPr id="5" name="Footer Placeholder 4"/>
          <p:cNvSpPr>
            <a:spLocks noGrp="1"/>
          </p:cNvSpPr>
          <p:nvPr>
            <p:ph type="ftr" sz="quarter" idx="11"/>
          </p:nvPr>
        </p:nvSpPr>
        <p:spPr/>
        <p:txBody>
          <a:bodyPr/>
          <a:lstStyle/>
          <a:p>
            <a:r>
              <a:rPr lang="en-US" smtClean="0"/>
              <a:t>Consortium for Children, Copyright 2018</a:t>
            </a:r>
            <a:endParaRPr lang="en-US" dirty="0"/>
          </a:p>
        </p:txBody>
      </p:sp>
      <p:sp>
        <p:nvSpPr>
          <p:cNvPr id="6" name="Slide Number Placeholder 5"/>
          <p:cNvSpPr>
            <a:spLocks noGrp="1"/>
          </p:cNvSpPr>
          <p:nvPr>
            <p:ph type="sldNum" sz="quarter" idx="12"/>
          </p:nvPr>
        </p:nvSpPr>
        <p:spPr/>
        <p:txBody>
          <a:bodyPr/>
          <a:lstStyle/>
          <a:p>
            <a:fld id="{BA09669D-E7F7-474D-84EE-66C8536FB18F}" type="slidenum">
              <a:rPr lang="en-US" smtClean="0"/>
              <a:t>‹#›</a:t>
            </a:fld>
            <a:endParaRPr lang="en-US"/>
          </a:p>
        </p:txBody>
      </p:sp>
    </p:spTree>
    <p:extLst>
      <p:ext uri="{BB962C8B-B14F-4D97-AF65-F5344CB8AC3E}">
        <p14:creationId xmlns:p14="http://schemas.microsoft.com/office/powerpoint/2010/main" val="146472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A7FA1E-53EA-436F-B7E9-2715B2F85FDF}" type="datetime1">
              <a:rPr lang="en-US" smtClean="0"/>
              <a:t>11/17/2019</a:t>
            </a:fld>
            <a:endParaRPr lang="en-US"/>
          </a:p>
        </p:txBody>
      </p:sp>
      <p:sp>
        <p:nvSpPr>
          <p:cNvPr id="5" name="Footer Placeholder 4"/>
          <p:cNvSpPr>
            <a:spLocks noGrp="1"/>
          </p:cNvSpPr>
          <p:nvPr>
            <p:ph type="ftr" sz="quarter" idx="11"/>
          </p:nvPr>
        </p:nvSpPr>
        <p:spPr/>
        <p:txBody>
          <a:bodyPr/>
          <a:lstStyle/>
          <a:p>
            <a:r>
              <a:rPr lang="en-US" smtClean="0"/>
              <a:t>Consortium for Children, Copyright 2018</a:t>
            </a:r>
            <a:endParaRPr lang="en-US" dirty="0"/>
          </a:p>
        </p:txBody>
      </p:sp>
      <p:sp>
        <p:nvSpPr>
          <p:cNvPr id="6" name="Slide Number Placeholder 5"/>
          <p:cNvSpPr>
            <a:spLocks noGrp="1"/>
          </p:cNvSpPr>
          <p:nvPr>
            <p:ph type="sldNum" sz="quarter" idx="12"/>
          </p:nvPr>
        </p:nvSpPr>
        <p:spPr/>
        <p:txBody>
          <a:bodyPr/>
          <a:lstStyle/>
          <a:p>
            <a:fld id="{BA09669D-E7F7-474D-84EE-66C8536FB18F}" type="slidenum">
              <a:rPr lang="en-US" smtClean="0"/>
              <a:t>‹#›</a:t>
            </a:fld>
            <a:endParaRPr lang="en-US"/>
          </a:p>
        </p:txBody>
      </p:sp>
    </p:spTree>
    <p:extLst>
      <p:ext uri="{BB962C8B-B14F-4D97-AF65-F5344CB8AC3E}">
        <p14:creationId xmlns:p14="http://schemas.microsoft.com/office/powerpoint/2010/main" val="880966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377BE8-E34B-49F0-9F97-F79F5E8936B6}" type="datetime1">
              <a:rPr lang="en-US" smtClean="0"/>
              <a:t>11/17/2019</a:t>
            </a:fld>
            <a:endParaRPr lang="en-US"/>
          </a:p>
        </p:txBody>
      </p:sp>
      <p:sp>
        <p:nvSpPr>
          <p:cNvPr id="5" name="Footer Placeholder 4"/>
          <p:cNvSpPr>
            <a:spLocks noGrp="1"/>
          </p:cNvSpPr>
          <p:nvPr>
            <p:ph type="ftr" sz="quarter" idx="11"/>
          </p:nvPr>
        </p:nvSpPr>
        <p:spPr/>
        <p:txBody>
          <a:bodyPr/>
          <a:lstStyle/>
          <a:p>
            <a:r>
              <a:rPr lang="en-US" smtClean="0"/>
              <a:t>Consortium for Children, Copyright 2018</a:t>
            </a:r>
            <a:endParaRPr lang="en-US" dirty="0"/>
          </a:p>
        </p:txBody>
      </p:sp>
      <p:sp>
        <p:nvSpPr>
          <p:cNvPr id="6" name="Slide Number Placeholder 5"/>
          <p:cNvSpPr>
            <a:spLocks noGrp="1"/>
          </p:cNvSpPr>
          <p:nvPr>
            <p:ph type="sldNum" sz="quarter" idx="12"/>
          </p:nvPr>
        </p:nvSpPr>
        <p:spPr/>
        <p:txBody>
          <a:bodyPr/>
          <a:lstStyle/>
          <a:p>
            <a:fld id="{BA09669D-E7F7-474D-84EE-66C8536FB18F}" type="slidenum">
              <a:rPr lang="en-US" smtClean="0"/>
              <a:t>‹#›</a:t>
            </a:fld>
            <a:endParaRPr lang="en-US"/>
          </a:p>
        </p:txBody>
      </p:sp>
    </p:spTree>
    <p:extLst>
      <p:ext uri="{BB962C8B-B14F-4D97-AF65-F5344CB8AC3E}">
        <p14:creationId xmlns:p14="http://schemas.microsoft.com/office/powerpoint/2010/main" val="90892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AE5BD-D6FC-4F9D-A59B-EA776194DC69}" type="datetime1">
              <a:rPr lang="en-US" smtClean="0"/>
              <a:t>11/17/2019</a:t>
            </a:fld>
            <a:endParaRPr lang="en-US"/>
          </a:p>
        </p:txBody>
      </p:sp>
      <p:sp>
        <p:nvSpPr>
          <p:cNvPr id="5" name="Footer Placeholder 4"/>
          <p:cNvSpPr>
            <a:spLocks noGrp="1"/>
          </p:cNvSpPr>
          <p:nvPr>
            <p:ph type="ftr" sz="quarter" idx="11"/>
          </p:nvPr>
        </p:nvSpPr>
        <p:spPr/>
        <p:txBody>
          <a:bodyPr/>
          <a:lstStyle/>
          <a:p>
            <a:r>
              <a:rPr lang="en-US" smtClean="0"/>
              <a:t>Consortium for Children, Copyright 2018</a:t>
            </a:r>
            <a:endParaRPr lang="en-US" dirty="0"/>
          </a:p>
        </p:txBody>
      </p:sp>
      <p:sp>
        <p:nvSpPr>
          <p:cNvPr id="6" name="Slide Number Placeholder 5"/>
          <p:cNvSpPr>
            <a:spLocks noGrp="1"/>
          </p:cNvSpPr>
          <p:nvPr>
            <p:ph type="sldNum" sz="quarter" idx="12"/>
          </p:nvPr>
        </p:nvSpPr>
        <p:spPr/>
        <p:txBody>
          <a:bodyPr/>
          <a:lstStyle/>
          <a:p>
            <a:fld id="{BA09669D-E7F7-474D-84EE-66C8536FB18F}" type="slidenum">
              <a:rPr lang="en-US" smtClean="0"/>
              <a:t>‹#›</a:t>
            </a:fld>
            <a:endParaRPr lang="en-US"/>
          </a:p>
        </p:txBody>
      </p:sp>
    </p:spTree>
    <p:extLst>
      <p:ext uri="{BB962C8B-B14F-4D97-AF65-F5344CB8AC3E}">
        <p14:creationId xmlns:p14="http://schemas.microsoft.com/office/powerpoint/2010/main" val="2872529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AB01EA-946A-4056-A2C9-B1B5D43E2D6F}" type="datetime1">
              <a:rPr lang="en-US" smtClean="0"/>
              <a:t>11/17/2019</a:t>
            </a:fld>
            <a:endParaRPr lang="en-US"/>
          </a:p>
        </p:txBody>
      </p:sp>
      <p:sp>
        <p:nvSpPr>
          <p:cNvPr id="6" name="Footer Placeholder 5"/>
          <p:cNvSpPr>
            <a:spLocks noGrp="1"/>
          </p:cNvSpPr>
          <p:nvPr>
            <p:ph type="ftr" sz="quarter" idx="11"/>
          </p:nvPr>
        </p:nvSpPr>
        <p:spPr/>
        <p:txBody>
          <a:bodyPr/>
          <a:lstStyle/>
          <a:p>
            <a:r>
              <a:rPr lang="en-US" smtClean="0"/>
              <a:t>Consortium for Children, Copyright 2018</a:t>
            </a:r>
            <a:endParaRPr lang="en-US" dirty="0"/>
          </a:p>
        </p:txBody>
      </p:sp>
      <p:sp>
        <p:nvSpPr>
          <p:cNvPr id="7" name="Slide Number Placeholder 6"/>
          <p:cNvSpPr>
            <a:spLocks noGrp="1"/>
          </p:cNvSpPr>
          <p:nvPr>
            <p:ph type="sldNum" sz="quarter" idx="12"/>
          </p:nvPr>
        </p:nvSpPr>
        <p:spPr/>
        <p:txBody>
          <a:bodyPr/>
          <a:lstStyle/>
          <a:p>
            <a:fld id="{BA09669D-E7F7-474D-84EE-66C8536FB18F}" type="slidenum">
              <a:rPr lang="en-US" smtClean="0"/>
              <a:t>‹#›</a:t>
            </a:fld>
            <a:endParaRPr lang="en-US"/>
          </a:p>
        </p:txBody>
      </p:sp>
    </p:spTree>
    <p:extLst>
      <p:ext uri="{BB962C8B-B14F-4D97-AF65-F5344CB8AC3E}">
        <p14:creationId xmlns:p14="http://schemas.microsoft.com/office/powerpoint/2010/main" val="417985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A7775B-A745-4F09-8EC5-1EDABCEB71C2}" type="datetime1">
              <a:rPr lang="en-US" smtClean="0"/>
              <a:t>11/17/2019</a:t>
            </a:fld>
            <a:endParaRPr lang="en-US"/>
          </a:p>
        </p:txBody>
      </p:sp>
      <p:sp>
        <p:nvSpPr>
          <p:cNvPr id="8" name="Footer Placeholder 7"/>
          <p:cNvSpPr>
            <a:spLocks noGrp="1"/>
          </p:cNvSpPr>
          <p:nvPr>
            <p:ph type="ftr" sz="quarter" idx="11"/>
          </p:nvPr>
        </p:nvSpPr>
        <p:spPr/>
        <p:txBody>
          <a:bodyPr/>
          <a:lstStyle/>
          <a:p>
            <a:r>
              <a:rPr lang="en-US" smtClean="0"/>
              <a:t>Consortium for Children, Copyright 2018</a:t>
            </a:r>
            <a:endParaRPr lang="en-US" dirty="0"/>
          </a:p>
        </p:txBody>
      </p:sp>
      <p:sp>
        <p:nvSpPr>
          <p:cNvPr id="9" name="Slide Number Placeholder 8"/>
          <p:cNvSpPr>
            <a:spLocks noGrp="1"/>
          </p:cNvSpPr>
          <p:nvPr>
            <p:ph type="sldNum" sz="quarter" idx="12"/>
          </p:nvPr>
        </p:nvSpPr>
        <p:spPr/>
        <p:txBody>
          <a:bodyPr/>
          <a:lstStyle/>
          <a:p>
            <a:fld id="{BA09669D-E7F7-474D-84EE-66C8536FB18F}" type="slidenum">
              <a:rPr lang="en-US" smtClean="0"/>
              <a:t>‹#›</a:t>
            </a:fld>
            <a:endParaRPr lang="en-US"/>
          </a:p>
        </p:txBody>
      </p:sp>
    </p:spTree>
    <p:extLst>
      <p:ext uri="{BB962C8B-B14F-4D97-AF65-F5344CB8AC3E}">
        <p14:creationId xmlns:p14="http://schemas.microsoft.com/office/powerpoint/2010/main" val="388127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3CF3E6-5486-4191-A85D-6D03EC7F704D}" type="datetime1">
              <a:rPr lang="en-US" smtClean="0"/>
              <a:t>11/17/2019</a:t>
            </a:fld>
            <a:endParaRPr lang="en-US"/>
          </a:p>
        </p:txBody>
      </p:sp>
      <p:sp>
        <p:nvSpPr>
          <p:cNvPr id="4" name="Footer Placeholder 3"/>
          <p:cNvSpPr>
            <a:spLocks noGrp="1"/>
          </p:cNvSpPr>
          <p:nvPr>
            <p:ph type="ftr" sz="quarter" idx="11"/>
          </p:nvPr>
        </p:nvSpPr>
        <p:spPr/>
        <p:txBody>
          <a:bodyPr/>
          <a:lstStyle/>
          <a:p>
            <a:r>
              <a:rPr lang="en-US" smtClean="0"/>
              <a:t>Consortium for Children, Copyright 2018</a:t>
            </a:r>
            <a:endParaRPr lang="en-US" dirty="0"/>
          </a:p>
        </p:txBody>
      </p:sp>
      <p:sp>
        <p:nvSpPr>
          <p:cNvPr id="5" name="Slide Number Placeholder 4"/>
          <p:cNvSpPr>
            <a:spLocks noGrp="1"/>
          </p:cNvSpPr>
          <p:nvPr>
            <p:ph type="sldNum" sz="quarter" idx="12"/>
          </p:nvPr>
        </p:nvSpPr>
        <p:spPr/>
        <p:txBody>
          <a:bodyPr/>
          <a:lstStyle/>
          <a:p>
            <a:fld id="{BA09669D-E7F7-474D-84EE-66C8536FB18F}" type="slidenum">
              <a:rPr lang="en-US" smtClean="0"/>
              <a:t>‹#›</a:t>
            </a:fld>
            <a:endParaRPr lang="en-US"/>
          </a:p>
        </p:txBody>
      </p:sp>
    </p:spTree>
    <p:extLst>
      <p:ext uri="{BB962C8B-B14F-4D97-AF65-F5344CB8AC3E}">
        <p14:creationId xmlns:p14="http://schemas.microsoft.com/office/powerpoint/2010/main" val="230214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B9F89-9A14-4D63-B4FB-2308401F9CE1}" type="datetime1">
              <a:rPr lang="en-US" smtClean="0"/>
              <a:t>11/17/2019</a:t>
            </a:fld>
            <a:endParaRPr lang="en-US"/>
          </a:p>
        </p:txBody>
      </p:sp>
      <p:sp>
        <p:nvSpPr>
          <p:cNvPr id="3" name="Footer Placeholder 2"/>
          <p:cNvSpPr>
            <a:spLocks noGrp="1"/>
          </p:cNvSpPr>
          <p:nvPr>
            <p:ph type="ftr" sz="quarter" idx="11"/>
          </p:nvPr>
        </p:nvSpPr>
        <p:spPr/>
        <p:txBody>
          <a:bodyPr/>
          <a:lstStyle/>
          <a:p>
            <a:r>
              <a:rPr lang="en-US" smtClean="0"/>
              <a:t>Consortium for Children, Copyright 2018</a:t>
            </a:r>
            <a:endParaRPr lang="en-US" dirty="0"/>
          </a:p>
        </p:txBody>
      </p:sp>
      <p:sp>
        <p:nvSpPr>
          <p:cNvPr id="4" name="Slide Number Placeholder 3"/>
          <p:cNvSpPr>
            <a:spLocks noGrp="1"/>
          </p:cNvSpPr>
          <p:nvPr>
            <p:ph type="sldNum" sz="quarter" idx="12"/>
          </p:nvPr>
        </p:nvSpPr>
        <p:spPr/>
        <p:txBody>
          <a:bodyPr/>
          <a:lstStyle/>
          <a:p>
            <a:fld id="{BA09669D-E7F7-474D-84EE-66C8536FB18F}" type="slidenum">
              <a:rPr lang="en-US" smtClean="0"/>
              <a:t>‹#›</a:t>
            </a:fld>
            <a:endParaRPr lang="en-US"/>
          </a:p>
        </p:txBody>
      </p:sp>
    </p:spTree>
    <p:extLst>
      <p:ext uri="{BB962C8B-B14F-4D97-AF65-F5344CB8AC3E}">
        <p14:creationId xmlns:p14="http://schemas.microsoft.com/office/powerpoint/2010/main" val="971599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C0CA65-2ABE-41C0-A70F-5718993CB83F}" type="datetime1">
              <a:rPr lang="en-US" smtClean="0"/>
              <a:t>11/17/2019</a:t>
            </a:fld>
            <a:endParaRPr lang="en-US"/>
          </a:p>
        </p:txBody>
      </p:sp>
      <p:sp>
        <p:nvSpPr>
          <p:cNvPr id="6" name="Footer Placeholder 5"/>
          <p:cNvSpPr>
            <a:spLocks noGrp="1"/>
          </p:cNvSpPr>
          <p:nvPr>
            <p:ph type="ftr" sz="quarter" idx="11"/>
          </p:nvPr>
        </p:nvSpPr>
        <p:spPr/>
        <p:txBody>
          <a:bodyPr/>
          <a:lstStyle/>
          <a:p>
            <a:r>
              <a:rPr lang="en-US" smtClean="0"/>
              <a:t>Consortium for Children, Copyright 2018</a:t>
            </a:r>
            <a:endParaRPr lang="en-US" dirty="0"/>
          </a:p>
        </p:txBody>
      </p:sp>
      <p:sp>
        <p:nvSpPr>
          <p:cNvPr id="7" name="Slide Number Placeholder 6"/>
          <p:cNvSpPr>
            <a:spLocks noGrp="1"/>
          </p:cNvSpPr>
          <p:nvPr>
            <p:ph type="sldNum" sz="quarter" idx="12"/>
          </p:nvPr>
        </p:nvSpPr>
        <p:spPr/>
        <p:txBody>
          <a:bodyPr/>
          <a:lstStyle/>
          <a:p>
            <a:fld id="{BA09669D-E7F7-474D-84EE-66C8536FB18F}" type="slidenum">
              <a:rPr lang="en-US" smtClean="0"/>
              <a:t>‹#›</a:t>
            </a:fld>
            <a:endParaRPr lang="en-US"/>
          </a:p>
        </p:txBody>
      </p:sp>
    </p:spTree>
    <p:extLst>
      <p:ext uri="{BB962C8B-B14F-4D97-AF65-F5344CB8AC3E}">
        <p14:creationId xmlns:p14="http://schemas.microsoft.com/office/powerpoint/2010/main" val="156703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B7C423-DD06-44B2-92DE-2FDBCCF63FD4}" type="datetime1">
              <a:rPr lang="en-US" smtClean="0"/>
              <a:t>11/17/2019</a:t>
            </a:fld>
            <a:endParaRPr lang="en-US"/>
          </a:p>
        </p:txBody>
      </p:sp>
      <p:sp>
        <p:nvSpPr>
          <p:cNvPr id="6" name="Footer Placeholder 5"/>
          <p:cNvSpPr>
            <a:spLocks noGrp="1"/>
          </p:cNvSpPr>
          <p:nvPr>
            <p:ph type="ftr" sz="quarter" idx="11"/>
          </p:nvPr>
        </p:nvSpPr>
        <p:spPr/>
        <p:txBody>
          <a:bodyPr/>
          <a:lstStyle/>
          <a:p>
            <a:r>
              <a:rPr lang="en-US" smtClean="0"/>
              <a:t>Consortium for Children, Copyright 2018</a:t>
            </a:r>
            <a:endParaRPr lang="en-US" dirty="0"/>
          </a:p>
        </p:txBody>
      </p:sp>
      <p:sp>
        <p:nvSpPr>
          <p:cNvPr id="7" name="Slide Number Placeholder 6"/>
          <p:cNvSpPr>
            <a:spLocks noGrp="1"/>
          </p:cNvSpPr>
          <p:nvPr>
            <p:ph type="sldNum" sz="quarter" idx="12"/>
          </p:nvPr>
        </p:nvSpPr>
        <p:spPr/>
        <p:txBody>
          <a:bodyPr/>
          <a:lstStyle/>
          <a:p>
            <a:fld id="{BA09669D-E7F7-474D-84EE-66C8536FB18F}" type="slidenum">
              <a:rPr lang="en-US" smtClean="0"/>
              <a:t>‹#›</a:t>
            </a:fld>
            <a:endParaRPr lang="en-US"/>
          </a:p>
        </p:txBody>
      </p:sp>
    </p:spTree>
    <p:extLst>
      <p:ext uri="{BB962C8B-B14F-4D97-AF65-F5344CB8AC3E}">
        <p14:creationId xmlns:p14="http://schemas.microsoft.com/office/powerpoint/2010/main" val="208042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461C6F-3792-49DE-BE2E-5A62CCD02F5E}" type="datetime1">
              <a:rPr lang="en-US" smtClean="0"/>
              <a:t>11/17/2019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Consortium for Children, Copyright 2018</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09669D-E7F7-474D-84EE-66C8536FB18F}" type="slidenum">
              <a:rPr lang="en-US" smtClean="0"/>
              <a:t>‹#›</a:t>
            </a:fld>
            <a:endParaRPr lang="en-US"/>
          </a:p>
        </p:txBody>
      </p:sp>
    </p:spTree>
    <p:extLst>
      <p:ext uri="{BB962C8B-B14F-4D97-AF65-F5344CB8AC3E}">
        <p14:creationId xmlns:p14="http://schemas.microsoft.com/office/powerpoint/2010/main" val="16113392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t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4268620"/>
            <a:ext cx="6858000" cy="1655762"/>
          </a:xfrm>
        </p:spPr>
        <p:txBody>
          <a:bodyPr>
            <a:normAutofit/>
          </a:bodyPr>
          <a:lstStyle/>
          <a:p>
            <a:endParaRPr lang="en-US" dirty="0" smtClean="0"/>
          </a:p>
          <a:p>
            <a:r>
              <a:rPr lang="en-US" sz="3600" b="1" dirty="0" smtClean="0">
                <a:solidFill>
                  <a:srgbClr val="002060"/>
                </a:solidFill>
                <a:latin typeface="+mj-lt"/>
              </a:rPr>
              <a:t>Consortium for Children</a:t>
            </a:r>
          </a:p>
          <a:p>
            <a:endParaRPr lang="en-US" sz="4275" b="1" dirty="0">
              <a:solidFill>
                <a:schemeClr val="accent3">
                  <a:lumMod val="50000"/>
                </a:schemeClr>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096" t="1" r="10360" b="-228"/>
          <a:stretch/>
        </p:blipFill>
        <p:spPr>
          <a:xfrm>
            <a:off x="611156" y="928395"/>
            <a:ext cx="7977673" cy="2834173"/>
          </a:xfrm>
          <a:prstGeom prst="rect">
            <a:avLst/>
          </a:prstGeom>
        </p:spPr>
      </p:pic>
      <p:sp>
        <p:nvSpPr>
          <p:cNvPr id="2" name="Rectangle 1"/>
          <p:cNvSpPr/>
          <p:nvPr/>
        </p:nvSpPr>
        <p:spPr>
          <a:xfrm>
            <a:off x="3529888" y="6199602"/>
            <a:ext cx="2084224" cy="230832"/>
          </a:xfrm>
          <a:prstGeom prst="rect">
            <a:avLst/>
          </a:prstGeom>
        </p:spPr>
        <p:txBody>
          <a:bodyPr wrap="none">
            <a:spAutoFit/>
          </a:bodyPr>
          <a:lstStyle/>
          <a:p>
            <a:pPr lvl="0" algn="ctr"/>
            <a:r>
              <a:rPr lang="en-US" sz="900" dirty="0">
                <a:solidFill>
                  <a:prstClr val="black">
                    <a:tint val="75000"/>
                  </a:prstClr>
                </a:solidFill>
              </a:rPr>
              <a:t>Consortium for Children, Copyright 2018</a:t>
            </a:r>
          </a:p>
        </p:txBody>
      </p:sp>
    </p:spTree>
    <p:extLst>
      <p:ext uri="{BB962C8B-B14F-4D97-AF65-F5344CB8AC3E}">
        <p14:creationId xmlns:p14="http://schemas.microsoft.com/office/powerpoint/2010/main" val="954528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sp>
        <p:nvSpPr>
          <p:cNvPr id="3" name="TextBox 2"/>
          <p:cNvSpPr txBox="1"/>
          <p:nvPr/>
        </p:nvSpPr>
        <p:spPr>
          <a:xfrm>
            <a:off x="528066" y="195961"/>
            <a:ext cx="5001768" cy="707886"/>
          </a:xfrm>
          <a:prstGeom prst="rect">
            <a:avLst/>
          </a:prstGeom>
          <a:noFill/>
        </p:spPr>
        <p:txBody>
          <a:bodyPr wrap="square" rtlCol="0">
            <a:spAutoFit/>
          </a:bodyPr>
          <a:lstStyle/>
          <a:p>
            <a:r>
              <a:rPr lang="en-US" sz="4000" b="1" dirty="0" smtClean="0">
                <a:latin typeface="+mj-lt"/>
              </a:rPr>
              <a:t>SAFE Reference Letter</a:t>
            </a:r>
            <a:endParaRPr lang="en-US" sz="4000" b="1" dirty="0">
              <a:latin typeface="+mj-lt"/>
            </a:endParaRPr>
          </a:p>
        </p:txBody>
      </p:sp>
      <p:sp>
        <p:nvSpPr>
          <p:cNvPr id="4" name="Rectangle 3"/>
          <p:cNvSpPr/>
          <p:nvPr/>
        </p:nvSpPr>
        <p:spPr>
          <a:xfrm>
            <a:off x="346279" y="1701931"/>
            <a:ext cx="4389120" cy="4154984"/>
          </a:xfrm>
          <a:prstGeom prst="rect">
            <a:avLst/>
          </a:prstGeom>
        </p:spPr>
        <p:txBody>
          <a:bodyPr wrap="square">
            <a:spAutoFit/>
          </a:bodyPr>
          <a:lstStyle/>
          <a:p>
            <a:pPr marL="457200" indent="-457200">
              <a:buClr>
                <a:srgbClr val="002060"/>
              </a:buClr>
              <a:buFont typeface="Arial" panose="020B0604020202020204" pitchFamily="34" charset="0"/>
              <a:buChar char="•"/>
            </a:pPr>
            <a:r>
              <a:rPr lang="en-US" sz="2400" b="1" dirty="0">
                <a:latin typeface="+mj-lt"/>
              </a:rPr>
              <a:t>The SAFE Reference Letter </a:t>
            </a:r>
            <a:r>
              <a:rPr lang="en-US" sz="2400" b="1" dirty="0" smtClean="0">
                <a:latin typeface="+mj-lt"/>
              </a:rPr>
              <a:t>was developed </a:t>
            </a:r>
            <a:r>
              <a:rPr lang="en-US" sz="2400" b="1" dirty="0">
                <a:latin typeface="+mj-lt"/>
              </a:rPr>
              <a:t>to enable Home Study Practitioners to obtain </a:t>
            </a:r>
            <a:r>
              <a:rPr lang="en-US" sz="2400" b="1" dirty="0" smtClean="0">
                <a:latin typeface="+mj-lt"/>
              </a:rPr>
              <a:t>additional information </a:t>
            </a:r>
            <a:r>
              <a:rPr lang="en-US" sz="2400" b="1" dirty="0">
                <a:latin typeface="+mj-lt"/>
              </a:rPr>
              <a:t>about Applicants for analysis and </a:t>
            </a:r>
            <a:r>
              <a:rPr lang="en-US" sz="2400" b="1" dirty="0" smtClean="0">
                <a:latin typeface="+mj-lt"/>
              </a:rPr>
              <a:t>follow-up</a:t>
            </a:r>
          </a:p>
          <a:p>
            <a:pPr marL="457200" indent="-457200">
              <a:buClr>
                <a:srgbClr val="002060"/>
              </a:buClr>
              <a:buFont typeface="Arial" panose="020B0604020202020204" pitchFamily="34" charset="0"/>
              <a:buChar char="•"/>
            </a:pPr>
            <a:endParaRPr lang="en-US" sz="2400" dirty="0">
              <a:latin typeface="+mj-lt"/>
            </a:endParaRPr>
          </a:p>
          <a:p>
            <a:pPr marL="457200" indent="-457200">
              <a:buClr>
                <a:srgbClr val="002060"/>
              </a:buClr>
              <a:buFont typeface="Arial" panose="020B0604020202020204" pitchFamily="34" charset="0"/>
              <a:buChar char="•"/>
            </a:pPr>
            <a:r>
              <a:rPr lang="en-US" sz="2400" b="1" dirty="0">
                <a:latin typeface="+mj-lt"/>
              </a:rPr>
              <a:t>The Reference Letter was designed to inhibit both the “</a:t>
            </a:r>
            <a:r>
              <a:rPr lang="en-US" sz="2400" b="1" dirty="0" smtClean="0">
                <a:latin typeface="+mj-lt"/>
              </a:rPr>
              <a:t>halo” effect </a:t>
            </a:r>
            <a:r>
              <a:rPr lang="en-US" sz="2400" b="1" dirty="0">
                <a:latin typeface="+mj-lt"/>
              </a:rPr>
              <a:t>and the </a:t>
            </a:r>
            <a:r>
              <a:rPr lang="en-US" sz="2400" b="1" dirty="0" smtClean="0">
                <a:latin typeface="+mj-lt"/>
              </a:rPr>
              <a:t>“</a:t>
            </a:r>
            <a:r>
              <a:rPr lang="en-US" sz="2400" b="1" dirty="0">
                <a:latin typeface="+mj-lt"/>
              </a:rPr>
              <a:t>pitchfork” </a:t>
            </a:r>
            <a:r>
              <a:rPr lang="en-US" sz="2400" b="1" dirty="0" smtClean="0">
                <a:latin typeface="+mj-lt"/>
              </a:rPr>
              <a:t>effect</a:t>
            </a:r>
            <a:endParaRPr lang="en-US" sz="2400" b="1" dirty="0">
              <a:latin typeface="+mj-lt"/>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687" t="-1" r="3687" b="6148"/>
          <a:stretch/>
        </p:blipFill>
        <p:spPr>
          <a:xfrm>
            <a:off x="4735399" y="832104"/>
            <a:ext cx="4408601" cy="5524247"/>
          </a:xfrm>
          <a:prstGeom prst="rect">
            <a:avLst/>
          </a:prstGeom>
        </p:spPr>
      </p:pic>
    </p:spTree>
    <p:extLst>
      <p:ext uri="{BB962C8B-B14F-4D97-AF65-F5344CB8AC3E}">
        <p14:creationId xmlns:p14="http://schemas.microsoft.com/office/powerpoint/2010/main" val="921224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37680" y="77449"/>
            <a:ext cx="5606320" cy="6398302"/>
          </a:xfrm>
          <a:prstGeom prst="rect">
            <a:avLst/>
          </a:prstGeom>
        </p:spPr>
      </p:pic>
      <p:sp>
        <p:nvSpPr>
          <p:cNvPr id="5" name="TextBox 4"/>
          <p:cNvSpPr txBox="1"/>
          <p:nvPr/>
        </p:nvSpPr>
        <p:spPr>
          <a:xfrm>
            <a:off x="194872" y="644577"/>
            <a:ext cx="3551789" cy="1754326"/>
          </a:xfrm>
          <a:prstGeom prst="rect">
            <a:avLst/>
          </a:prstGeom>
          <a:noFill/>
        </p:spPr>
        <p:txBody>
          <a:bodyPr wrap="square" rtlCol="0">
            <a:spAutoFit/>
          </a:bodyPr>
          <a:lstStyle/>
          <a:p>
            <a:r>
              <a:rPr lang="en-US" sz="3600" dirty="0" smtClean="0">
                <a:solidFill>
                  <a:srgbClr val="002060"/>
                </a:solidFill>
              </a:rPr>
              <a:t>ADULT</a:t>
            </a:r>
          </a:p>
          <a:p>
            <a:r>
              <a:rPr lang="en-US" sz="3600" dirty="0" smtClean="0">
                <a:solidFill>
                  <a:srgbClr val="002060"/>
                </a:solidFill>
              </a:rPr>
              <a:t>CHILD</a:t>
            </a:r>
          </a:p>
          <a:p>
            <a:r>
              <a:rPr lang="en-US" sz="3600" dirty="0" smtClean="0">
                <a:solidFill>
                  <a:srgbClr val="002060"/>
                </a:solidFill>
              </a:rPr>
              <a:t>QUESTIONNAIRE</a:t>
            </a:r>
            <a:endParaRPr lang="en-US" sz="3600" dirty="0">
              <a:solidFill>
                <a:srgbClr val="00206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018" y="2278982"/>
            <a:ext cx="2108405" cy="4743911"/>
          </a:xfrm>
          <a:prstGeom prst="rect">
            <a:avLst/>
          </a:prstGeom>
        </p:spPr>
      </p:pic>
      <p:sp>
        <p:nvSpPr>
          <p:cNvPr id="7" name="Footer Placeholder 1"/>
          <p:cNvSpPr>
            <a:spLocks noGrp="1"/>
          </p:cNvSpPr>
          <p:nvPr>
            <p:ph type="ftr" sz="quarter" idx="11"/>
          </p:nvPr>
        </p:nvSpPr>
        <p:spPr>
          <a:xfrm>
            <a:off x="3101423" y="6475751"/>
            <a:ext cx="3086100" cy="365125"/>
          </a:xfrm>
        </p:spPr>
        <p:txBody>
          <a:bodyPr/>
          <a:lstStyle/>
          <a:p>
            <a:r>
              <a:rPr lang="en-US" smtClean="0"/>
              <a:t>Consortium for Children, Copyright 2018</a:t>
            </a:r>
            <a:endParaRPr lang="en-US" dirty="0"/>
          </a:p>
        </p:txBody>
      </p:sp>
    </p:spTree>
    <p:extLst>
      <p:ext uri="{BB962C8B-B14F-4D97-AF65-F5344CB8AC3E}">
        <p14:creationId xmlns:p14="http://schemas.microsoft.com/office/powerpoint/2010/main" val="3772803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94365">
            <a:off x="1414110" y="1973002"/>
            <a:ext cx="2287985" cy="2758984"/>
          </a:xfrm>
          <a:prstGeom prst="rect">
            <a:avLst/>
          </a:prstGeom>
        </p:spPr>
      </p:pic>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sp>
        <p:nvSpPr>
          <p:cNvPr id="3" name="TextBox 2"/>
          <p:cNvSpPr txBox="1"/>
          <p:nvPr/>
        </p:nvSpPr>
        <p:spPr>
          <a:xfrm>
            <a:off x="304800" y="183530"/>
            <a:ext cx="8574024" cy="1446550"/>
          </a:xfrm>
          <a:prstGeom prst="rect">
            <a:avLst/>
          </a:prstGeom>
          <a:noFill/>
        </p:spPr>
        <p:txBody>
          <a:bodyPr wrap="square" rtlCol="0">
            <a:spAutoFit/>
          </a:bodyPr>
          <a:lstStyle/>
          <a:p>
            <a:pPr algn="ctr"/>
            <a:r>
              <a:rPr lang="en-US" sz="4400" b="1" dirty="0" smtClean="0">
                <a:latin typeface="+mj-lt"/>
              </a:rPr>
              <a:t>Psychosocial Evaluation</a:t>
            </a:r>
          </a:p>
          <a:p>
            <a:pPr algn="ctr"/>
            <a:r>
              <a:rPr lang="en-US" sz="4400" b="1" dirty="0" smtClean="0">
                <a:latin typeface="+mj-lt"/>
              </a:rPr>
              <a:t>SAFE </a:t>
            </a:r>
            <a:r>
              <a:rPr lang="en-US" sz="4400" b="1" dirty="0" smtClean="0">
                <a:latin typeface="+mj-lt"/>
              </a:rPr>
              <a:t>Structured Analysis Tools</a:t>
            </a:r>
            <a:endParaRPr lang="en-US" sz="4400" b="1" dirty="0">
              <a:latin typeface="+mj-lt"/>
            </a:endParaRPr>
          </a:p>
        </p:txBody>
      </p:sp>
      <p:sp>
        <p:nvSpPr>
          <p:cNvPr id="4" name="TextBox 3"/>
          <p:cNvSpPr txBox="1"/>
          <p:nvPr/>
        </p:nvSpPr>
        <p:spPr>
          <a:xfrm>
            <a:off x="869430" y="3948158"/>
            <a:ext cx="8009394" cy="2554545"/>
          </a:xfrm>
          <a:prstGeom prst="rect">
            <a:avLst/>
          </a:prstGeom>
          <a:noFill/>
        </p:spPr>
        <p:txBody>
          <a:bodyPr wrap="square" rtlCol="0">
            <a:spAutoFit/>
          </a:bodyPr>
          <a:lstStyle/>
          <a:p>
            <a:pPr algn="ctr"/>
            <a:endParaRPr lang="en-US" sz="3200" b="1" dirty="0" smtClean="0">
              <a:latin typeface="+mj-lt"/>
            </a:endParaRPr>
          </a:p>
          <a:p>
            <a:pPr algn="ctr"/>
            <a:endParaRPr lang="en-US" sz="3200" b="1" dirty="0">
              <a:latin typeface="+mj-lt"/>
            </a:endParaRPr>
          </a:p>
          <a:p>
            <a:pPr algn="ctr"/>
            <a:r>
              <a:rPr lang="en-US" sz="3200" b="1" dirty="0" smtClean="0">
                <a:latin typeface="+mj-lt"/>
              </a:rPr>
              <a:t>The </a:t>
            </a:r>
            <a:r>
              <a:rPr lang="en-US" sz="3200" b="1" dirty="0" smtClean="0">
                <a:latin typeface="+mj-lt"/>
              </a:rPr>
              <a:t>Psychosocial Inventory and the SAFE Desk Guide provide and support the Psychosocial Evaluation in the SAFE Home Study </a:t>
            </a:r>
            <a:endParaRPr lang="en-US" sz="3200" b="1" dirty="0">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28051">
            <a:off x="5353452" y="2005084"/>
            <a:ext cx="1980571" cy="2676990"/>
          </a:xfrm>
          <a:prstGeom prst="rect">
            <a:avLst/>
          </a:prstGeom>
        </p:spPr>
      </p:pic>
    </p:spTree>
    <p:extLst>
      <p:ext uri="{BB962C8B-B14F-4D97-AF65-F5344CB8AC3E}">
        <p14:creationId xmlns:p14="http://schemas.microsoft.com/office/powerpoint/2010/main" val="190208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sp>
        <p:nvSpPr>
          <p:cNvPr id="4" name="TextBox 3"/>
          <p:cNvSpPr txBox="1"/>
          <p:nvPr/>
        </p:nvSpPr>
        <p:spPr>
          <a:xfrm>
            <a:off x="178308" y="367985"/>
            <a:ext cx="8787384" cy="584775"/>
          </a:xfrm>
          <a:prstGeom prst="rect">
            <a:avLst/>
          </a:prstGeom>
          <a:noFill/>
        </p:spPr>
        <p:txBody>
          <a:bodyPr wrap="square" rtlCol="0">
            <a:spAutoFit/>
          </a:bodyPr>
          <a:lstStyle/>
          <a:p>
            <a:pPr algn="ctr"/>
            <a:r>
              <a:rPr lang="en-US" sz="3200" b="1" dirty="0" smtClean="0">
                <a:latin typeface="+mj-lt"/>
              </a:rPr>
              <a:t>The Psychosocial Inventory and SAFE Desk Guide</a:t>
            </a:r>
            <a:endParaRPr lang="en-US" sz="3200" b="1" dirty="0">
              <a:latin typeface="+mj-lt"/>
            </a:endParaRPr>
          </a:p>
        </p:txBody>
      </p:sp>
      <p:sp>
        <p:nvSpPr>
          <p:cNvPr id="5" name="Rectangle 4"/>
          <p:cNvSpPr/>
          <p:nvPr/>
        </p:nvSpPr>
        <p:spPr>
          <a:xfrm>
            <a:off x="576072" y="1192343"/>
            <a:ext cx="8348472" cy="4924425"/>
          </a:xfrm>
          <a:prstGeom prst="rect">
            <a:avLst/>
          </a:prstGeom>
        </p:spPr>
        <p:txBody>
          <a:bodyPr wrap="square">
            <a:spAutoFit/>
          </a:bodyPr>
          <a:lstStyle/>
          <a:p>
            <a:pPr marL="514350" indent="-514350">
              <a:spcAft>
                <a:spcPts val="1200"/>
              </a:spcAft>
              <a:buClr>
                <a:srgbClr val="002060"/>
              </a:buClr>
              <a:buFont typeface="+mj-lt"/>
              <a:buAutoNum type="alphaUcPeriod"/>
            </a:pPr>
            <a:r>
              <a:rPr lang="en-US" sz="2600" b="1" dirty="0">
                <a:latin typeface="+mj-lt"/>
              </a:rPr>
              <a:t>History</a:t>
            </a:r>
          </a:p>
          <a:p>
            <a:pPr marL="514350" indent="-514350">
              <a:spcAft>
                <a:spcPts val="1200"/>
              </a:spcAft>
              <a:buClr>
                <a:srgbClr val="002060"/>
              </a:buClr>
              <a:buFont typeface="+mj-lt"/>
              <a:buAutoNum type="alphaUcPeriod"/>
            </a:pPr>
            <a:r>
              <a:rPr lang="en-US" sz="2600" b="1" dirty="0">
                <a:latin typeface="+mj-lt"/>
              </a:rPr>
              <a:t>Personal Characteristics</a:t>
            </a:r>
          </a:p>
          <a:p>
            <a:pPr marL="514350" indent="-514350">
              <a:spcAft>
                <a:spcPts val="1200"/>
              </a:spcAft>
              <a:buClr>
                <a:srgbClr val="002060"/>
              </a:buClr>
              <a:buFont typeface="+mj-lt"/>
              <a:buAutoNum type="alphaUcPeriod"/>
            </a:pPr>
            <a:r>
              <a:rPr lang="en-US" sz="2600" b="1" dirty="0" smtClean="0">
                <a:latin typeface="+mj-lt"/>
              </a:rPr>
              <a:t>Marital/Partner </a:t>
            </a:r>
            <a:r>
              <a:rPr lang="en-US" sz="2600" b="1" dirty="0">
                <a:latin typeface="+mj-lt"/>
              </a:rPr>
              <a:t>Relationship</a:t>
            </a:r>
          </a:p>
          <a:p>
            <a:pPr marL="514350" indent="-514350">
              <a:spcAft>
                <a:spcPts val="1200"/>
              </a:spcAft>
              <a:buClr>
                <a:srgbClr val="002060"/>
              </a:buClr>
              <a:buFont typeface="+mj-lt"/>
              <a:buAutoNum type="alphaUcPeriod"/>
            </a:pPr>
            <a:r>
              <a:rPr lang="en-US" sz="2600" b="1" dirty="0" smtClean="0">
                <a:latin typeface="+mj-lt"/>
              </a:rPr>
              <a:t>Children/Others </a:t>
            </a:r>
            <a:r>
              <a:rPr lang="en-US" sz="2600" b="1" dirty="0">
                <a:latin typeface="+mj-lt"/>
              </a:rPr>
              <a:t>Residing or Frequently in Home</a:t>
            </a:r>
          </a:p>
          <a:p>
            <a:pPr marL="514350" indent="-514350">
              <a:spcAft>
                <a:spcPts val="1200"/>
              </a:spcAft>
              <a:buClr>
                <a:srgbClr val="002060"/>
              </a:buClr>
              <a:buFont typeface="+mj-lt"/>
              <a:buAutoNum type="alphaUcPeriod"/>
            </a:pPr>
            <a:r>
              <a:rPr lang="en-US" sz="2600" b="1" dirty="0">
                <a:latin typeface="+mj-lt"/>
              </a:rPr>
              <a:t>Extended Family Relationships</a:t>
            </a:r>
          </a:p>
          <a:p>
            <a:pPr marL="514350" indent="-514350">
              <a:spcAft>
                <a:spcPts val="1200"/>
              </a:spcAft>
              <a:buClr>
                <a:srgbClr val="002060"/>
              </a:buClr>
              <a:buFont typeface="+mj-lt"/>
              <a:buAutoNum type="alphaUcPeriod"/>
            </a:pPr>
            <a:r>
              <a:rPr lang="en-US" sz="2600" b="1" dirty="0">
                <a:latin typeface="+mj-lt"/>
              </a:rPr>
              <a:t>Physical/Social Environment</a:t>
            </a:r>
          </a:p>
          <a:p>
            <a:pPr marL="514350" indent="-514350">
              <a:spcAft>
                <a:spcPts val="1200"/>
              </a:spcAft>
              <a:buClr>
                <a:srgbClr val="002060"/>
              </a:buClr>
              <a:buFont typeface="+mj-lt"/>
              <a:buAutoNum type="alphaUcPeriod"/>
            </a:pPr>
            <a:r>
              <a:rPr lang="en-US" sz="2600" b="1" dirty="0">
                <a:latin typeface="+mj-lt"/>
              </a:rPr>
              <a:t>General Parenting</a:t>
            </a:r>
          </a:p>
          <a:p>
            <a:pPr marL="514350" indent="-514350">
              <a:spcAft>
                <a:spcPts val="1200"/>
              </a:spcAft>
              <a:buClr>
                <a:srgbClr val="002060"/>
              </a:buClr>
              <a:buFont typeface="+mj-lt"/>
              <a:buAutoNum type="alphaUcPeriod"/>
            </a:pPr>
            <a:r>
              <a:rPr lang="en-US" sz="2600" b="1" dirty="0">
                <a:latin typeface="+mj-lt"/>
              </a:rPr>
              <a:t>Specialized Parenting</a:t>
            </a:r>
          </a:p>
          <a:p>
            <a:pPr marL="514350" indent="-514350">
              <a:spcAft>
                <a:spcPts val="1200"/>
              </a:spcAft>
              <a:buClr>
                <a:srgbClr val="002060"/>
              </a:buClr>
              <a:buFont typeface="+mj-lt"/>
              <a:buAutoNum type="alphaUcPeriod"/>
            </a:pPr>
            <a:r>
              <a:rPr lang="en-US" sz="2600" b="1" dirty="0">
                <a:latin typeface="+mj-lt"/>
              </a:rPr>
              <a:t>Adoption/Foster Care Issues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5472" y="3675319"/>
            <a:ext cx="3699165" cy="2441449"/>
          </a:xfrm>
          <a:prstGeom prst="rect">
            <a:avLst/>
          </a:prstGeom>
          <a:effectLst>
            <a:softEdge rad="317500"/>
          </a:effectLst>
        </p:spPr>
      </p:pic>
    </p:spTree>
    <p:extLst>
      <p:ext uri="{BB962C8B-B14F-4D97-AF65-F5344CB8AC3E}">
        <p14:creationId xmlns:p14="http://schemas.microsoft.com/office/powerpoint/2010/main" val="3767093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sp>
        <p:nvSpPr>
          <p:cNvPr id="5" name="TextBox 4"/>
          <p:cNvSpPr txBox="1"/>
          <p:nvPr/>
        </p:nvSpPr>
        <p:spPr>
          <a:xfrm>
            <a:off x="3120390" y="1298014"/>
            <a:ext cx="4685004" cy="707886"/>
          </a:xfrm>
          <a:prstGeom prst="rect">
            <a:avLst/>
          </a:prstGeom>
          <a:noFill/>
        </p:spPr>
        <p:txBody>
          <a:bodyPr wrap="square" rtlCol="0">
            <a:spAutoFit/>
          </a:bodyPr>
          <a:lstStyle/>
          <a:p>
            <a:r>
              <a:rPr lang="en-US" sz="4000" b="1" dirty="0" smtClean="0">
                <a:solidFill>
                  <a:schemeClr val="accent5">
                    <a:lumMod val="75000"/>
                  </a:schemeClr>
                </a:solidFill>
                <a:latin typeface="+mj-lt"/>
              </a:rPr>
              <a:t>The SAFE Desk Guide </a:t>
            </a:r>
            <a:endParaRPr lang="en-US" sz="4000" b="1" dirty="0">
              <a:solidFill>
                <a:schemeClr val="accent5">
                  <a:lumMod val="75000"/>
                </a:schemeClr>
              </a:solidFill>
              <a:latin typeface="+mj-lt"/>
            </a:endParaRPr>
          </a:p>
        </p:txBody>
      </p:sp>
      <p:sp>
        <p:nvSpPr>
          <p:cNvPr id="6" name="TextBox 5"/>
          <p:cNvSpPr txBox="1"/>
          <p:nvPr/>
        </p:nvSpPr>
        <p:spPr>
          <a:xfrm>
            <a:off x="960205" y="3480452"/>
            <a:ext cx="7699248" cy="2062103"/>
          </a:xfrm>
          <a:prstGeom prst="rect">
            <a:avLst/>
          </a:prstGeom>
          <a:noFill/>
        </p:spPr>
        <p:txBody>
          <a:bodyPr wrap="square" rtlCol="0">
            <a:spAutoFit/>
          </a:bodyPr>
          <a:lstStyle/>
          <a:p>
            <a:pPr algn="ctr"/>
            <a:r>
              <a:rPr lang="en-US" sz="3200" b="1" dirty="0" smtClean="0">
                <a:latin typeface="+mj-lt"/>
              </a:rPr>
              <a:t>The SAFE Desk Guide assists Home Study Practitioners in identifying and tracking the issues, behaviors, and events that will need to addressed in the SAFE Home Study Report</a:t>
            </a:r>
            <a:endParaRPr lang="en-US" sz="3200" b="1" dirty="0">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42372">
            <a:off x="1275803" y="904341"/>
            <a:ext cx="1571986" cy="2203118"/>
          </a:xfrm>
          <a:prstGeom prst="rect">
            <a:avLst/>
          </a:prstGeom>
        </p:spPr>
      </p:pic>
    </p:spTree>
    <p:extLst>
      <p:ext uri="{BB962C8B-B14F-4D97-AF65-F5344CB8AC3E}">
        <p14:creationId xmlns:p14="http://schemas.microsoft.com/office/powerpoint/2010/main" val="3508230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02" y="365126"/>
            <a:ext cx="3401335" cy="1325563"/>
          </a:xfrm>
        </p:spPr>
        <p:txBody>
          <a:bodyPr>
            <a:noAutofit/>
          </a:bodyPr>
          <a:lstStyle/>
          <a:p>
            <a:pPr algn="ctr">
              <a:defRPr/>
            </a:pPr>
            <a:r>
              <a:rPr lang="en-US" sz="3600" b="1" dirty="0">
                <a:solidFill>
                  <a:schemeClr val="accent5">
                    <a:lumMod val="50000"/>
                  </a:schemeClr>
                </a:solidFill>
              </a:rPr>
              <a:t>SAFE </a:t>
            </a:r>
            <a:r>
              <a:rPr lang="en-US" sz="3600" b="1" dirty="0" smtClean="0">
                <a:solidFill>
                  <a:schemeClr val="accent5">
                    <a:lumMod val="50000"/>
                  </a:schemeClr>
                </a:solidFill>
              </a:rPr>
              <a:t/>
            </a:r>
            <a:br>
              <a:rPr lang="en-US" sz="3600" b="1" dirty="0" smtClean="0">
                <a:solidFill>
                  <a:schemeClr val="accent5">
                    <a:lumMod val="50000"/>
                  </a:schemeClr>
                </a:solidFill>
              </a:rPr>
            </a:br>
            <a:r>
              <a:rPr lang="en-US" sz="3600" b="1" dirty="0" smtClean="0">
                <a:solidFill>
                  <a:schemeClr val="accent5">
                    <a:lumMod val="50000"/>
                  </a:schemeClr>
                </a:solidFill>
              </a:rPr>
              <a:t>Desk Guide</a:t>
            </a:r>
            <a:br>
              <a:rPr lang="en-US" sz="3600" b="1" dirty="0" smtClean="0">
                <a:solidFill>
                  <a:schemeClr val="accent5">
                    <a:lumMod val="50000"/>
                  </a:schemeClr>
                </a:solidFill>
              </a:rPr>
            </a:br>
            <a:r>
              <a:rPr lang="en-US" sz="3600" b="1" dirty="0" smtClean="0">
                <a:solidFill>
                  <a:schemeClr val="accent5">
                    <a:lumMod val="50000"/>
                  </a:schemeClr>
                </a:solidFill>
              </a:rPr>
              <a:t>Rating </a:t>
            </a:r>
            <a:r>
              <a:rPr lang="en-US" sz="3600" b="1" dirty="0">
                <a:solidFill>
                  <a:schemeClr val="accent5">
                    <a:lumMod val="50000"/>
                  </a:schemeClr>
                </a:solidFill>
              </a:rPr>
              <a:t>Scale</a:t>
            </a:r>
          </a:p>
        </p:txBody>
      </p:sp>
      <p:pic>
        <p:nvPicPr>
          <p:cNvPr id="41986" name="Picture 9" descr="ratingScale"/>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72984" y="381000"/>
            <a:ext cx="5872579" cy="3300350"/>
          </a:xfrm>
          <a:prstGeom prst="rect">
            <a:avLst/>
          </a:prstGeom>
          <a:noFill/>
          <a:ln w="9525">
            <a:noFill/>
            <a:miter lim="800000"/>
            <a:headEnd/>
            <a:tailEnd/>
          </a:ln>
        </p:spPr>
      </p:pic>
      <p:sp>
        <p:nvSpPr>
          <p:cNvPr id="41987" name="Rectangle 3"/>
          <p:cNvSpPr txBox="1">
            <a:spLocks noChangeArrowheads="1"/>
          </p:cNvSpPr>
          <p:nvPr/>
        </p:nvSpPr>
        <p:spPr bwMode="auto">
          <a:xfrm>
            <a:off x="779488" y="3882451"/>
            <a:ext cx="7984761" cy="3218437"/>
          </a:xfrm>
          <a:prstGeom prst="rect">
            <a:avLst/>
          </a:prstGeom>
          <a:noFill/>
          <a:ln w="9525">
            <a:noFill/>
            <a:miter lim="800000"/>
            <a:headEnd/>
            <a:tailEnd/>
          </a:ln>
        </p:spPr>
        <p:txBody>
          <a:bodyPr/>
          <a:lstStyle/>
          <a:p>
            <a:pPr algn="ctr"/>
            <a:endParaRPr lang="en-US" sz="3200" b="1" dirty="0"/>
          </a:p>
        </p:txBody>
      </p:sp>
      <p:sp>
        <p:nvSpPr>
          <p:cNvPr id="3" name="Rectangle 2"/>
          <p:cNvSpPr/>
          <p:nvPr/>
        </p:nvSpPr>
        <p:spPr>
          <a:xfrm rot="10800000" flipV="1">
            <a:off x="1319134" y="4215147"/>
            <a:ext cx="7626427" cy="1661993"/>
          </a:xfrm>
          <a:prstGeom prst="rect">
            <a:avLst/>
          </a:prstGeom>
        </p:spPr>
        <p:txBody>
          <a:bodyPr wrap="square">
            <a:spAutoFit/>
          </a:bodyPr>
          <a:lstStyle/>
          <a:p>
            <a:pPr>
              <a:buClr>
                <a:srgbClr val="002060"/>
              </a:buClr>
            </a:pPr>
            <a:endParaRPr lang="en-US" b="1" dirty="0">
              <a:solidFill>
                <a:schemeClr val="accent5">
                  <a:lumMod val="75000"/>
                </a:schemeClr>
              </a:solidFill>
            </a:endParaRPr>
          </a:p>
          <a:p>
            <a:pPr>
              <a:buClr>
                <a:srgbClr val="002060"/>
              </a:buClr>
            </a:pPr>
            <a:r>
              <a:rPr lang="en-US" sz="2800" b="1" dirty="0"/>
              <a:t>The ratings indicate how serious an issue, behavior, or event </a:t>
            </a:r>
            <a:r>
              <a:rPr lang="en-US" sz="2800" b="1" i="1" u="sng" dirty="0"/>
              <a:t>COULD</a:t>
            </a:r>
            <a:r>
              <a:rPr lang="en-US" sz="2800" b="1" dirty="0"/>
              <a:t> be according to research</a:t>
            </a:r>
          </a:p>
        </p:txBody>
      </p:sp>
    </p:spTree>
    <p:extLst>
      <p:ext uri="{BB962C8B-B14F-4D97-AF65-F5344CB8AC3E}">
        <p14:creationId xmlns:p14="http://schemas.microsoft.com/office/powerpoint/2010/main" val="905194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Consortium for Children, Copyright 2018</a:t>
            </a:r>
            <a:endParaRPr lang="en-US" dirty="0"/>
          </a:p>
        </p:txBody>
      </p:sp>
      <p:sp>
        <p:nvSpPr>
          <p:cNvPr id="3" name="Rectangle 2"/>
          <p:cNvSpPr/>
          <p:nvPr/>
        </p:nvSpPr>
        <p:spPr>
          <a:xfrm>
            <a:off x="207597" y="1222638"/>
            <a:ext cx="4621491" cy="2862322"/>
          </a:xfrm>
          <a:prstGeom prst="rect">
            <a:avLst/>
          </a:prstGeom>
        </p:spPr>
        <p:txBody>
          <a:bodyPr wrap="square">
            <a:spAutoFit/>
          </a:bodyPr>
          <a:lstStyle/>
          <a:p>
            <a:pPr marL="228600" indent="-228600">
              <a:lnSpc>
                <a:spcPct val="90000"/>
              </a:lnSpc>
              <a:buClr>
                <a:srgbClr val="002060"/>
              </a:buClr>
              <a:buFont typeface="Arial" panose="020B0604020202020204" pitchFamily="34" charset="0"/>
              <a:buChar char="•"/>
              <a:tabLst>
                <a:tab pos="173038" algn="l"/>
              </a:tabLst>
            </a:pPr>
            <a:endParaRPr lang="en-US" sz="2800" b="1" dirty="0" smtClean="0">
              <a:latin typeface="+mj-lt"/>
            </a:endParaRPr>
          </a:p>
          <a:p>
            <a:pPr marL="228600" indent="-228600">
              <a:lnSpc>
                <a:spcPct val="90000"/>
              </a:lnSpc>
              <a:buClr>
                <a:srgbClr val="002060"/>
              </a:buClr>
              <a:buFont typeface="Arial" panose="020B0604020202020204" pitchFamily="34" charset="0"/>
              <a:buChar char="•"/>
              <a:tabLst>
                <a:tab pos="173038" algn="l"/>
              </a:tabLst>
            </a:pPr>
            <a:endParaRPr lang="en-US" sz="2800" b="1" dirty="0" smtClean="0">
              <a:latin typeface="+mj-lt"/>
            </a:endParaRPr>
          </a:p>
          <a:p>
            <a:pPr marL="228600" indent="-228600">
              <a:lnSpc>
                <a:spcPct val="90000"/>
              </a:lnSpc>
              <a:buClr>
                <a:srgbClr val="002060"/>
              </a:buClr>
              <a:tabLst>
                <a:tab pos="173038" algn="l"/>
              </a:tabLst>
            </a:pPr>
            <a:endParaRPr lang="en-US" sz="2800" b="1" dirty="0" smtClean="0">
              <a:latin typeface="+mj-lt"/>
            </a:endParaRPr>
          </a:p>
          <a:p>
            <a:pPr marL="228600" indent="-228600">
              <a:lnSpc>
                <a:spcPct val="90000"/>
              </a:lnSpc>
              <a:buClr>
                <a:srgbClr val="002060"/>
              </a:buClr>
              <a:buFont typeface="Arial" panose="020B0604020202020204" pitchFamily="34" charset="0"/>
              <a:buChar char="•"/>
              <a:tabLst>
                <a:tab pos="173038" algn="l"/>
              </a:tabLst>
            </a:pPr>
            <a:r>
              <a:rPr lang="en-US" sz="2800" b="1" dirty="0" smtClean="0">
                <a:latin typeface="+mj-lt"/>
              </a:rPr>
              <a:t>The Psychosocial Inventory and SAFE Desk Guide are used after </a:t>
            </a:r>
            <a:r>
              <a:rPr lang="en-US" sz="3200" b="1" i="1" u="sng" dirty="0" smtClean="0">
                <a:solidFill>
                  <a:srgbClr val="002060"/>
                </a:solidFill>
                <a:latin typeface="+mj-lt"/>
              </a:rPr>
              <a:t>EVERY</a:t>
            </a:r>
            <a:r>
              <a:rPr lang="en-US" sz="2800" b="1" dirty="0" smtClean="0">
                <a:latin typeface="+mj-lt"/>
              </a:rPr>
              <a:t> Home Study visit</a:t>
            </a:r>
            <a:endParaRPr lang="en-US" sz="2800" b="1" dirty="0">
              <a:latin typeface="+mj-lt"/>
            </a:endParaRPr>
          </a:p>
        </p:txBody>
      </p:sp>
      <p:sp>
        <p:nvSpPr>
          <p:cNvPr id="4" name="TextBox 3"/>
          <p:cNvSpPr txBox="1"/>
          <p:nvPr/>
        </p:nvSpPr>
        <p:spPr>
          <a:xfrm>
            <a:off x="131974" y="443259"/>
            <a:ext cx="7527999" cy="646331"/>
          </a:xfrm>
          <a:prstGeom prst="rect">
            <a:avLst/>
          </a:prstGeom>
          <a:noFill/>
        </p:spPr>
        <p:txBody>
          <a:bodyPr wrap="square" rtlCol="0">
            <a:spAutoFit/>
          </a:bodyPr>
          <a:lstStyle/>
          <a:p>
            <a:pPr algn="ctr"/>
            <a:r>
              <a:rPr lang="en-US" sz="3600" b="1" dirty="0" smtClean="0">
                <a:solidFill>
                  <a:schemeClr val="accent5">
                    <a:lumMod val="75000"/>
                  </a:schemeClr>
                </a:solidFill>
                <a:latin typeface="+mj-lt"/>
              </a:rPr>
              <a:t>Using the SAFE Psychosocial Inventory </a:t>
            </a:r>
            <a:endParaRPr lang="en-US" sz="3600" b="1" dirty="0">
              <a:solidFill>
                <a:schemeClr val="accent5">
                  <a:lumMod val="75000"/>
                </a:schemeClr>
              </a:solidFill>
              <a:latin typeface="+mj-lt"/>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088" y="1222638"/>
            <a:ext cx="3699641" cy="4495602"/>
          </a:xfrm>
          <a:prstGeom prst="rect">
            <a:avLst/>
          </a:prstGeom>
        </p:spPr>
      </p:pic>
    </p:spTree>
    <p:extLst>
      <p:ext uri="{BB962C8B-B14F-4D97-AF65-F5344CB8AC3E}">
        <p14:creationId xmlns:p14="http://schemas.microsoft.com/office/powerpoint/2010/main" val="2804225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4754" y="884420"/>
            <a:ext cx="8285736" cy="4542019"/>
          </a:xfrm>
        </p:spPr>
        <p:txBody>
          <a:bodyPr>
            <a:normAutofit/>
          </a:bodyPr>
          <a:lstStyle/>
          <a:p>
            <a:pPr algn="ctr"/>
            <a:r>
              <a:rPr lang="en-US" sz="13800" dirty="0" smtClean="0">
                <a:solidFill>
                  <a:schemeClr val="tx1"/>
                </a:solidFill>
              </a:rPr>
              <a:t>Mitigation</a:t>
            </a:r>
            <a:endParaRPr lang="en-US" sz="13800" dirty="0">
              <a:solidFill>
                <a:schemeClr val="tx1"/>
              </a:solidFill>
            </a:endParaRPr>
          </a:p>
        </p:txBody>
      </p:sp>
      <p:sp>
        <p:nvSpPr>
          <p:cNvPr id="2" name="Rectangle 1"/>
          <p:cNvSpPr/>
          <p:nvPr/>
        </p:nvSpPr>
        <p:spPr>
          <a:xfrm>
            <a:off x="1289154" y="3585520"/>
            <a:ext cx="6865495" cy="1077218"/>
          </a:xfrm>
          <a:prstGeom prst="rect">
            <a:avLst/>
          </a:prstGeom>
        </p:spPr>
        <p:txBody>
          <a:bodyPr wrap="square">
            <a:spAutoFit/>
          </a:bodyPr>
          <a:lstStyle/>
          <a:p>
            <a:pPr algn="ctr">
              <a:spcAft>
                <a:spcPts val="1200"/>
              </a:spcAft>
              <a:buClr>
                <a:srgbClr val="002060"/>
              </a:buClr>
            </a:pPr>
            <a:r>
              <a:rPr lang="en-US" sz="3200" b="1" dirty="0" smtClean="0"/>
              <a:t>Is applied </a:t>
            </a:r>
            <a:r>
              <a:rPr lang="en-US" sz="3200" b="1" dirty="0"/>
              <a:t>to </a:t>
            </a:r>
            <a:r>
              <a:rPr lang="en-US" sz="3200" b="1" dirty="0" smtClean="0"/>
              <a:t>all final </a:t>
            </a:r>
            <a:r>
              <a:rPr lang="en-US" sz="3200" b="1" dirty="0"/>
              <a:t>SAFE Desk Guide Ratings of 3, 4 and 5</a:t>
            </a:r>
          </a:p>
        </p:txBody>
      </p:sp>
      <p:sp>
        <p:nvSpPr>
          <p:cNvPr id="4" name="Footer Placeholder 1"/>
          <p:cNvSpPr>
            <a:spLocks noGrp="1"/>
          </p:cNvSpPr>
          <p:nvPr>
            <p:ph type="ftr" sz="quarter" idx="11"/>
          </p:nvPr>
        </p:nvSpPr>
        <p:spPr>
          <a:xfrm>
            <a:off x="3028950" y="6356351"/>
            <a:ext cx="3086100" cy="365125"/>
          </a:xfrm>
        </p:spPr>
        <p:txBody>
          <a:bodyPr/>
          <a:lstStyle/>
          <a:p>
            <a:r>
              <a:rPr lang="en-US" dirty="0" smtClean="0"/>
              <a:t>Consortium for Children, Copyright 2018</a:t>
            </a:r>
            <a:endParaRPr lang="en-US" dirty="0"/>
          </a:p>
        </p:txBody>
      </p:sp>
    </p:spTree>
    <p:extLst>
      <p:ext uri="{BB962C8B-B14F-4D97-AF65-F5344CB8AC3E}">
        <p14:creationId xmlns:p14="http://schemas.microsoft.com/office/powerpoint/2010/main" val="2559562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normAutofit/>
          </a:bodyPr>
          <a:lstStyle/>
          <a:p>
            <a:pPr algn="ctr">
              <a:defRPr/>
            </a:pPr>
            <a:r>
              <a:rPr lang="en-US" sz="6000" dirty="0">
                <a:latin typeface="+mn-lt"/>
              </a:rPr>
              <a:t>Mitigation Process</a:t>
            </a:r>
          </a:p>
        </p:txBody>
      </p:sp>
      <p:sp>
        <p:nvSpPr>
          <p:cNvPr id="53250" name="Rectangle 3"/>
          <p:cNvSpPr>
            <a:spLocks noGrp="1" noChangeArrowheads="1"/>
          </p:cNvSpPr>
          <p:nvPr>
            <p:ph idx="1"/>
          </p:nvPr>
        </p:nvSpPr>
        <p:spPr>
          <a:xfrm>
            <a:off x="628650" y="1570792"/>
            <a:ext cx="7886700" cy="4351338"/>
          </a:xfrm>
        </p:spPr>
        <p:txBody>
          <a:bodyPr>
            <a:normAutofit lnSpcReduction="10000"/>
          </a:bodyPr>
          <a:lstStyle/>
          <a:p>
            <a:pPr marL="0" indent="0">
              <a:spcAft>
                <a:spcPts val="600"/>
              </a:spcAft>
              <a:buFontTx/>
              <a:buNone/>
            </a:pPr>
            <a:endParaRPr lang="en-US" sz="2400" dirty="0"/>
          </a:p>
          <a:p>
            <a:pPr marL="0" indent="0">
              <a:spcAft>
                <a:spcPts val="600"/>
              </a:spcAft>
              <a:buFontTx/>
              <a:buNone/>
            </a:pPr>
            <a:r>
              <a:rPr lang="en-US" sz="2800" b="1" dirty="0" smtClean="0">
                <a:latin typeface="+mj-lt"/>
              </a:rPr>
              <a:t>The </a:t>
            </a:r>
            <a:r>
              <a:rPr lang="en-US" sz="2800" b="1" dirty="0">
                <a:latin typeface="+mj-lt"/>
              </a:rPr>
              <a:t>Mitigation process is when the Home Study Practitioner and </a:t>
            </a:r>
            <a:r>
              <a:rPr lang="en-US" sz="2800" b="1" u="sng" dirty="0">
                <a:latin typeface="+mj-lt"/>
              </a:rPr>
              <a:t>their Supervisor</a:t>
            </a:r>
            <a:r>
              <a:rPr lang="en-US" sz="2800" b="1" dirty="0">
                <a:latin typeface="+mj-lt"/>
              </a:rPr>
              <a:t> evaluate the Applicant’s past and current issues/behaviors and events, and make an assessment about</a:t>
            </a:r>
            <a:r>
              <a:rPr lang="en-US" sz="2800" b="1" dirty="0" smtClean="0">
                <a:latin typeface="+mj-lt"/>
              </a:rPr>
              <a:t>:</a:t>
            </a:r>
          </a:p>
          <a:p>
            <a:pPr marL="0" indent="0">
              <a:spcAft>
                <a:spcPts val="600"/>
              </a:spcAft>
              <a:buFontTx/>
              <a:buNone/>
            </a:pPr>
            <a:endParaRPr lang="en-US" sz="2400" b="1" dirty="0" smtClean="0">
              <a:latin typeface="+mj-lt"/>
            </a:endParaRPr>
          </a:p>
          <a:p>
            <a:pPr marL="465138" lvl="1" indent="-282575">
              <a:spcBef>
                <a:spcPct val="0"/>
              </a:spcBef>
              <a:spcAft>
                <a:spcPts val="600"/>
              </a:spcAft>
              <a:buFontTx/>
              <a:buChar char="•"/>
            </a:pPr>
            <a:r>
              <a:rPr lang="en-US" sz="2400" b="1" dirty="0" smtClean="0">
                <a:latin typeface="+mj-lt"/>
              </a:rPr>
              <a:t>The </a:t>
            </a:r>
            <a:r>
              <a:rPr lang="en-US" sz="2400" b="1" dirty="0">
                <a:latin typeface="+mj-lt"/>
              </a:rPr>
              <a:t>risk of their current functioning and ability </a:t>
            </a:r>
            <a:br>
              <a:rPr lang="en-US" sz="2400" b="1" dirty="0">
                <a:latin typeface="+mj-lt"/>
              </a:rPr>
            </a:br>
            <a:r>
              <a:rPr lang="en-US" sz="2400" b="1" dirty="0">
                <a:latin typeface="+mj-lt"/>
              </a:rPr>
              <a:t>to parent effectively</a:t>
            </a:r>
          </a:p>
          <a:p>
            <a:pPr marL="465138" lvl="1" indent="-282575">
              <a:spcBef>
                <a:spcPct val="0"/>
              </a:spcBef>
              <a:spcAft>
                <a:spcPts val="600"/>
              </a:spcAft>
              <a:buFontTx/>
              <a:buChar char="•"/>
            </a:pPr>
            <a:r>
              <a:rPr lang="en-US" sz="2400" b="1" dirty="0">
                <a:latin typeface="+mj-lt"/>
              </a:rPr>
              <a:t>who they can parent</a:t>
            </a:r>
          </a:p>
          <a:p>
            <a:pPr marL="465138" lvl="1" indent="-282575">
              <a:spcBef>
                <a:spcPct val="0"/>
              </a:spcBef>
              <a:spcAft>
                <a:spcPts val="600"/>
              </a:spcAft>
              <a:buFontTx/>
              <a:buChar char="•"/>
            </a:pPr>
            <a:r>
              <a:rPr lang="en-US" sz="2400" b="1" dirty="0">
                <a:latin typeface="+mj-lt"/>
              </a:rPr>
              <a:t>what services/resources they might require to be successful. </a:t>
            </a:r>
          </a:p>
        </p:txBody>
      </p:sp>
      <p:sp>
        <p:nvSpPr>
          <p:cNvPr id="4" name="Footer Placeholder 1"/>
          <p:cNvSpPr>
            <a:spLocks noGrp="1"/>
          </p:cNvSpPr>
          <p:nvPr>
            <p:ph type="ftr" sz="quarter" idx="11"/>
          </p:nvPr>
        </p:nvSpPr>
        <p:spPr>
          <a:xfrm>
            <a:off x="3028950" y="6356351"/>
            <a:ext cx="3086100" cy="365125"/>
          </a:xfrm>
        </p:spPr>
        <p:txBody>
          <a:bodyPr/>
          <a:lstStyle/>
          <a:p>
            <a:r>
              <a:rPr lang="en-US" dirty="0" smtClean="0"/>
              <a:t>Consortium for Children, Copyright 2018</a:t>
            </a:r>
            <a:endParaRPr lang="en-US" dirty="0"/>
          </a:p>
        </p:txBody>
      </p:sp>
    </p:spTree>
    <p:extLst>
      <p:ext uri="{BB962C8B-B14F-4D97-AF65-F5344CB8AC3E}">
        <p14:creationId xmlns:p14="http://schemas.microsoft.com/office/powerpoint/2010/main" val="2450189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4000" t="20000" r="6000" b="-1"/>
          <a:stretch/>
        </p:blipFill>
        <p:spPr>
          <a:xfrm>
            <a:off x="6239021" y="159491"/>
            <a:ext cx="2560320" cy="2560320"/>
          </a:xfrm>
          <a:prstGeom prst="rect">
            <a:avLst/>
          </a:prstGeom>
        </p:spPr>
      </p:pic>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sp>
        <p:nvSpPr>
          <p:cNvPr id="3" name="Rectangle 2"/>
          <p:cNvSpPr/>
          <p:nvPr/>
        </p:nvSpPr>
        <p:spPr>
          <a:xfrm>
            <a:off x="374754" y="2848131"/>
            <a:ext cx="8179457" cy="3139321"/>
          </a:xfrm>
          <a:prstGeom prst="rect">
            <a:avLst/>
          </a:prstGeom>
        </p:spPr>
        <p:txBody>
          <a:bodyPr wrap="square">
            <a:spAutoFit/>
          </a:bodyPr>
          <a:lstStyle/>
          <a:p>
            <a:pPr algn="ctr">
              <a:spcAft>
                <a:spcPts val="1200"/>
              </a:spcAft>
              <a:buClr>
                <a:srgbClr val="002060"/>
              </a:buClr>
            </a:pPr>
            <a:r>
              <a:rPr lang="en-US" sz="6000" b="1" dirty="0" smtClean="0">
                <a:latin typeface="+mj-lt"/>
              </a:rPr>
              <a:t>Evidence!</a:t>
            </a:r>
          </a:p>
          <a:p>
            <a:pPr>
              <a:spcAft>
                <a:spcPts val="1200"/>
              </a:spcAft>
              <a:buClr>
                <a:srgbClr val="002060"/>
              </a:buClr>
            </a:pPr>
            <a:r>
              <a:rPr lang="en-US" sz="2400" b="1" dirty="0" smtClean="0">
                <a:latin typeface="+mj-lt"/>
              </a:rPr>
              <a:t>-</a:t>
            </a:r>
            <a:r>
              <a:rPr lang="en-US" sz="3200" b="1" dirty="0" smtClean="0">
                <a:latin typeface="+mj-lt"/>
              </a:rPr>
              <a:t>a </a:t>
            </a:r>
            <a:r>
              <a:rPr lang="en-US" sz="3200" b="1" dirty="0">
                <a:latin typeface="+mj-lt"/>
              </a:rPr>
              <a:t>fact or series of facts that exist to support your desire to mitigate an </a:t>
            </a:r>
            <a:r>
              <a:rPr lang="en-US" sz="3200" b="1" dirty="0" smtClean="0">
                <a:latin typeface="+mj-lt"/>
              </a:rPr>
              <a:t>issue, behavior, </a:t>
            </a:r>
            <a:r>
              <a:rPr lang="en-US" sz="3200" b="1" dirty="0">
                <a:latin typeface="+mj-lt"/>
              </a:rPr>
              <a:t>or event that is corroborated by outside sources (other family members, professionals, clinicians</a:t>
            </a:r>
            <a:r>
              <a:rPr lang="en-US" sz="3200" b="1" dirty="0" smtClean="0">
                <a:latin typeface="+mj-lt"/>
              </a:rPr>
              <a:t>)</a:t>
            </a:r>
          </a:p>
        </p:txBody>
      </p:sp>
      <p:sp>
        <p:nvSpPr>
          <p:cNvPr id="4" name="TextBox 3"/>
          <p:cNvSpPr txBox="1"/>
          <p:nvPr/>
        </p:nvSpPr>
        <p:spPr>
          <a:xfrm>
            <a:off x="485292" y="933308"/>
            <a:ext cx="4641344" cy="1938992"/>
          </a:xfrm>
          <a:prstGeom prst="rect">
            <a:avLst/>
          </a:prstGeom>
          <a:noFill/>
        </p:spPr>
        <p:txBody>
          <a:bodyPr wrap="square" rtlCol="0">
            <a:spAutoFit/>
          </a:bodyPr>
          <a:lstStyle/>
          <a:p>
            <a:r>
              <a:rPr lang="en-US" sz="6000" b="1" dirty="0" smtClean="0">
                <a:latin typeface="+mj-lt"/>
              </a:rPr>
              <a:t>Mitigation </a:t>
            </a:r>
          </a:p>
          <a:p>
            <a:pPr algn="ctr"/>
            <a:r>
              <a:rPr lang="en-US" sz="6000" b="1" dirty="0" smtClean="0">
                <a:latin typeface="+mj-lt"/>
              </a:rPr>
              <a:t>Requires </a:t>
            </a:r>
          </a:p>
        </p:txBody>
      </p:sp>
    </p:spTree>
    <p:extLst>
      <p:ext uri="{BB962C8B-B14F-4D97-AF65-F5344CB8AC3E}">
        <p14:creationId xmlns:p14="http://schemas.microsoft.com/office/powerpoint/2010/main" val="1410769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4470" y="0"/>
            <a:ext cx="11378470" cy="2086809"/>
          </a:xfrm>
        </p:spPr>
        <p:txBody>
          <a:bodyPr>
            <a:normAutofit/>
          </a:bodyPr>
          <a:lstStyle/>
          <a:p>
            <a:pPr marL="2788444" indent="0" algn="r">
              <a:buClr>
                <a:srgbClr val="002060"/>
              </a:buClr>
              <a:buNone/>
            </a:pPr>
            <a:r>
              <a:rPr lang="en-US" sz="6500" b="1" dirty="0" smtClean="0">
                <a:solidFill>
                  <a:schemeClr val="accent5">
                    <a:lumMod val="50000"/>
                  </a:schemeClr>
                </a:solidFill>
              </a:rPr>
              <a:t>Be Proud, Georgia!</a:t>
            </a:r>
            <a:endParaRPr lang="en-US" sz="6500" b="1" dirty="0">
              <a:solidFill>
                <a:schemeClr val="accent5">
                  <a:lumMod val="50000"/>
                </a:schemeClr>
              </a:solidFill>
            </a:endParaRPr>
          </a:p>
        </p:txBody>
      </p:sp>
      <p:sp>
        <p:nvSpPr>
          <p:cNvPr id="5" name="Footer Placeholder 4"/>
          <p:cNvSpPr>
            <a:spLocks noGrp="1"/>
          </p:cNvSpPr>
          <p:nvPr>
            <p:ph type="ftr" sz="quarter" idx="11"/>
          </p:nvPr>
        </p:nvSpPr>
        <p:spPr/>
        <p:txBody>
          <a:bodyPr/>
          <a:lstStyle/>
          <a:p>
            <a:r>
              <a:rPr lang="en-US" dirty="0" smtClean="0"/>
              <a:t>Consortium for Children, Copyright 2018</a:t>
            </a:r>
            <a:endParaRPr lang="en-US" dirty="0"/>
          </a:p>
        </p:txBody>
      </p:sp>
      <p:sp>
        <p:nvSpPr>
          <p:cNvPr id="8" name="TextBox 7"/>
          <p:cNvSpPr txBox="1"/>
          <p:nvPr/>
        </p:nvSpPr>
        <p:spPr>
          <a:xfrm>
            <a:off x="3028950" y="1334125"/>
            <a:ext cx="5845227" cy="5539978"/>
          </a:xfrm>
          <a:prstGeom prst="rect">
            <a:avLst/>
          </a:prstGeom>
          <a:noFill/>
        </p:spPr>
        <p:txBody>
          <a:bodyPr wrap="square" rtlCol="0">
            <a:spAutoFit/>
          </a:bodyPr>
          <a:lstStyle/>
          <a:p>
            <a:pPr algn="ctr"/>
            <a:r>
              <a:rPr lang="en-US" sz="2800" dirty="0" smtClean="0">
                <a:solidFill>
                  <a:schemeClr val="accent5">
                    <a:lumMod val="50000"/>
                  </a:schemeClr>
                </a:solidFill>
              </a:rPr>
              <a:t>The SAFE team has been overly impressed with Georgia workers and supervisors for numerous reasons:</a:t>
            </a:r>
          </a:p>
          <a:p>
            <a:pPr marL="285750" indent="-285750">
              <a:buFont typeface="Arial" panose="020B0604020202020204" pitchFamily="34" charset="0"/>
              <a:buChar char="•"/>
            </a:pPr>
            <a:endParaRPr lang="en-US" sz="2000" dirty="0">
              <a:solidFill>
                <a:schemeClr val="accent5">
                  <a:lumMod val="50000"/>
                </a:schemeClr>
              </a:solidFill>
            </a:endParaRPr>
          </a:p>
          <a:p>
            <a:pPr marL="285750" indent="-285750">
              <a:buFont typeface="Arial" panose="020B0604020202020204" pitchFamily="34" charset="0"/>
              <a:buChar char="•"/>
            </a:pPr>
            <a:r>
              <a:rPr lang="en-US" sz="2200" dirty="0" smtClean="0">
                <a:solidFill>
                  <a:schemeClr val="accent5">
                    <a:lumMod val="50000"/>
                  </a:schemeClr>
                </a:solidFill>
              </a:rPr>
              <a:t>Your ongoing commitment to “Doing </a:t>
            </a:r>
            <a:r>
              <a:rPr lang="en-US" sz="2200" dirty="0">
                <a:solidFill>
                  <a:schemeClr val="accent5">
                    <a:lumMod val="50000"/>
                  </a:schemeClr>
                </a:solidFill>
              </a:rPr>
              <a:t>I</a:t>
            </a:r>
            <a:r>
              <a:rPr lang="en-US" sz="2200" dirty="0" smtClean="0">
                <a:solidFill>
                  <a:schemeClr val="accent5">
                    <a:lumMod val="50000"/>
                  </a:schemeClr>
                </a:solidFill>
              </a:rPr>
              <a:t>t </a:t>
            </a:r>
            <a:r>
              <a:rPr lang="en-US" sz="2200" dirty="0">
                <a:solidFill>
                  <a:schemeClr val="accent5">
                    <a:lumMod val="50000"/>
                  </a:schemeClr>
                </a:solidFill>
              </a:rPr>
              <a:t>R</a:t>
            </a:r>
            <a:r>
              <a:rPr lang="en-US" sz="2200" dirty="0" smtClean="0">
                <a:solidFill>
                  <a:schemeClr val="accent5">
                    <a:lumMod val="50000"/>
                  </a:schemeClr>
                </a:solidFill>
              </a:rPr>
              <a:t>ight and Doing </a:t>
            </a:r>
            <a:r>
              <a:rPr lang="en-US" sz="2200" dirty="0">
                <a:solidFill>
                  <a:schemeClr val="accent5">
                    <a:lumMod val="50000"/>
                  </a:schemeClr>
                </a:solidFill>
              </a:rPr>
              <a:t>I</a:t>
            </a:r>
            <a:r>
              <a:rPr lang="en-US" sz="2200" dirty="0" smtClean="0">
                <a:solidFill>
                  <a:schemeClr val="accent5">
                    <a:lumMod val="50000"/>
                  </a:schemeClr>
                </a:solidFill>
              </a:rPr>
              <a:t>t Well”</a:t>
            </a:r>
          </a:p>
          <a:p>
            <a:pPr marL="285750" indent="-285750">
              <a:buFont typeface="Arial" panose="020B0604020202020204" pitchFamily="34" charset="0"/>
              <a:buChar char="•"/>
            </a:pPr>
            <a:r>
              <a:rPr lang="en-US" sz="2200" dirty="0" smtClean="0">
                <a:solidFill>
                  <a:schemeClr val="accent5">
                    <a:lumMod val="50000"/>
                  </a:schemeClr>
                </a:solidFill>
              </a:rPr>
              <a:t>Partnership</a:t>
            </a:r>
          </a:p>
          <a:p>
            <a:pPr marL="285750" indent="-285750">
              <a:buFont typeface="Arial" panose="020B0604020202020204" pitchFamily="34" charset="0"/>
              <a:buChar char="•"/>
            </a:pPr>
            <a:r>
              <a:rPr lang="en-US" sz="2200" dirty="0" smtClean="0">
                <a:solidFill>
                  <a:schemeClr val="accent5">
                    <a:lumMod val="50000"/>
                  </a:schemeClr>
                </a:solidFill>
              </a:rPr>
              <a:t>Taking advantage of consultation with SAFE Specialists</a:t>
            </a:r>
          </a:p>
          <a:p>
            <a:pPr marL="285750" indent="-285750">
              <a:buFont typeface="Arial" panose="020B0604020202020204" pitchFamily="34" charset="0"/>
              <a:buChar char="•"/>
            </a:pPr>
            <a:r>
              <a:rPr lang="en-US" sz="2200" dirty="0" smtClean="0">
                <a:solidFill>
                  <a:schemeClr val="accent5">
                    <a:lumMod val="50000"/>
                  </a:schemeClr>
                </a:solidFill>
              </a:rPr>
              <a:t>Producing </a:t>
            </a:r>
            <a:r>
              <a:rPr lang="en-US" sz="2200" dirty="0">
                <a:solidFill>
                  <a:schemeClr val="accent5">
                    <a:lumMod val="50000"/>
                  </a:schemeClr>
                </a:solidFill>
              </a:rPr>
              <a:t>q</a:t>
            </a:r>
            <a:r>
              <a:rPr lang="en-US" sz="2200" dirty="0" smtClean="0">
                <a:solidFill>
                  <a:schemeClr val="accent5">
                    <a:lumMod val="50000"/>
                  </a:schemeClr>
                </a:solidFill>
              </a:rPr>
              <a:t>uality </a:t>
            </a:r>
            <a:r>
              <a:rPr lang="en-US" sz="2200" dirty="0">
                <a:solidFill>
                  <a:schemeClr val="accent5">
                    <a:lumMod val="50000"/>
                  </a:schemeClr>
                </a:solidFill>
              </a:rPr>
              <a:t>h</a:t>
            </a:r>
            <a:r>
              <a:rPr lang="en-US" sz="2200" dirty="0" smtClean="0">
                <a:solidFill>
                  <a:schemeClr val="accent5">
                    <a:lumMod val="50000"/>
                  </a:schemeClr>
                </a:solidFill>
              </a:rPr>
              <a:t>ome studies</a:t>
            </a:r>
          </a:p>
          <a:p>
            <a:pPr marL="285750" indent="-285750">
              <a:buFont typeface="Arial" panose="020B0604020202020204" pitchFamily="34" charset="0"/>
              <a:buChar char="•"/>
            </a:pPr>
            <a:r>
              <a:rPr lang="en-US" sz="2200" dirty="0" smtClean="0">
                <a:solidFill>
                  <a:schemeClr val="accent5">
                    <a:lumMod val="50000"/>
                  </a:schemeClr>
                </a:solidFill>
              </a:rPr>
              <a:t>The attention and participation during SAFE trainings</a:t>
            </a:r>
          </a:p>
          <a:p>
            <a:endParaRPr lang="en-US" sz="2000" dirty="0" smtClean="0">
              <a:solidFill>
                <a:schemeClr val="accent5">
                  <a:lumMod val="50000"/>
                </a:schemeClr>
              </a:solidFill>
            </a:endParaRPr>
          </a:p>
          <a:p>
            <a:endParaRPr lang="en-US" dirty="0" smtClean="0"/>
          </a:p>
          <a:p>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68" y="-62291"/>
            <a:ext cx="3383280" cy="4070761"/>
          </a:xfrm>
          <a:prstGeom prst="rect">
            <a:avLst/>
          </a:prstGeom>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4667" b="90000" l="4192" r="89820"/>
                    </a14:imgEffect>
                  </a14:imgLayer>
                </a14:imgProps>
              </a:ext>
              <a:ext uri="{28A0092B-C50C-407E-A947-70E740481C1C}">
                <a14:useLocalDpi xmlns:a14="http://schemas.microsoft.com/office/drawing/2010/main" val="0"/>
              </a:ext>
            </a:extLst>
          </a:blip>
          <a:stretch>
            <a:fillRect/>
          </a:stretch>
        </p:blipFill>
        <p:spPr>
          <a:xfrm>
            <a:off x="652480" y="1141136"/>
            <a:ext cx="2039183" cy="2015927"/>
          </a:xfrm>
          <a:prstGeom prst="rect">
            <a:avLst/>
          </a:prstGeom>
        </p:spPr>
      </p:pic>
      <p:sp>
        <p:nvSpPr>
          <p:cNvPr id="10" name="Heart 9"/>
          <p:cNvSpPr/>
          <p:nvPr/>
        </p:nvSpPr>
        <p:spPr>
          <a:xfrm>
            <a:off x="1295735" y="1813989"/>
            <a:ext cx="752671" cy="670219"/>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387378" y="5615583"/>
            <a:ext cx="6369244" cy="830997"/>
          </a:xfrm>
          <a:prstGeom prst="rect">
            <a:avLst/>
          </a:prstGeom>
        </p:spPr>
        <p:txBody>
          <a:bodyPr wrap="none">
            <a:spAutoFit/>
          </a:bodyPr>
          <a:lstStyle/>
          <a:p>
            <a:pPr algn="ctr"/>
            <a:r>
              <a:rPr lang="en-US" sz="4800" b="1" i="1" dirty="0">
                <a:solidFill>
                  <a:schemeClr val="accent5">
                    <a:lumMod val="50000"/>
                  </a:schemeClr>
                </a:solidFill>
              </a:rPr>
              <a:t>Keep up the great work!</a:t>
            </a:r>
          </a:p>
        </p:txBody>
      </p:sp>
    </p:spTree>
    <p:extLst>
      <p:ext uri="{BB962C8B-B14F-4D97-AF65-F5344CB8AC3E}">
        <p14:creationId xmlns:p14="http://schemas.microsoft.com/office/powerpoint/2010/main" val="2470334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Consortium for Children, Copyright 2018</a:t>
            </a:r>
            <a:endParaRPr lang="en-US" dirty="0"/>
          </a:p>
        </p:txBody>
      </p:sp>
      <p:sp>
        <p:nvSpPr>
          <p:cNvPr id="5" name="Rectangle 4"/>
          <p:cNvSpPr/>
          <p:nvPr/>
        </p:nvSpPr>
        <p:spPr>
          <a:xfrm>
            <a:off x="338328" y="371779"/>
            <a:ext cx="8348472" cy="1446550"/>
          </a:xfrm>
          <a:prstGeom prst="rect">
            <a:avLst/>
          </a:prstGeom>
        </p:spPr>
        <p:txBody>
          <a:bodyPr wrap="square">
            <a:spAutoFit/>
          </a:bodyPr>
          <a:lstStyle/>
          <a:p>
            <a:pPr algn="ctr"/>
            <a:r>
              <a:rPr lang="en-US" sz="4400" b="1" dirty="0">
                <a:latin typeface="+mj-lt"/>
              </a:rPr>
              <a:t>The Desk Guide is NOT used for Mitigation </a:t>
            </a:r>
            <a:r>
              <a:rPr lang="en-US" sz="4400" b="1" dirty="0" smtClean="0">
                <a:latin typeface="+mj-lt"/>
              </a:rPr>
              <a:t>Ratings</a:t>
            </a:r>
            <a:endParaRPr lang="en-US" sz="4400" b="1" dirty="0">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3923" y="1972998"/>
            <a:ext cx="3017282" cy="4228681"/>
          </a:xfrm>
          <a:prstGeom prst="rect">
            <a:avLst/>
          </a:prstGeom>
        </p:spPr>
      </p:pic>
      <p:sp>
        <p:nvSpPr>
          <p:cNvPr id="4" name="&quot;No&quot; Symbol 3"/>
          <p:cNvSpPr/>
          <p:nvPr/>
        </p:nvSpPr>
        <p:spPr>
          <a:xfrm>
            <a:off x="2409444" y="1895897"/>
            <a:ext cx="4206240" cy="4382885"/>
          </a:xfrm>
          <a:prstGeom prst="noSmoking">
            <a:avLst>
              <a:gd name="adj" fmla="val 4652"/>
            </a:avLst>
          </a:prstGeom>
          <a:solidFill>
            <a:srgbClr val="FF0000"/>
          </a:solidFill>
          <a:ln>
            <a:noFill/>
          </a:ln>
          <a:scene3d>
            <a:camera prst="orthographicFront"/>
            <a:lightRig rig="threePt" dir="t"/>
          </a:scene3d>
          <a:sp3d>
            <a:bevelT w="50800" h="254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1862122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3109742" cy="6858000"/>
          </a:xfrm>
          <a:gradFill>
            <a:gsLst>
              <a:gs pos="0">
                <a:schemeClr val="bg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defRPr/>
            </a:pPr>
            <a:r>
              <a:rPr lang="en-US" sz="4000" b="1" dirty="0" smtClean="0">
                <a:latin typeface="Arial Black" panose="020B0A04020102020204" pitchFamily="34" charset="0"/>
              </a:rPr>
              <a:t>M</a:t>
            </a:r>
            <a:br>
              <a:rPr lang="en-US" sz="4000" b="1" dirty="0" smtClean="0">
                <a:latin typeface="Arial Black" panose="020B0A04020102020204" pitchFamily="34" charset="0"/>
              </a:rPr>
            </a:br>
            <a:r>
              <a:rPr lang="en-US" sz="4000" b="1" dirty="0" smtClean="0">
                <a:latin typeface="Arial Black" panose="020B0A04020102020204" pitchFamily="34" charset="0"/>
              </a:rPr>
              <a:t>I</a:t>
            </a:r>
            <a:br>
              <a:rPr lang="en-US" sz="4000" b="1" dirty="0" smtClean="0">
                <a:latin typeface="Arial Black" panose="020B0A04020102020204" pitchFamily="34" charset="0"/>
              </a:rPr>
            </a:br>
            <a:r>
              <a:rPr lang="en-US" sz="4000" b="1" dirty="0" smtClean="0">
                <a:latin typeface="Arial Black" panose="020B0A04020102020204" pitchFamily="34" charset="0"/>
              </a:rPr>
              <a:t>T</a:t>
            </a:r>
            <a:br>
              <a:rPr lang="en-US" sz="4000" b="1" dirty="0" smtClean="0">
                <a:latin typeface="Arial Black" panose="020B0A04020102020204" pitchFamily="34" charset="0"/>
              </a:rPr>
            </a:br>
            <a:r>
              <a:rPr lang="en-US" sz="4000" b="1" dirty="0" smtClean="0">
                <a:latin typeface="Arial Black" panose="020B0A04020102020204" pitchFamily="34" charset="0"/>
              </a:rPr>
              <a:t>I</a:t>
            </a:r>
            <a:br>
              <a:rPr lang="en-US" sz="4000" b="1" dirty="0" smtClean="0">
                <a:latin typeface="Arial Black" panose="020B0A04020102020204" pitchFamily="34" charset="0"/>
              </a:rPr>
            </a:br>
            <a:r>
              <a:rPr lang="en-US" sz="4000" b="1" dirty="0" smtClean="0">
                <a:latin typeface="Arial Black" panose="020B0A04020102020204" pitchFamily="34" charset="0"/>
              </a:rPr>
              <a:t>G</a:t>
            </a:r>
            <a:br>
              <a:rPr lang="en-US" sz="4000" b="1" dirty="0" smtClean="0">
                <a:latin typeface="Arial Black" panose="020B0A04020102020204" pitchFamily="34" charset="0"/>
              </a:rPr>
            </a:br>
            <a:r>
              <a:rPr lang="en-US" sz="4000" b="1" dirty="0" smtClean="0">
                <a:latin typeface="Arial Black" panose="020B0A04020102020204" pitchFamily="34" charset="0"/>
              </a:rPr>
              <a:t>A</a:t>
            </a:r>
            <a:br>
              <a:rPr lang="en-US" sz="4000" b="1" dirty="0" smtClean="0">
                <a:latin typeface="Arial Black" panose="020B0A04020102020204" pitchFamily="34" charset="0"/>
              </a:rPr>
            </a:br>
            <a:r>
              <a:rPr lang="en-US" sz="4000" b="1" dirty="0" smtClean="0">
                <a:latin typeface="Arial Black" panose="020B0A04020102020204" pitchFamily="34" charset="0"/>
              </a:rPr>
              <a:t>T</a:t>
            </a:r>
            <a:br>
              <a:rPr lang="en-US" sz="4000" b="1" dirty="0" smtClean="0">
                <a:latin typeface="Arial Black" panose="020B0A04020102020204" pitchFamily="34" charset="0"/>
              </a:rPr>
            </a:br>
            <a:r>
              <a:rPr lang="en-US" sz="4000" b="1" dirty="0" smtClean="0">
                <a:latin typeface="Arial Black" panose="020B0A04020102020204" pitchFamily="34" charset="0"/>
              </a:rPr>
              <a:t>I</a:t>
            </a:r>
            <a:br>
              <a:rPr lang="en-US" sz="4000" b="1" dirty="0" smtClean="0">
                <a:latin typeface="Arial Black" panose="020B0A04020102020204" pitchFamily="34" charset="0"/>
              </a:rPr>
            </a:br>
            <a:r>
              <a:rPr lang="en-US" sz="4000" b="1" dirty="0" smtClean="0">
                <a:latin typeface="Arial Black" panose="020B0A04020102020204" pitchFamily="34" charset="0"/>
              </a:rPr>
              <a:t>O</a:t>
            </a:r>
            <a:br>
              <a:rPr lang="en-US" sz="4000" b="1" dirty="0" smtClean="0">
                <a:latin typeface="Arial Black" panose="020B0A04020102020204" pitchFamily="34" charset="0"/>
              </a:rPr>
            </a:br>
            <a:r>
              <a:rPr lang="en-US" sz="4000" b="1" dirty="0" smtClean="0">
                <a:latin typeface="Arial Black" panose="020B0A04020102020204" pitchFamily="34" charset="0"/>
              </a:rPr>
              <a:t>N</a:t>
            </a:r>
            <a:endParaRPr lang="en-US" sz="4000" b="1" dirty="0">
              <a:latin typeface="Arial Black" panose="020B0A04020102020204" pitchFamily="34" charset="0"/>
            </a:endParaRPr>
          </a:p>
        </p:txBody>
      </p:sp>
      <p:pic>
        <p:nvPicPr>
          <p:cNvPr id="41986" name="Picture 9" descr="ratingScale"/>
          <p:cNvPicPr>
            <a:picLocks noChangeAspect="1" noChangeArrowheads="1"/>
          </p:cNvPicPr>
          <p:nvPr/>
        </p:nvPicPr>
        <p:blipFill rotWithShape="1">
          <a:blip r:embed="rId3">
            <a:clrChange>
              <a:clrFrom>
                <a:srgbClr val="FFFFFF"/>
              </a:clrFrom>
              <a:clrTo>
                <a:srgbClr val="FFFFFF">
                  <a:alpha val="0"/>
                </a:srgbClr>
              </a:clrTo>
            </a:clrChange>
          </a:blip>
          <a:srcRect l="255" t="29599" r="-255" b="-455"/>
          <a:stretch/>
        </p:blipFill>
        <p:spPr bwMode="auto">
          <a:xfrm>
            <a:off x="3109742" y="2968052"/>
            <a:ext cx="5872579" cy="2338464"/>
          </a:xfrm>
          <a:prstGeom prst="rect">
            <a:avLst/>
          </a:prstGeom>
          <a:noFill/>
          <a:ln w="9525">
            <a:noFill/>
            <a:miter lim="800000"/>
            <a:headEnd/>
            <a:tailEnd/>
          </a:ln>
        </p:spPr>
      </p:pic>
      <p:sp>
        <p:nvSpPr>
          <p:cNvPr id="41987" name="Rectangle 3"/>
          <p:cNvSpPr txBox="1">
            <a:spLocks noChangeArrowheads="1"/>
          </p:cNvSpPr>
          <p:nvPr/>
        </p:nvSpPr>
        <p:spPr bwMode="auto">
          <a:xfrm>
            <a:off x="3109742" y="1004340"/>
            <a:ext cx="5549575" cy="734519"/>
          </a:xfrm>
          <a:prstGeom prst="rect">
            <a:avLst/>
          </a:prstGeom>
          <a:noFill/>
          <a:ln w="9525">
            <a:noFill/>
            <a:miter lim="800000"/>
            <a:headEnd/>
            <a:tailEnd/>
          </a:ln>
        </p:spPr>
        <p:txBody>
          <a:bodyPr/>
          <a:lstStyle/>
          <a:p>
            <a:pPr algn="ctr"/>
            <a:r>
              <a:rPr lang="en-US" sz="3600" b="1" dirty="0" smtClean="0"/>
              <a:t>A Mitigation Rating Uses the SAFE Severity Scale</a:t>
            </a:r>
          </a:p>
        </p:txBody>
      </p:sp>
      <p:sp>
        <p:nvSpPr>
          <p:cNvPr id="4" name="Rectangle 3"/>
          <p:cNvSpPr/>
          <p:nvPr/>
        </p:nvSpPr>
        <p:spPr>
          <a:xfrm>
            <a:off x="3961808" y="6535709"/>
            <a:ext cx="2084224" cy="230832"/>
          </a:xfrm>
          <a:prstGeom prst="rect">
            <a:avLst/>
          </a:prstGeom>
        </p:spPr>
        <p:txBody>
          <a:bodyPr wrap="none">
            <a:spAutoFit/>
          </a:bodyPr>
          <a:lstStyle/>
          <a:p>
            <a:pPr lvl="0" algn="ctr"/>
            <a:r>
              <a:rPr lang="en-US" sz="900" dirty="0">
                <a:solidFill>
                  <a:prstClr val="black">
                    <a:tint val="75000"/>
                  </a:prstClr>
                </a:solidFill>
              </a:rPr>
              <a:t>Consortium for Children, Copyright 2018</a:t>
            </a:r>
          </a:p>
        </p:txBody>
      </p:sp>
    </p:spTree>
    <p:extLst>
      <p:ext uri="{BB962C8B-B14F-4D97-AF65-F5344CB8AC3E}">
        <p14:creationId xmlns:p14="http://schemas.microsoft.com/office/powerpoint/2010/main" val="2132121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sp>
        <p:nvSpPr>
          <p:cNvPr id="3" name="Rectangle 2"/>
          <p:cNvSpPr/>
          <p:nvPr/>
        </p:nvSpPr>
        <p:spPr>
          <a:xfrm>
            <a:off x="845151" y="1450147"/>
            <a:ext cx="7901354" cy="3170099"/>
          </a:xfrm>
          <a:prstGeom prst="rect">
            <a:avLst/>
          </a:prstGeom>
        </p:spPr>
        <p:txBody>
          <a:bodyPr wrap="square">
            <a:spAutoFit/>
          </a:bodyPr>
          <a:lstStyle/>
          <a:p>
            <a:pPr algn="ctr"/>
            <a:r>
              <a:rPr lang="en-US" sz="4000" b="1" dirty="0">
                <a:latin typeface="Calibri Light" panose="020F0302020204030204" pitchFamily="34" charset="0"/>
                <a:ea typeface="Calibri" panose="020F0502020204030204" pitchFamily="34" charset="0"/>
                <a:cs typeface="Melior"/>
              </a:rPr>
              <a:t>The SAFE Mitigation Rating reflects </a:t>
            </a:r>
            <a:r>
              <a:rPr lang="en-US" sz="4000" b="1" dirty="0" smtClean="0">
                <a:latin typeface="Calibri Light" panose="020F0302020204030204" pitchFamily="34" charset="0"/>
                <a:ea typeface="Calibri" panose="020F0502020204030204" pitchFamily="34" charset="0"/>
                <a:cs typeface="Melior"/>
              </a:rPr>
              <a:t>practitioner’s </a:t>
            </a:r>
            <a:r>
              <a:rPr lang="en-US" sz="4000" b="1" dirty="0">
                <a:latin typeface="Calibri Light" panose="020F0302020204030204" pitchFamily="34" charset="0"/>
                <a:ea typeface="Calibri" panose="020F0502020204030204" pitchFamily="34" charset="0"/>
                <a:cs typeface="Melior"/>
              </a:rPr>
              <a:t>analysis </a:t>
            </a:r>
            <a:r>
              <a:rPr lang="en-US" sz="4000" b="1" i="1" u="sng" dirty="0">
                <a:latin typeface="Calibri Light" panose="020F0302020204030204" pitchFamily="34" charset="0"/>
                <a:ea typeface="Calibri" panose="020F0502020204030204" pitchFamily="34" charset="0"/>
                <a:cs typeface="Melior"/>
              </a:rPr>
              <a:t>supported by </a:t>
            </a:r>
            <a:r>
              <a:rPr lang="en-US" sz="4000" b="1" i="1" u="sng" dirty="0" smtClean="0">
                <a:latin typeface="Calibri Light" panose="020F0302020204030204" pitchFamily="34" charset="0"/>
                <a:ea typeface="Calibri" panose="020F0502020204030204" pitchFamily="34" charset="0"/>
                <a:cs typeface="Melior"/>
              </a:rPr>
              <a:t>evidence </a:t>
            </a:r>
            <a:r>
              <a:rPr lang="en-US" sz="4000" b="1" dirty="0">
                <a:latin typeface="Calibri Light" panose="020F0302020204030204" pitchFamily="34" charset="0"/>
                <a:ea typeface="Calibri" panose="020F0502020204030204" pitchFamily="34" charset="0"/>
                <a:cs typeface="Melior"/>
              </a:rPr>
              <a:t>of the </a:t>
            </a:r>
            <a:r>
              <a:rPr lang="en-US" sz="4000" b="1" dirty="0" smtClean="0">
                <a:latin typeface="Calibri Light" panose="020F0302020204030204" pitchFamily="34" charset="0"/>
                <a:ea typeface="Calibri" panose="020F0502020204030204" pitchFamily="34" charset="0"/>
                <a:cs typeface="Melior"/>
              </a:rPr>
              <a:t>issue, behavior, or </a:t>
            </a:r>
            <a:r>
              <a:rPr lang="en-US" sz="4000" b="1" dirty="0">
                <a:latin typeface="Calibri Light" panose="020F0302020204030204" pitchFamily="34" charset="0"/>
                <a:ea typeface="Calibri" panose="020F0502020204030204" pitchFamily="34" charset="0"/>
                <a:cs typeface="Melior"/>
              </a:rPr>
              <a:t>event which caused the </a:t>
            </a:r>
            <a:r>
              <a:rPr lang="en-US" sz="4000" b="1" dirty="0" smtClean="0">
                <a:latin typeface="Calibri Light" panose="020F0302020204030204" pitchFamily="34" charset="0"/>
                <a:ea typeface="Calibri" panose="020F0502020204030204" pitchFamily="34" charset="0"/>
                <a:cs typeface="Melior"/>
              </a:rPr>
              <a:t>final SAFE </a:t>
            </a:r>
            <a:r>
              <a:rPr lang="en-US" sz="4000" b="1" dirty="0">
                <a:latin typeface="Calibri Light" panose="020F0302020204030204" pitchFamily="34" charset="0"/>
                <a:ea typeface="Calibri" panose="020F0502020204030204" pitchFamily="34" charset="0"/>
                <a:cs typeface="Melior"/>
              </a:rPr>
              <a:t>Desk Guide rating of 3, 4, or </a:t>
            </a:r>
            <a:r>
              <a:rPr lang="en-US" sz="4000" b="1" dirty="0" smtClean="0">
                <a:latin typeface="Calibri Light" panose="020F0302020204030204" pitchFamily="34" charset="0"/>
                <a:ea typeface="Calibri" panose="020F0502020204030204" pitchFamily="34" charset="0"/>
                <a:cs typeface="Melior"/>
              </a:rPr>
              <a:t>5  </a:t>
            </a:r>
            <a:endParaRPr lang="en-US" sz="40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18373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sp>
        <p:nvSpPr>
          <p:cNvPr id="3" name="TextBox 2"/>
          <p:cNvSpPr txBox="1"/>
          <p:nvPr/>
        </p:nvSpPr>
        <p:spPr>
          <a:xfrm>
            <a:off x="114300" y="2407577"/>
            <a:ext cx="8915400" cy="1384995"/>
          </a:xfrm>
          <a:prstGeom prst="rect">
            <a:avLst/>
          </a:prstGeom>
          <a:noFill/>
        </p:spPr>
        <p:txBody>
          <a:bodyPr wrap="square" rtlCol="0">
            <a:spAutoFit/>
          </a:bodyPr>
          <a:lstStyle/>
          <a:p>
            <a:pPr algn="ctr"/>
            <a:r>
              <a:rPr lang="en-US" sz="4000" b="1" dirty="0" smtClean="0">
                <a:latin typeface="+mj-lt"/>
              </a:rPr>
              <a:t>You can </a:t>
            </a:r>
            <a:r>
              <a:rPr lang="en-US" sz="4400" b="1" dirty="0" smtClean="0">
                <a:solidFill>
                  <a:srgbClr val="002060"/>
                </a:solidFill>
                <a:latin typeface="+mj-lt"/>
              </a:rPr>
              <a:t>Sustain</a:t>
            </a:r>
            <a:r>
              <a:rPr lang="en-US" sz="4000" b="1" dirty="0" smtClean="0">
                <a:latin typeface="+mj-lt"/>
              </a:rPr>
              <a:t>,</a:t>
            </a:r>
            <a:r>
              <a:rPr lang="en-US" sz="4000" dirty="0" smtClean="0">
                <a:solidFill>
                  <a:schemeClr val="tx1">
                    <a:lumMod val="75000"/>
                    <a:lumOff val="25000"/>
                  </a:schemeClr>
                </a:solidFill>
                <a:latin typeface="+mj-lt"/>
              </a:rPr>
              <a:t> </a:t>
            </a:r>
            <a:r>
              <a:rPr lang="en-US" sz="4400" b="1" dirty="0" smtClean="0">
                <a:solidFill>
                  <a:srgbClr val="002060"/>
                </a:solidFill>
                <a:latin typeface="+mj-lt"/>
              </a:rPr>
              <a:t>Reduce</a:t>
            </a:r>
            <a:r>
              <a:rPr lang="en-US" sz="4000" b="1" dirty="0" smtClean="0">
                <a:latin typeface="+mj-lt"/>
              </a:rPr>
              <a:t>,</a:t>
            </a:r>
            <a:r>
              <a:rPr lang="en-US" sz="4000" dirty="0" smtClean="0">
                <a:solidFill>
                  <a:schemeClr val="tx1">
                    <a:lumMod val="75000"/>
                    <a:lumOff val="25000"/>
                  </a:schemeClr>
                </a:solidFill>
                <a:latin typeface="+mj-lt"/>
              </a:rPr>
              <a:t> </a:t>
            </a:r>
            <a:r>
              <a:rPr lang="en-US" sz="4000" b="1" dirty="0" smtClean="0">
                <a:latin typeface="+mj-lt"/>
              </a:rPr>
              <a:t>or</a:t>
            </a:r>
            <a:r>
              <a:rPr lang="en-US" sz="4000" dirty="0" smtClean="0">
                <a:solidFill>
                  <a:schemeClr val="tx1">
                    <a:lumMod val="75000"/>
                    <a:lumOff val="25000"/>
                  </a:schemeClr>
                </a:solidFill>
                <a:latin typeface="+mj-lt"/>
              </a:rPr>
              <a:t> </a:t>
            </a:r>
            <a:r>
              <a:rPr lang="en-US" sz="4400" b="1" dirty="0" smtClean="0">
                <a:solidFill>
                  <a:srgbClr val="002060"/>
                </a:solidFill>
                <a:latin typeface="+mj-lt"/>
              </a:rPr>
              <a:t>Erase</a:t>
            </a:r>
            <a:r>
              <a:rPr lang="en-US" sz="4000" dirty="0" smtClean="0">
                <a:solidFill>
                  <a:schemeClr val="tx1">
                    <a:lumMod val="75000"/>
                    <a:lumOff val="25000"/>
                  </a:schemeClr>
                </a:solidFill>
                <a:latin typeface="+mj-lt"/>
              </a:rPr>
              <a:t> </a:t>
            </a:r>
            <a:r>
              <a:rPr lang="en-US" sz="4000" b="1" dirty="0" smtClean="0">
                <a:latin typeface="+mj-lt"/>
              </a:rPr>
              <a:t>a final SAFE Desk Guide Rating</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979414" y="264369"/>
            <a:ext cx="3238500" cy="2162175"/>
          </a:xfrm>
          <a:prstGeom prst="rect">
            <a:avLst/>
          </a:prstGeom>
          <a:effectLst>
            <a:softEdge rad="317500"/>
          </a:effectLst>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96036" y="435582"/>
            <a:ext cx="2986659" cy="1860026"/>
          </a:xfrm>
          <a:prstGeom prst="rect">
            <a:avLst/>
          </a:prstGeom>
          <a:effectLst>
            <a:softEdge rad="317500"/>
          </a:effectLst>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2787396" y="3849624"/>
            <a:ext cx="3412236" cy="2461471"/>
          </a:xfrm>
          <a:prstGeom prst="rect">
            <a:avLst/>
          </a:prstGeom>
          <a:effectLst>
            <a:softEdge rad="317500"/>
          </a:effectLst>
        </p:spPr>
      </p:pic>
    </p:spTree>
    <p:extLst>
      <p:ext uri="{BB962C8B-B14F-4D97-AF65-F5344CB8AC3E}">
        <p14:creationId xmlns:p14="http://schemas.microsoft.com/office/powerpoint/2010/main" val="4008573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sp>
        <p:nvSpPr>
          <p:cNvPr id="4" name="TextBox 3"/>
          <p:cNvSpPr txBox="1"/>
          <p:nvPr/>
        </p:nvSpPr>
        <p:spPr>
          <a:xfrm>
            <a:off x="481693" y="520914"/>
            <a:ext cx="4090307" cy="646331"/>
          </a:xfrm>
          <a:prstGeom prst="rect">
            <a:avLst/>
          </a:prstGeom>
          <a:noFill/>
        </p:spPr>
        <p:txBody>
          <a:bodyPr wrap="square" rtlCol="0">
            <a:spAutoFit/>
          </a:bodyPr>
          <a:lstStyle/>
          <a:p>
            <a:r>
              <a:rPr lang="en-US" sz="3600" b="1" dirty="0" smtClean="0">
                <a:latin typeface="+mj-lt"/>
              </a:rPr>
              <a:t>Mitigation Reminders</a:t>
            </a:r>
            <a:endParaRPr lang="en-US" sz="3600" b="1" dirty="0">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9186" y="258231"/>
            <a:ext cx="2898705" cy="1478339"/>
          </a:xfrm>
          <a:prstGeom prst="rect">
            <a:avLst/>
          </a:prstGeom>
          <a:effectLst>
            <a:softEdge rad="317500"/>
          </a:effectLst>
        </p:spPr>
      </p:pic>
      <p:sp>
        <p:nvSpPr>
          <p:cNvPr id="5" name="Rectangle 4"/>
          <p:cNvSpPr/>
          <p:nvPr/>
        </p:nvSpPr>
        <p:spPr>
          <a:xfrm>
            <a:off x="609134" y="1327446"/>
            <a:ext cx="8124092" cy="5293757"/>
          </a:xfrm>
          <a:prstGeom prst="rect">
            <a:avLst/>
          </a:prstGeom>
        </p:spPr>
        <p:txBody>
          <a:bodyPr wrap="square">
            <a:spAutoFit/>
          </a:bodyPr>
          <a:lstStyle/>
          <a:p>
            <a:pPr>
              <a:buClr>
                <a:srgbClr val="002060"/>
              </a:buClr>
            </a:pP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Clr>
                <a:srgbClr val="002060"/>
              </a:buClr>
              <a:buFont typeface="Arial" panose="020B0604020202020204" pitchFamily="34" charset="0"/>
              <a:buChar char="•"/>
              <a:tabLst>
                <a:tab pos="457200" algn="l"/>
              </a:tabLst>
            </a:pPr>
            <a:r>
              <a:rPr lang="en-US" sz="2000" dirty="0">
                <a:latin typeface="+mj-lt"/>
                <a:ea typeface="Times New Roman" panose="02020603050405020304" pitchFamily="18" charset="0"/>
                <a:cs typeface="Times New Roman" panose="02020603050405020304" pitchFamily="18" charset="0"/>
              </a:rPr>
              <a:t>Eventually every final SAFE Desk Guide Rating of 3, 4 or 5 will have to be addressed in the final </a:t>
            </a:r>
            <a:r>
              <a:rPr lang="en-US" sz="2000" dirty="0" smtClean="0">
                <a:latin typeface="+mj-lt"/>
                <a:ea typeface="Times New Roman" panose="02020603050405020304" pitchFamily="18" charset="0"/>
                <a:cs typeface="Times New Roman" panose="02020603050405020304" pitchFamily="18" charset="0"/>
              </a:rPr>
              <a:t>SAFE home </a:t>
            </a:r>
            <a:r>
              <a:rPr lang="en-US" sz="2000" dirty="0">
                <a:latin typeface="+mj-lt"/>
                <a:ea typeface="Times New Roman" panose="02020603050405020304" pitchFamily="18" charset="0"/>
                <a:cs typeface="Times New Roman" panose="02020603050405020304" pitchFamily="18" charset="0"/>
              </a:rPr>
              <a:t>study report in terms of the Applicant’s current functioning or ability to </a:t>
            </a:r>
            <a:r>
              <a:rPr lang="en-US" sz="2000" dirty="0" smtClean="0">
                <a:latin typeface="+mj-lt"/>
                <a:ea typeface="Times New Roman" panose="02020603050405020304" pitchFamily="18" charset="0"/>
                <a:cs typeface="Times New Roman" panose="02020603050405020304" pitchFamily="18" charset="0"/>
              </a:rPr>
              <a:t>parent</a:t>
            </a:r>
            <a:endParaRPr lang="en-US" sz="2000" dirty="0">
              <a:latin typeface="+mj-lt"/>
              <a:ea typeface="Times New Roman" panose="02020603050405020304" pitchFamily="18" charset="0"/>
              <a:cs typeface="Times New Roman" panose="02020603050405020304" pitchFamily="18" charset="0"/>
            </a:endParaRPr>
          </a:p>
          <a:p>
            <a:pPr marL="457200" marR="0">
              <a:spcBef>
                <a:spcPts val="0"/>
              </a:spcBef>
              <a:spcAft>
                <a:spcPts val="0"/>
              </a:spcAft>
              <a:buClr>
                <a:srgbClr val="002060"/>
              </a:buClr>
            </a:pPr>
            <a:endParaRPr lang="en-US" sz="2000" dirty="0">
              <a:latin typeface="+mj-lt"/>
              <a:ea typeface="Times New Roman" panose="02020603050405020304" pitchFamily="18" charset="0"/>
            </a:endParaRPr>
          </a:p>
          <a:p>
            <a:pPr marL="342900" marR="0" lvl="0" indent="-342900">
              <a:spcBef>
                <a:spcPts val="0"/>
              </a:spcBef>
              <a:spcAft>
                <a:spcPts val="0"/>
              </a:spcAft>
              <a:buClr>
                <a:srgbClr val="002060"/>
              </a:buClr>
              <a:buFont typeface="Arial" panose="020B0604020202020204" pitchFamily="34" charset="0"/>
              <a:buChar char="•"/>
              <a:tabLst>
                <a:tab pos="457200" algn="l"/>
              </a:tabLst>
            </a:pPr>
            <a:r>
              <a:rPr lang="en-US" sz="2000" dirty="0">
                <a:latin typeface="+mj-lt"/>
                <a:ea typeface="Times New Roman" panose="02020603050405020304" pitchFamily="18" charset="0"/>
                <a:cs typeface="Times New Roman" panose="02020603050405020304" pitchFamily="18" charset="0"/>
              </a:rPr>
              <a:t>You </a:t>
            </a:r>
            <a:r>
              <a:rPr lang="en-US" sz="2000" b="1" i="1" dirty="0">
                <a:latin typeface="+mj-lt"/>
                <a:ea typeface="Times New Roman" panose="02020603050405020304" pitchFamily="18" charset="0"/>
                <a:cs typeface="Times New Roman" panose="02020603050405020304" pitchFamily="18" charset="0"/>
              </a:rPr>
              <a:t>do not</a:t>
            </a:r>
            <a:r>
              <a:rPr lang="en-US" sz="2000" dirty="0">
                <a:latin typeface="+mj-lt"/>
                <a:ea typeface="Times New Roman" panose="02020603050405020304" pitchFamily="18" charset="0"/>
                <a:cs typeface="Times New Roman" panose="02020603050405020304" pitchFamily="18" charset="0"/>
              </a:rPr>
              <a:t> have to </a:t>
            </a:r>
            <a:r>
              <a:rPr lang="en-US" sz="2000" dirty="0" smtClean="0">
                <a:latin typeface="+mj-lt"/>
                <a:ea typeface="Times New Roman" panose="02020603050405020304" pitchFamily="18" charset="0"/>
                <a:cs typeface="Times New Roman" panose="02020603050405020304" pitchFamily="18" charset="0"/>
              </a:rPr>
              <a:t>erase or reduce </a:t>
            </a:r>
            <a:r>
              <a:rPr lang="en-US" sz="2000" dirty="0">
                <a:latin typeface="+mj-lt"/>
                <a:ea typeface="Times New Roman" panose="02020603050405020304" pitchFamily="18" charset="0"/>
                <a:cs typeface="Times New Roman" panose="02020603050405020304" pitchFamily="18" charset="0"/>
              </a:rPr>
              <a:t>every final SAFE Desk Guide Rating of 3, 4 or 5 to be able to approve an Applicant. You will have to write a rationalization in the final </a:t>
            </a:r>
            <a:r>
              <a:rPr lang="en-US" sz="2000" dirty="0" smtClean="0">
                <a:latin typeface="+mj-lt"/>
                <a:ea typeface="Times New Roman" panose="02020603050405020304" pitchFamily="18" charset="0"/>
                <a:cs typeface="Times New Roman" panose="02020603050405020304" pitchFamily="18" charset="0"/>
              </a:rPr>
              <a:t>SAFE home </a:t>
            </a:r>
            <a:r>
              <a:rPr lang="en-US" sz="2000" dirty="0">
                <a:latin typeface="+mj-lt"/>
                <a:ea typeface="Times New Roman" panose="02020603050405020304" pitchFamily="18" charset="0"/>
                <a:cs typeface="Times New Roman" panose="02020603050405020304" pitchFamily="18" charset="0"/>
              </a:rPr>
              <a:t>study report as to how that factor will affect their current functioning and ability to </a:t>
            </a:r>
            <a:r>
              <a:rPr lang="en-US" sz="2000" dirty="0" smtClean="0">
                <a:latin typeface="+mj-lt"/>
                <a:ea typeface="Times New Roman" panose="02020603050405020304" pitchFamily="18" charset="0"/>
                <a:cs typeface="Times New Roman" panose="02020603050405020304" pitchFamily="18" charset="0"/>
              </a:rPr>
              <a:t>parent</a:t>
            </a:r>
          </a:p>
          <a:p>
            <a:pPr marR="0" lvl="0">
              <a:spcBef>
                <a:spcPts val="0"/>
              </a:spcBef>
              <a:spcAft>
                <a:spcPts val="0"/>
              </a:spcAft>
              <a:buClr>
                <a:srgbClr val="002060"/>
              </a:buClr>
              <a:tabLst>
                <a:tab pos="457200" algn="l"/>
              </a:tabLst>
            </a:pPr>
            <a:r>
              <a:rPr lang="en-US" sz="2000" dirty="0">
                <a:latin typeface="+mj-lt"/>
                <a:ea typeface="Times New Roman" panose="02020603050405020304" pitchFamily="18" charset="0"/>
              </a:rPr>
              <a:t> </a:t>
            </a:r>
          </a:p>
          <a:p>
            <a:pPr marL="342900" marR="0" lvl="0" indent="-342900">
              <a:spcBef>
                <a:spcPts val="0"/>
              </a:spcBef>
              <a:spcAft>
                <a:spcPts val="0"/>
              </a:spcAft>
              <a:buClr>
                <a:srgbClr val="002060"/>
              </a:buClr>
              <a:buFont typeface="Arial" panose="020B0604020202020204" pitchFamily="34" charset="0"/>
              <a:buChar char="•"/>
              <a:tabLst>
                <a:tab pos="457200" algn="l"/>
              </a:tabLst>
            </a:pPr>
            <a:r>
              <a:rPr lang="en-US" sz="2000" dirty="0" smtClean="0">
                <a:latin typeface="+mj-lt"/>
                <a:ea typeface="Times New Roman" panose="02020603050405020304" pitchFamily="18" charset="0"/>
                <a:cs typeface="Times New Roman" panose="02020603050405020304" pitchFamily="18" charset="0"/>
              </a:rPr>
              <a:t>If you </a:t>
            </a:r>
            <a:r>
              <a:rPr lang="en-US" sz="2000" b="1" dirty="0" smtClean="0">
                <a:latin typeface="+mj-lt"/>
                <a:ea typeface="Times New Roman" panose="02020603050405020304" pitchFamily="18" charset="0"/>
                <a:cs typeface="Times New Roman" panose="02020603050405020304" pitchFamily="18" charset="0"/>
              </a:rPr>
              <a:t>reduce </a:t>
            </a:r>
            <a:r>
              <a:rPr lang="en-US" sz="2000" dirty="0">
                <a:latin typeface="+mj-lt"/>
                <a:ea typeface="Times New Roman" panose="02020603050405020304" pitchFamily="18" charset="0"/>
                <a:cs typeface="Times New Roman" panose="02020603050405020304" pitchFamily="18" charset="0"/>
              </a:rPr>
              <a:t>or </a:t>
            </a:r>
            <a:r>
              <a:rPr lang="en-US" sz="2000" b="1" dirty="0">
                <a:latin typeface="+mj-lt"/>
                <a:ea typeface="Times New Roman" panose="02020603050405020304" pitchFamily="18" charset="0"/>
                <a:cs typeface="Times New Roman" panose="02020603050405020304" pitchFamily="18" charset="0"/>
              </a:rPr>
              <a:t>erase</a:t>
            </a:r>
            <a:r>
              <a:rPr lang="en-US" sz="2000" dirty="0">
                <a:latin typeface="+mj-lt"/>
                <a:ea typeface="Times New Roman" panose="02020603050405020304" pitchFamily="18" charset="0"/>
                <a:cs typeface="Times New Roman" panose="02020603050405020304" pitchFamily="18" charset="0"/>
              </a:rPr>
              <a:t> a final </a:t>
            </a:r>
            <a:r>
              <a:rPr lang="en-US" sz="2000" dirty="0" smtClean="0">
                <a:latin typeface="+mj-lt"/>
                <a:ea typeface="Times New Roman" panose="02020603050405020304" pitchFamily="18" charset="0"/>
                <a:cs typeface="Times New Roman" panose="02020603050405020304" pitchFamily="18" charset="0"/>
              </a:rPr>
              <a:t>SAFE Desk </a:t>
            </a:r>
            <a:r>
              <a:rPr lang="en-US" sz="2000" dirty="0">
                <a:latin typeface="+mj-lt"/>
                <a:ea typeface="Times New Roman" panose="02020603050405020304" pitchFamily="18" charset="0"/>
                <a:cs typeface="Times New Roman" panose="02020603050405020304" pitchFamily="18" charset="0"/>
              </a:rPr>
              <a:t>Guide Rating you will have to prove your mitigation </a:t>
            </a:r>
            <a:r>
              <a:rPr lang="en-US" sz="2000" dirty="0" smtClean="0">
                <a:latin typeface="+mj-lt"/>
                <a:ea typeface="Times New Roman" panose="02020603050405020304" pitchFamily="18" charset="0"/>
                <a:cs typeface="Times New Roman" panose="02020603050405020304" pitchFamily="18" charset="0"/>
              </a:rPr>
              <a:t>rating using </a:t>
            </a:r>
            <a:r>
              <a:rPr lang="en-US" sz="2000" dirty="0">
                <a:latin typeface="+mj-lt"/>
                <a:ea typeface="Times New Roman" panose="02020603050405020304" pitchFamily="18" charset="0"/>
                <a:cs typeface="Times New Roman" panose="02020603050405020304" pitchFamily="18" charset="0"/>
              </a:rPr>
              <a:t>sources </a:t>
            </a:r>
            <a:r>
              <a:rPr lang="en-US" sz="2000" b="1" dirty="0">
                <a:latin typeface="+mj-lt"/>
                <a:ea typeface="Times New Roman" panose="02020603050405020304" pitchFamily="18" charset="0"/>
                <a:cs typeface="Times New Roman" panose="02020603050405020304" pitchFamily="18" charset="0"/>
              </a:rPr>
              <a:t>OTHER THAN THE </a:t>
            </a:r>
            <a:r>
              <a:rPr lang="en-US" sz="2000" b="1" dirty="0" smtClean="0">
                <a:latin typeface="+mj-lt"/>
                <a:ea typeface="Times New Roman" panose="02020603050405020304" pitchFamily="18" charset="0"/>
                <a:cs typeface="Times New Roman" panose="02020603050405020304" pitchFamily="18" charset="0"/>
              </a:rPr>
              <a:t>APPLICANT (evidence)</a:t>
            </a:r>
            <a:endParaRPr lang="en-US" sz="2000" dirty="0" smtClean="0">
              <a:latin typeface="+mj-lt"/>
              <a:ea typeface="Times New Roman" panose="02020603050405020304" pitchFamily="18" charset="0"/>
              <a:cs typeface="Times New Roman" panose="02020603050405020304" pitchFamily="18" charset="0"/>
            </a:endParaRPr>
          </a:p>
          <a:p>
            <a:pPr marR="0" lvl="0">
              <a:spcBef>
                <a:spcPts val="0"/>
              </a:spcBef>
              <a:spcAft>
                <a:spcPts val="0"/>
              </a:spcAft>
              <a:buClr>
                <a:srgbClr val="002060"/>
              </a:buClr>
              <a:tabLst>
                <a:tab pos="457200" algn="l"/>
              </a:tabLst>
            </a:pPr>
            <a:endParaRPr lang="en-US" sz="2000" i="1" dirty="0" smtClean="0">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2060"/>
              </a:buClr>
              <a:buFont typeface="Arial" panose="020B0604020202020204" pitchFamily="34" charset="0"/>
              <a:buChar char="•"/>
              <a:tabLst>
                <a:tab pos="457200" algn="l"/>
              </a:tabLst>
            </a:pPr>
            <a:r>
              <a:rPr lang="en-US" sz="2000" dirty="0" smtClean="0">
                <a:effectLst/>
                <a:latin typeface="+mj-lt"/>
                <a:ea typeface="Times New Roman" panose="02020603050405020304" pitchFamily="18" charset="0"/>
                <a:cs typeface="Times New Roman" panose="02020603050405020304" pitchFamily="18" charset="0"/>
              </a:rPr>
              <a:t>If you </a:t>
            </a:r>
            <a:r>
              <a:rPr lang="en-US" sz="2000" b="1" dirty="0">
                <a:latin typeface="+mj-lt"/>
                <a:ea typeface="Times New Roman" panose="02020603050405020304" pitchFamily="18" charset="0"/>
                <a:cs typeface="Times New Roman" panose="02020603050405020304" pitchFamily="18" charset="0"/>
              </a:rPr>
              <a:t>s</a:t>
            </a:r>
            <a:r>
              <a:rPr lang="en-US" sz="2000" b="1" dirty="0" smtClean="0">
                <a:effectLst/>
                <a:latin typeface="+mj-lt"/>
                <a:ea typeface="Times New Roman" panose="02020603050405020304" pitchFamily="18" charset="0"/>
                <a:cs typeface="Times New Roman" panose="02020603050405020304" pitchFamily="18" charset="0"/>
              </a:rPr>
              <a:t>ustain</a:t>
            </a:r>
            <a:r>
              <a:rPr lang="en-US" sz="2000" dirty="0" smtClean="0">
                <a:effectLst/>
                <a:latin typeface="+mj-lt"/>
                <a:ea typeface="Times New Roman" panose="02020603050405020304" pitchFamily="18" charset="0"/>
                <a:cs typeface="Times New Roman" panose="02020603050405020304" pitchFamily="18" charset="0"/>
              </a:rPr>
              <a:t> a final SAFE Desk Guide Rating, you will have to discuss how that issue, behavior, or event affects the Applicant’s current functioning and ability to parent</a:t>
            </a:r>
            <a:endParaRPr lang="en-US" sz="20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0262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sp>
        <p:nvSpPr>
          <p:cNvPr id="3" name="TextBox 2"/>
          <p:cNvSpPr txBox="1"/>
          <p:nvPr/>
        </p:nvSpPr>
        <p:spPr>
          <a:xfrm>
            <a:off x="1397508" y="226421"/>
            <a:ext cx="6885432" cy="461665"/>
          </a:xfrm>
          <a:prstGeom prst="rect">
            <a:avLst/>
          </a:prstGeom>
          <a:noFill/>
        </p:spPr>
        <p:txBody>
          <a:bodyPr wrap="square" rtlCol="0">
            <a:spAutoFit/>
          </a:bodyPr>
          <a:lstStyle/>
          <a:p>
            <a:r>
              <a:rPr lang="en-US" sz="2400" b="1" dirty="0" smtClean="0">
                <a:latin typeface="+mj-lt"/>
              </a:rPr>
              <a:t>There are Six Sections to a SAFE Home Study Report</a:t>
            </a:r>
            <a:endParaRPr lang="en-US" sz="2400" b="1" dirty="0">
              <a:latin typeface="+mj-lt"/>
            </a:endParaRPr>
          </a:p>
        </p:txBody>
      </p:sp>
      <p:sp>
        <p:nvSpPr>
          <p:cNvPr id="4" name="TextBox 3"/>
          <p:cNvSpPr txBox="1"/>
          <p:nvPr/>
        </p:nvSpPr>
        <p:spPr>
          <a:xfrm>
            <a:off x="510268" y="2784583"/>
            <a:ext cx="8352064" cy="3416320"/>
          </a:xfrm>
          <a:prstGeom prst="rect">
            <a:avLst/>
          </a:prstGeom>
          <a:noFill/>
        </p:spPr>
        <p:txBody>
          <a:bodyPr wrap="square" rtlCol="0">
            <a:spAutoFit/>
          </a:bodyPr>
          <a:lstStyle/>
          <a:p>
            <a:pPr marL="457200" indent="-457200">
              <a:lnSpc>
                <a:spcPct val="150000"/>
              </a:lnSpc>
              <a:buClr>
                <a:srgbClr val="002060"/>
              </a:buClr>
              <a:buFont typeface="+mj-lt"/>
              <a:buAutoNum type="arabicParenR"/>
            </a:pPr>
            <a:r>
              <a:rPr lang="en-US" sz="2400" b="1" dirty="0" smtClean="0">
                <a:latin typeface="+mj-lt"/>
              </a:rPr>
              <a:t>Non-narrative reporting required by your agency or jurisdiction</a:t>
            </a:r>
          </a:p>
          <a:p>
            <a:pPr marL="457200" indent="-457200">
              <a:lnSpc>
                <a:spcPct val="150000"/>
              </a:lnSpc>
              <a:buClr>
                <a:srgbClr val="002060"/>
              </a:buClr>
              <a:buFont typeface="+mj-lt"/>
              <a:buAutoNum type="arabicParenR"/>
            </a:pPr>
            <a:r>
              <a:rPr lang="en-US" sz="2400" b="1" dirty="0" smtClean="0">
                <a:latin typeface="+mj-lt"/>
              </a:rPr>
              <a:t>Motivation, Profile, and Lifestyle of the Applicant</a:t>
            </a:r>
          </a:p>
          <a:p>
            <a:pPr marL="457200" indent="-457200">
              <a:lnSpc>
                <a:spcPct val="150000"/>
              </a:lnSpc>
              <a:buClr>
                <a:srgbClr val="002060"/>
              </a:buClr>
              <a:buFont typeface="+mj-lt"/>
              <a:buAutoNum type="arabicParenR"/>
            </a:pPr>
            <a:r>
              <a:rPr lang="en-US" sz="2400" b="1" dirty="0" smtClean="0">
                <a:latin typeface="+mj-lt"/>
              </a:rPr>
              <a:t>SAFE Psychosocial Evaluation</a:t>
            </a:r>
          </a:p>
          <a:p>
            <a:pPr marL="457200" indent="-457200">
              <a:lnSpc>
                <a:spcPct val="150000"/>
              </a:lnSpc>
              <a:buClr>
                <a:srgbClr val="002060"/>
              </a:buClr>
              <a:buFont typeface="+mj-lt"/>
              <a:buAutoNum type="arabicParenR"/>
            </a:pPr>
            <a:r>
              <a:rPr lang="en-US" sz="2400" b="1" dirty="0" smtClean="0">
                <a:latin typeface="+mj-lt"/>
              </a:rPr>
              <a:t>Conclusions and Placement Considerations</a:t>
            </a:r>
          </a:p>
          <a:p>
            <a:pPr marL="457200" indent="-457200">
              <a:lnSpc>
                <a:spcPct val="150000"/>
              </a:lnSpc>
              <a:buClr>
                <a:srgbClr val="002060"/>
              </a:buClr>
              <a:buFont typeface="+mj-lt"/>
              <a:buAutoNum type="arabicParenR"/>
            </a:pPr>
            <a:r>
              <a:rPr lang="en-US" sz="2400" b="1" dirty="0">
                <a:latin typeface="+mj-lt"/>
              </a:rPr>
              <a:t>Signatures and </a:t>
            </a:r>
            <a:r>
              <a:rPr lang="en-US" sz="2400" b="1" dirty="0" smtClean="0">
                <a:latin typeface="+mj-lt"/>
              </a:rPr>
              <a:t>Approvals</a:t>
            </a:r>
          </a:p>
          <a:p>
            <a:pPr marL="457200" indent="-457200">
              <a:lnSpc>
                <a:spcPct val="150000"/>
              </a:lnSpc>
              <a:buClr>
                <a:srgbClr val="002060"/>
              </a:buClr>
              <a:buFont typeface="+mj-lt"/>
              <a:buAutoNum type="arabicParenR"/>
            </a:pPr>
            <a:r>
              <a:rPr lang="en-US" sz="2400" b="1" dirty="0" smtClean="0">
                <a:latin typeface="+mj-lt"/>
              </a:rPr>
              <a:t>SAFE Psychosocial </a:t>
            </a:r>
            <a:r>
              <a:rPr lang="en-US" sz="2400" b="1" dirty="0">
                <a:latin typeface="+mj-lt"/>
              </a:rPr>
              <a:t>Inventory </a:t>
            </a:r>
            <a:r>
              <a:rPr lang="en-US" sz="2400" b="1" dirty="0" smtClean="0">
                <a:latin typeface="+mj-lt"/>
              </a:rPr>
              <a:t>Results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9849"/>
          <a:stretch/>
        </p:blipFill>
        <p:spPr>
          <a:xfrm>
            <a:off x="2947307" y="688086"/>
            <a:ext cx="3251199" cy="2153112"/>
          </a:xfrm>
          <a:prstGeom prst="rect">
            <a:avLst/>
          </a:prstGeom>
          <a:effectLst>
            <a:softEdge rad="317500"/>
          </a:effectLst>
        </p:spPr>
      </p:pic>
    </p:spTree>
    <p:extLst>
      <p:ext uri="{BB962C8B-B14F-4D97-AF65-F5344CB8AC3E}">
        <p14:creationId xmlns:p14="http://schemas.microsoft.com/office/powerpoint/2010/main" val="1252700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3" y="2494300"/>
            <a:ext cx="9159406" cy="3233062"/>
          </a:xfrm>
          <a:prstGeom prst="rect">
            <a:avLst/>
          </a:prstGeom>
        </p:spPr>
      </p:pic>
      <p:pic>
        <p:nvPicPr>
          <p:cNvPr id="6" name="Picture 5"/>
          <p:cNvPicPr>
            <a:picLocks noChangeAspect="1"/>
          </p:cNvPicPr>
          <p:nvPr/>
        </p:nvPicPr>
        <p:blipFill>
          <a:blip r:embed="rId3"/>
          <a:stretch>
            <a:fillRect/>
          </a:stretch>
        </p:blipFill>
        <p:spPr>
          <a:xfrm>
            <a:off x="7703" y="0"/>
            <a:ext cx="9144000" cy="2176272"/>
          </a:xfrm>
          <a:prstGeom prst="rect">
            <a:avLst/>
          </a:prstGeom>
        </p:spPr>
      </p:pic>
    </p:spTree>
    <p:extLst>
      <p:ext uri="{BB962C8B-B14F-4D97-AF65-F5344CB8AC3E}">
        <p14:creationId xmlns:p14="http://schemas.microsoft.com/office/powerpoint/2010/main" val="3273767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32622"/>
            <a:ext cx="9144000" cy="2867378"/>
          </a:xfrm>
          <a:prstGeom prst="rect">
            <a:avLst/>
          </a:prstGeom>
        </p:spPr>
      </p:pic>
      <p:pic>
        <p:nvPicPr>
          <p:cNvPr id="5" name="Picture 4"/>
          <p:cNvPicPr>
            <a:picLocks noChangeAspect="1"/>
          </p:cNvPicPr>
          <p:nvPr/>
        </p:nvPicPr>
        <p:blipFill>
          <a:blip r:embed="rId3"/>
          <a:stretch>
            <a:fillRect/>
          </a:stretch>
        </p:blipFill>
        <p:spPr>
          <a:xfrm>
            <a:off x="0" y="0"/>
            <a:ext cx="9144000" cy="2176272"/>
          </a:xfrm>
          <a:prstGeom prst="rect">
            <a:avLst/>
          </a:prstGeom>
        </p:spPr>
      </p:pic>
    </p:spTree>
    <p:extLst>
      <p:ext uri="{BB962C8B-B14F-4D97-AF65-F5344CB8AC3E}">
        <p14:creationId xmlns:p14="http://schemas.microsoft.com/office/powerpoint/2010/main" val="2169111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 t="5556" r="2022" b="5556"/>
          <a:stretch/>
        </p:blipFill>
        <p:spPr>
          <a:xfrm>
            <a:off x="0" y="674352"/>
            <a:ext cx="8869680" cy="4389120"/>
          </a:xfrm>
          <a:prstGeom prst="rect">
            <a:avLst/>
          </a:prstGeom>
        </p:spPr>
      </p:pic>
    </p:spTree>
    <p:extLst>
      <p:ext uri="{BB962C8B-B14F-4D97-AF65-F5344CB8AC3E}">
        <p14:creationId xmlns:p14="http://schemas.microsoft.com/office/powerpoint/2010/main" val="1033906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580" t="22855" r="10580" b="-1"/>
          <a:stretch/>
        </p:blipFill>
        <p:spPr>
          <a:xfrm>
            <a:off x="5102353" y="2780124"/>
            <a:ext cx="3489806" cy="3230113"/>
          </a:xfrm>
          <a:prstGeom prst="rect">
            <a:avLst/>
          </a:prstGeom>
        </p:spPr>
      </p:pic>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sp>
        <p:nvSpPr>
          <p:cNvPr id="3" name="TextBox 2"/>
          <p:cNvSpPr txBox="1"/>
          <p:nvPr/>
        </p:nvSpPr>
        <p:spPr>
          <a:xfrm>
            <a:off x="795528" y="829167"/>
            <a:ext cx="6665976" cy="584775"/>
          </a:xfrm>
          <a:prstGeom prst="rect">
            <a:avLst/>
          </a:prstGeom>
          <a:noFill/>
        </p:spPr>
        <p:txBody>
          <a:bodyPr wrap="square" rtlCol="0">
            <a:spAutoFit/>
          </a:bodyPr>
          <a:lstStyle/>
          <a:p>
            <a:r>
              <a:rPr lang="en-US" sz="3200" b="1" dirty="0">
                <a:solidFill>
                  <a:schemeClr val="tx1">
                    <a:lumMod val="75000"/>
                    <a:lumOff val="25000"/>
                  </a:schemeClr>
                </a:solidFill>
                <a:latin typeface="+mj-lt"/>
              </a:rPr>
              <a:t>	</a:t>
            </a:r>
            <a:r>
              <a:rPr lang="en-US" sz="3200" b="1" dirty="0" smtClean="0">
                <a:solidFill>
                  <a:schemeClr val="tx1">
                    <a:lumMod val="75000"/>
                    <a:lumOff val="25000"/>
                  </a:schemeClr>
                </a:solidFill>
                <a:latin typeface="+mj-lt"/>
              </a:rPr>
              <a:t>     </a:t>
            </a:r>
            <a:r>
              <a:rPr lang="en-US" sz="3200" b="1" dirty="0" smtClean="0">
                <a:latin typeface="+mj-lt"/>
              </a:rPr>
              <a:t>Home Study Report</a:t>
            </a:r>
            <a:endParaRPr lang="en-US" sz="3200" b="1"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789" y="958430"/>
            <a:ext cx="1275771" cy="326247"/>
          </a:xfrm>
          <a:prstGeom prst="rect">
            <a:avLst/>
          </a:prstGeom>
        </p:spPr>
      </p:pic>
      <p:sp>
        <p:nvSpPr>
          <p:cNvPr id="5" name="TextBox 4"/>
          <p:cNvSpPr txBox="1"/>
          <p:nvPr/>
        </p:nvSpPr>
        <p:spPr>
          <a:xfrm>
            <a:off x="2194560" y="1902650"/>
            <a:ext cx="5194641" cy="3385542"/>
          </a:xfrm>
          <a:prstGeom prst="rect">
            <a:avLst/>
          </a:prstGeom>
          <a:noFill/>
        </p:spPr>
        <p:txBody>
          <a:bodyPr wrap="square" rtlCol="0">
            <a:spAutoFit/>
          </a:bodyPr>
          <a:lstStyle/>
          <a:p>
            <a:pPr>
              <a:buClr>
                <a:srgbClr val="FF0000"/>
              </a:buClr>
            </a:pPr>
            <a:r>
              <a:rPr lang="en-US" sz="2800" b="1" dirty="0" smtClean="0">
                <a:latin typeface="+mj-lt"/>
              </a:rPr>
              <a:t>Use behaviorally specific language</a:t>
            </a:r>
          </a:p>
          <a:p>
            <a:pPr marL="342900" indent="-342900">
              <a:buClr>
                <a:srgbClr val="FF0000"/>
              </a:buClr>
              <a:buFont typeface="+mj-lt"/>
              <a:buAutoNum type="arabicParenR"/>
            </a:pPr>
            <a:endParaRPr lang="en-US" sz="2800" b="1" dirty="0">
              <a:latin typeface="+mj-lt"/>
            </a:endParaRPr>
          </a:p>
          <a:p>
            <a:pPr>
              <a:buClr>
                <a:srgbClr val="FF0000"/>
              </a:buClr>
            </a:pPr>
            <a:r>
              <a:rPr lang="en-US" sz="2800" b="1" dirty="0" smtClean="0">
                <a:latin typeface="+mj-lt"/>
              </a:rPr>
              <a:t>Write about it once</a:t>
            </a:r>
          </a:p>
          <a:p>
            <a:pPr marL="342900" indent="-342900">
              <a:buClr>
                <a:srgbClr val="FF0000"/>
              </a:buClr>
              <a:buFont typeface="+mj-lt"/>
              <a:buAutoNum type="arabicParenR"/>
            </a:pPr>
            <a:endParaRPr lang="en-US" sz="2800" b="1" dirty="0" smtClean="0">
              <a:latin typeface="+mj-lt"/>
            </a:endParaRPr>
          </a:p>
          <a:p>
            <a:pPr>
              <a:buClr>
                <a:srgbClr val="FF0000"/>
              </a:buClr>
            </a:pPr>
            <a:r>
              <a:rPr lang="en-US" sz="2800" b="1" dirty="0" smtClean="0">
                <a:latin typeface="+mj-lt"/>
              </a:rPr>
              <a:t>Write about it well</a:t>
            </a:r>
          </a:p>
          <a:p>
            <a:pPr marL="342900" indent="-342900">
              <a:buClr>
                <a:srgbClr val="FF0000"/>
              </a:buClr>
              <a:buFont typeface="+mj-lt"/>
              <a:buAutoNum type="arabicParenR"/>
            </a:pPr>
            <a:endParaRPr lang="en-US" sz="2800" b="1" dirty="0" smtClean="0">
              <a:latin typeface="+mj-lt"/>
            </a:endParaRPr>
          </a:p>
          <a:p>
            <a:pPr>
              <a:buClr>
                <a:srgbClr val="FF0000"/>
              </a:buClr>
            </a:pPr>
            <a:r>
              <a:rPr lang="en-US" sz="2800" b="1" dirty="0" smtClean="0">
                <a:latin typeface="+mj-lt"/>
              </a:rPr>
              <a:t>Be done with it!</a:t>
            </a:r>
          </a:p>
          <a:p>
            <a:pPr marL="342900" indent="-342900">
              <a:buAutoNum type="arabicParenR"/>
            </a:pPr>
            <a:endParaRPr lang="en-US" dirty="0"/>
          </a:p>
        </p:txBody>
      </p:sp>
    </p:spTree>
    <p:extLst>
      <p:ext uri="{BB962C8B-B14F-4D97-AF65-F5344CB8AC3E}">
        <p14:creationId xmlns:p14="http://schemas.microsoft.com/office/powerpoint/2010/main" val="3096257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625" y="2308485"/>
            <a:ext cx="5238750" cy="4047866"/>
          </a:xfrm>
          <a:prstGeom prst="rect">
            <a:avLst/>
          </a:prstGeom>
        </p:spPr>
      </p:pic>
      <p:sp>
        <p:nvSpPr>
          <p:cNvPr id="7" name="TextBox 6"/>
          <p:cNvSpPr txBox="1"/>
          <p:nvPr/>
        </p:nvSpPr>
        <p:spPr>
          <a:xfrm>
            <a:off x="239842" y="854500"/>
            <a:ext cx="8664315" cy="1077218"/>
          </a:xfrm>
          <a:prstGeom prst="rect">
            <a:avLst/>
          </a:prstGeom>
          <a:noFill/>
        </p:spPr>
        <p:txBody>
          <a:bodyPr wrap="square" rtlCol="0">
            <a:spAutoFit/>
          </a:bodyPr>
          <a:lstStyle/>
          <a:p>
            <a:pPr algn="ctr"/>
            <a:r>
              <a:rPr lang="en-US" sz="3200" b="1" i="1" dirty="0">
                <a:solidFill>
                  <a:srgbClr val="002060"/>
                </a:solidFill>
              </a:rPr>
              <a:t>A Well Done Home Study Protects Both </a:t>
            </a:r>
            <a:endParaRPr lang="en-US" sz="3200" b="1" i="1" dirty="0" smtClean="0">
              <a:solidFill>
                <a:srgbClr val="002060"/>
              </a:solidFill>
            </a:endParaRPr>
          </a:p>
          <a:p>
            <a:pPr algn="ctr"/>
            <a:r>
              <a:rPr lang="en-US" sz="3200" b="1" i="1" dirty="0" smtClean="0">
                <a:solidFill>
                  <a:srgbClr val="002060"/>
                </a:solidFill>
              </a:rPr>
              <a:t>Children </a:t>
            </a:r>
            <a:r>
              <a:rPr lang="en-US" sz="3200" b="1" i="1" dirty="0">
                <a:solidFill>
                  <a:srgbClr val="002060"/>
                </a:solidFill>
              </a:rPr>
              <a:t>and Applicants Alike</a:t>
            </a:r>
          </a:p>
        </p:txBody>
      </p:sp>
    </p:spTree>
    <p:extLst>
      <p:ext uri="{BB962C8B-B14F-4D97-AF65-F5344CB8AC3E}">
        <p14:creationId xmlns:p14="http://schemas.microsoft.com/office/powerpoint/2010/main" val="1046932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61" y="3411665"/>
            <a:ext cx="1228562" cy="31272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1230" y="0"/>
            <a:ext cx="1298449" cy="3192285"/>
          </a:xfrm>
          <a:prstGeom prst="rect">
            <a:avLst/>
          </a:prstGeom>
        </p:spPr>
      </p:pic>
      <p:pic>
        <p:nvPicPr>
          <p:cNvPr id="39" name="Picture 38"/>
          <p:cNvPicPr>
            <a:picLocks noChangeAspect="1"/>
          </p:cNvPicPr>
          <p:nvPr/>
        </p:nvPicPr>
        <p:blipFill>
          <a:blip r:embed="rId4"/>
          <a:stretch>
            <a:fillRect/>
          </a:stretch>
        </p:blipFill>
        <p:spPr>
          <a:xfrm>
            <a:off x="2213844" y="85726"/>
            <a:ext cx="4716312" cy="6356350"/>
          </a:xfrm>
          <a:prstGeom prst="rect">
            <a:avLst/>
          </a:prstGeom>
          <a:ln w="38100">
            <a:solidFill>
              <a:srgbClr val="00297A"/>
            </a:solidFill>
          </a:ln>
        </p:spPr>
      </p:pic>
    </p:spTree>
    <p:extLst>
      <p:ext uri="{BB962C8B-B14F-4D97-AF65-F5344CB8AC3E}">
        <p14:creationId xmlns:p14="http://schemas.microsoft.com/office/powerpoint/2010/main" val="41844060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096" t="1" r="10360" b="-228"/>
          <a:stretch/>
        </p:blipFill>
        <p:spPr>
          <a:xfrm>
            <a:off x="1713947" y="103913"/>
            <a:ext cx="5983255" cy="2125630"/>
          </a:xfrm>
          <a:prstGeom prst="rect">
            <a:avLst/>
          </a:prstGeom>
        </p:spPr>
      </p:pic>
      <p:sp>
        <p:nvSpPr>
          <p:cNvPr id="2" name="TextBox 1"/>
          <p:cNvSpPr txBox="1"/>
          <p:nvPr/>
        </p:nvSpPr>
        <p:spPr>
          <a:xfrm>
            <a:off x="848040" y="3040086"/>
            <a:ext cx="7236309" cy="1200329"/>
          </a:xfrm>
          <a:prstGeom prst="rect">
            <a:avLst/>
          </a:prstGeom>
          <a:noFill/>
        </p:spPr>
        <p:txBody>
          <a:bodyPr wrap="square" rtlCol="0">
            <a:spAutoFit/>
          </a:bodyPr>
          <a:lstStyle/>
          <a:p>
            <a:pPr algn="ctr"/>
            <a:r>
              <a:rPr lang="en-US" sz="3600" b="1" dirty="0" smtClean="0">
                <a:solidFill>
                  <a:schemeClr val="accent1">
                    <a:lumMod val="75000"/>
                  </a:schemeClr>
                </a:solidFill>
              </a:rPr>
              <a:t>Process for Converting </a:t>
            </a:r>
            <a:r>
              <a:rPr lang="en-US" sz="3600" b="1" dirty="0">
                <a:solidFill>
                  <a:schemeClr val="accent1">
                    <a:lumMod val="75000"/>
                  </a:schemeClr>
                </a:solidFill>
              </a:rPr>
              <a:t>a Non-SAFE Study to the SAFE Format</a:t>
            </a:r>
          </a:p>
        </p:txBody>
      </p:sp>
      <p:sp>
        <p:nvSpPr>
          <p:cNvPr id="3" name="Footer Placeholder 2"/>
          <p:cNvSpPr>
            <a:spLocks noGrp="1"/>
          </p:cNvSpPr>
          <p:nvPr>
            <p:ph type="ftr" sz="quarter" idx="11"/>
          </p:nvPr>
        </p:nvSpPr>
        <p:spPr>
          <a:xfrm>
            <a:off x="2508421" y="5655405"/>
            <a:ext cx="3915548" cy="273844"/>
          </a:xfrm>
        </p:spPr>
        <p:txBody>
          <a:bodyPr/>
          <a:lstStyle/>
          <a:p>
            <a:r>
              <a:rPr lang="en-US" dirty="0" smtClean="0"/>
              <a:t>Consortium for Children, Copyright 2018</a:t>
            </a:r>
            <a:endParaRPr lang="en-US" dirty="0"/>
          </a:p>
        </p:txBody>
      </p:sp>
    </p:spTree>
    <p:extLst>
      <p:ext uri="{BB962C8B-B14F-4D97-AF65-F5344CB8AC3E}">
        <p14:creationId xmlns:p14="http://schemas.microsoft.com/office/powerpoint/2010/main" val="2525789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8189" y="422137"/>
            <a:ext cx="7213600" cy="1077218"/>
          </a:xfrm>
          <a:prstGeom prst="rect">
            <a:avLst/>
          </a:prstGeom>
          <a:noFill/>
        </p:spPr>
        <p:txBody>
          <a:bodyPr wrap="square" rtlCol="0">
            <a:spAutoFit/>
          </a:bodyPr>
          <a:lstStyle/>
          <a:p>
            <a:pPr algn="ctr"/>
            <a:r>
              <a:rPr lang="en-US" sz="2800" b="1" dirty="0" smtClean="0">
                <a:solidFill>
                  <a:schemeClr val="accent1">
                    <a:lumMod val="75000"/>
                  </a:schemeClr>
                </a:solidFill>
              </a:rPr>
              <a:t>Required Materials for Converting </a:t>
            </a:r>
            <a:r>
              <a:rPr lang="en-US" sz="2800" b="1" dirty="0">
                <a:solidFill>
                  <a:schemeClr val="accent1">
                    <a:lumMod val="75000"/>
                  </a:schemeClr>
                </a:solidFill>
              </a:rPr>
              <a:t>a </a:t>
            </a:r>
            <a:endParaRPr lang="en-US" sz="2800" b="1" dirty="0" smtClean="0">
              <a:solidFill>
                <a:schemeClr val="accent1">
                  <a:lumMod val="75000"/>
                </a:schemeClr>
              </a:solidFill>
            </a:endParaRPr>
          </a:p>
          <a:p>
            <a:pPr algn="ctr"/>
            <a:r>
              <a:rPr lang="en-US" sz="3600" b="1" dirty="0" smtClean="0">
                <a:solidFill>
                  <a:schemeClr val="accent1">
                    <a:lumMod val="75000"/>
                  </a:schemeClr>
                </a:solidFill>
              </a:rPr>
              <a:t>non-SAFE</a:t>
            </a:r>
            <a:r>
              <a:rPr lang="en-US" sz="2800" b="1" dirty="0" smtClean="0">
                <a:solidFill>
                  <a:schemeClr val="accent1">
                    <a:lumMod val="75000"/>
                  </a:schemeClr>
                </a:solidFill>
              </a:rPr>
              <a:t> </a:t>
            </a:r>
            <a:r>
              <a:rPr lang="en-US" sz="2800" b="1" dirty="0">
                <a:solidFill>
                  <a:schemeClr val="accent1">
                    <a:lumMod val="75000"/>
                  </a:schemeClr>
                </a:solidFill>
              </a:rPr>
              <a:t>Study to the SAFE </a:t>
            </a:r>
            <a:r>
              <a:rPr lang="en-US" sz="2800" b="1" dirty="0" smtClean="0">
                <a:solidFill>
                  <a:schemeClr val="accent1">
                    <a:lumMod val="75000"/>
                  </a:schemeClr>
                </a:solidFill>
              </a:rPr>
              <a:t>Format:</a:t>
            </a:r>
            <a:endParaRPr lang="en-US" sz="2800" b="1" dirty="0">
              <a:solidFill>
                <a:schemeClr val="accent1">
                  <a:lumMod val="75000"/>
                </a:schemeClr>
              </a:solidFill>
            </a:endParaRPr>
          </a:p>
        </p:txBody>
      </p:sp>
      <p:sp>
        <p:nvSpPr>
          <p:cNvPr id="4" name="TextBox 3"/>
          <p:cNvSpPr txBox="1"/>
          <p:nvPr/>
        </p:nvSpPr>
        <p:spPr>
          <a:xfrm>
            <a:off x="2283264" y="1915805"/>
            <a:ext cx="4583450" cy="3708708"/>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SAFE </a:t>
            </a:r>
            <a:r>
              <a:rPr lang="en-US" sz="2800" dirty="0"/>
              <a:t>Update Psychosocial Inventory</a:t>
            </a:r>
          </a:p>
          <a:p>
            <a:r>
              <a:rPr lang="en-US" sz="2800" dirty="0"/>
              <a:t>        </a:t>
            </a:r>
          </a:p>
          <a:p>
            <a:pPr marL="342900" indent="-342900">
              <a:buFont typeface="Arial" panose="020B0604020202020204" pitchFamily="34" charset="0"/>
              <a:buChar char="•"/>
            </a:pPr>
            <a:r>
              <a:rPr lang="en-US" sz="2800" dirty="0" smtClean="0"/>
              <a:t>Harvesting </a:t>
            </a:r>
            <a:r>
              <a:rPr lang="en-US" sz="2800" dirty="0"/>
              <a:t>Sheet</a:t>
            </a:r>
          </a:p>
          <a:p>
            <a:endParaRPr lang="en-US" sz="2800" dirty="0"/>
          </a:p>
          <a:p>
            <a:pPr marL="342900" indent="-342900">
              <a:buFont typeface="Arial" panose="020B0604020202020204" pitchFamily="34" charset="0"/>
              <a:buChar char="•"/>
            </a:pPr>
            <a:r>
              <a:rPr lang="en-US" sz="2800" dirty="0" smtClean="0"/>
              <a:t>SAFE </a:t>
            </a:r>
            <a:r>
              <a:rPr lang="en-US" sz="2800" dirty="0"/>
              <a:t>Questionnaire II</a:t>
            </a:r>
          </a:p>
          <a:p>
            <a:endParaRPr lang="en-US" sz="2800" dirty="0"/>
          </a:p>
          <a:p>
            <a:pPr marL="342900" indent="-342900">
              <a:buFont typeface="Arial" panose="020B0604020202020204" pitchFamily="34" charset="0"/>
              <a:buChar char="•"/>
              <a:tabLst>
                <a:tab pos="128588" algn="l"/>
                <a:tab pos="216694" algn="l"/>
              </a:tabLst>
            </a:pPr>
            <a:r>
              <a:rPr lang="en-US" sz="2800" dirty="0" smtClean="0"/>
              <a:t>SAFE </a:t>
            </a:r>
            <a:r>
              <a:rPr lang="en-US" sz="2800" dirty="0"/>
              <a:t>Update Report</a:t>
            </a:r>
          </a:p>
          <a:p>
            <a:endParaRPr lang="en-US" sz="1100" dirty="0"/>
          </a:p>
        </p:txBody>
      </p:sp>
      <p:sp>
        <p:nvSpPr>
          <p:cNvPr id="3" name="Footer Placeholder 2"/>
          <p:cNvSpPr>
            <a:spLocks noGrp="1"/>
          </p:cNvSpPr>
          <p:nvPr>
            <p:ph type="ftr" sz="quarter" idx="11"/>
          </p:nvPr>
        </p:nvSpPr>
        <p:spPr>
          <a:xfrm>
            <a:off x="2082113" y="5624513"/>
            <a:ext cx="4275438" cy="273844"/>
          </a:xfrm>
        </p:spPr>
        <p:txBody>
          <a:bodyPr/>
          <a:lstStyle/>
          <a:p>
            <a:r>
              <a:rPr lang="en-US" dirty="0" smtClean="0"/>
              <a:t>Consortium for Children, Copyright 2018</a:t>
            </a:r>
            <a:endParaRPr lang="en-US" dirty="0"/>
          </a:p>
        </p:txBody>
      </p:sp>
    </p:spTree>
    <p:extLst>
      <p:ext uri="{BB962C8B-B14F-4D97-AF65-F5344CB8AC3E}">
        <p14:creationId xmlns:p14="http://schemas.microsoft.com/office/powerpoint/2010/main" val="562705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4747" y="1048486"/>
            <a:ext cx="7163554" cy="4401205"/>
          </a:xfrm>
          <a:prstGeom prst="rect">
            <a:avLst/>
          </a:prstGeom>
          <a:noFill/>
        </p:spPr>
        <p:txBody>
          <a:bodyPr wrap="square" rtlCol="0">
            <a:spAutoFit/>
          </a:bodyPr>
          <a:lstStyle/>
          <a:p>
            <a:r>
              <a:rPr lang="en-US" sz="2800" dirty="0"/>
              <a:t>Review the initial non-SAFE study and subsequent updates and documents.  Identify issues, behaviors and events that "makes you curious" and need further clarification and understanding</a:t>
            </a:r>
            <a:r>
              <a:rPr lang="en-US" sz="2800" dirty="0" smtClean="0"/>
              <a:t>.</a:t>
            </a:r>
          </a:p>
          <a:p>
            <a:endParaRPr lang="en-US" sz="2800" dirty="0"/>
          </a:p>
          <a:p>
            <a:endParaRPr lang="en-US" sz="2800" dirty="0"/>
          </a:p>
          <a:p>
            <a:r>
              <a:rPr lang="en-US" sz="2800" dirty="0" smtClean="0"/>
              <a:t>Use </a:t>
            </a:r>
            <a:r>
              <a:rPr lang="en-US" sz="2800" dirty="0"/>
              <a:t>the SAFE Harvesting Sheet and record the things that "make you curious" from the original Home Study and supporting documents.</a:t>
            </a:r>
          </a:p>
        </p:txBody>
      </p:sp>
      <p:sp>
        <p:nvSpPr>
          <p:cNvPr id="4" name="Footer Placeholder 3"/>
          <p:cNvSpPr>
            <a:spLocks noGrp="1"/>
          </p:cNvSpPr>
          <p:nvPr>
            <p:ph type="ftr" sz="quarter" idx="11"/>
          </p:nvPr>
        </p:nvSpPr>
        <p:spPr>
          <a:xfrm>
            <a:off x="2273643" y="5624513"/>
            <a:ext cx="3978876" cy="273844"/>
          </a:xfrm>
        </p:spPr>
        <p:txBody>
          <a:bodyPr/>
          <a:lstStyle/>
          <a:p>
            <a:r>
              <a:rPr lang="en-US" dirty="0" smtClean="0"/>
              <a:t>Consortium for Children, Copyright 2018</a:t>
            </a:r>
            <a:endParaRPr lang="en-US" dirty="0"/>
          </a:p>
        </p:txBody>
      </p:sp>
    </p:spTree>
    <p:extLst>
      <p:ext uri="{BB962C8B-B14F-4D97-AF65-F5344CB8AC3E}">
        <p14:creationId xmlns:p14="http://schemas.microsoft.com/office/powerpoint/2010/main" val="3770573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103" y="1567905"/>
            <a:ext cx="5153686" cy="3046988"/>
          </a:xfrm>
          <a:prstGeom prst="rect">
            <a:avLst/>
          </a:prstGeom>
          <a:noFill/>
        </p:spPr>
        <p:txBody>
          <a:bodyPr wrap="square" rtlCol="0">
            <a:spAutoFit/>
          </a:bodyPr>
          <a:lstStyle/>
          <a:p>
            <a:r>
              <a:rPr lang="en-US" sz="3200" dirty="0"/>
              <a:t>Administer SAFE Questionnaire II in the same manner you do for a SAFE Home Study (administer together and interview immediately after).</a:t>
            </a:r>
          </a:p>
        </p:txBody>
      </p:sp>
      <p:pic>
        <p:nvPicPr>
          <p:cNvPr id="4098" name="Picture 233"/>
          <p:cNvPicPr>
            <a:picLocks noChangeAspect="1" noChangeArrowheads="1"/>
          </p:cNvPicPr>
          <p:nvPr/>
        </p:nvPicPr>
        <p:blipFill>
          <a:blip r:embed="rId3" cstate="print">
            <a:extLst>
              <a:ext uri="{28A0092B-C50C-407E-A947-70E740481C1C}">
                <a14:useLocalDpi xmlns:a14="http://schemas.microsoft.com/office/drawing/2010/main" val="0"/>
              </a:ext>
            </a:extLst>
          </a:blip>
          <a:srcRect l="4288" t="3310" r="4288" b="7271"/>
          <a:stretch>
            <a:fillRect/>
          </a:stretch>
        </p:blipFill>
        <p:spPr bwMode="auto">
          <a:xfrm>
            <a:off x="5577789" y="1047336"/>
            <a:ext cx="3122636" cy="3951608"/>
          </a:xfrm>
          <a:prstGeom prst="rect">
            <a:avLst/>
          </a:prstGeom>
          <a:noFill/>
          <a:ln w="2857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2304536" y="5624513"/>
            <a:ext cx="4090086" cy="273844"/>
          </a:xfrm>
        </p:spPr>
        <p:txBody>
          <a:bodyPr/>
          <a:lstStyle/>
          <a:p>
            <a:r>
              <a:rPr lang="en-US" dirty="0" smtClean="0"/>
              <a:t>Consortium for Children, Copyright 2018</a:t>
            </a:r>
            <a:endParaRPr lang="en-US" dirty="0"/>
          </a:p>
        </p:txBody>
      </p:sp>
    </p:spTree>
    <p:extLst>
      <p:ext uri="{BB962C8B-B14F-4D97-AF65-F5344CB8AC3E}">
        <p14:creationId xmlns:p14="http://schemas.microsoft.com/office/powerpoint/2010/main" val="2714727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6296" y="517653"/>
            <a:ext cx="7268136" cy="4585871"/>
          </a:xfrm>
          <a:prstGeom prst="rect">
            <a:avLst/>
          </a:prstGeom>
          <a:noFill/>
        </p:spPr>
        <p:txBody>
          <a:bodyPr wrap="square" rtlCol="0">
            <a:spAutoFit/>
          </a:bodyPr>
          <a:lstStyle/>
          <a:p>
            <a:r>
              <a:rPr lang="en-US" sz="3200" dirty="0"/>
              <a:t>After the interviews, go through the SAFE Update Psychosocial Inventory and use the SAFE Desk Guide to assign Desk Guide ratings in Column A</a:t>
            </a:r>
            <a:r>
              <a:rPr lang="en-US" sz="3200" b="1" dirty="0"/>
              <a:t>.</a:t>
            </a:r>
            <a:r>
              <a:rPr lang="en-US" sz="3200" b="1" dirty="0">
                <a:solidFill>
                  <a:schemeClr val="accent1">
                    <a:lumMod val="75000"/>
                  </a:schemeClr>
                </a:solidFill>
              </a:rPr>
              <a:t>*</a:t>
            </a:r>
          </a:p>
          <a:p>
            <a:endParaRPr lang="en-US" sz="3000" dirty="0" smtClean="0"/>
          </a:p>
          <a:p>
            <a:endParaRPr lang="en-US" sz="3000" dirty="0"/>
          </a:p>
          <a:p>
            <a:r>
              <a:rPr lang="en-US" sz="4000" b="1" dirty="0">
                <a:solidFill>
                  <a:schemeClr val="accent1">
                    <a:lumMod val="75000"/>
                  </a:schemeClr>
                </a:solidFill>
              </a:rPr>
              <a:t>*</a:t>
            </a:r>
            <a:r>
              <a:rPr lang="en-US" sz="3200" b="1" dirty="0">
                <a:solidFill>
                  <a:schemeClr val="accent1">
                    <a:lumMod val="75000"/>
                  </a:schemeClr>
                </a:solidFill>
              </a:rPr>
              <a:t>When converting a non-SAFE Home Study to the SAFE </a:t>
            </a:r>
            <a:r>
              <a:rPr lang="en-US" sz="3200" b="1" dirty="0" smtClean="0">
                <a:solidFill>
                  <a:schemeClr val="accent1">
                    <a:lumMod val="75000"/>
                  </a:schemeClr>
                </a:solidFill>
              </a:rPr>
              <a:t>format, Column </a:t>
            </a:r>
            <a:r>
              <a:rPr lang="en-US" sz="3200" b="1" dirty="0">
                <a:solidFill>
                  <a:schemeClr val="accent1">
                    <a:lumMod val="75000"/>
                  </a:schemeClr>
                </a:solidFill>
              </a:rPr>
              <a:t>B is not used.</a:t>
            </a:r>
          </a:p>
        </p:txBody>
      </p:sp>
      <p:sp>
        <p:nvSpPr>
          <p:cNvPr id="4" name="Footer Placeholder 3"/>
          <p:cNvSpPr>
            <a:spLocks noGrp="1"/>
          </p:cNvSpPr>
          <p:nvPr>
            <p:ph type="ftr" sz="quarter" idx="11"/>
          </p:nvPr>
        </p:nvSpPr>
        <p:spPr>
          <a:xfrm>
            <a:off x="2255109" y="5624513"/>
            <a:ext cx="4053016" cy="273844"/>
          </a:xfrm>
        </p:spPr>
        <p:txBody>
          <a:bodyPr/>
          <a:lstStyle/>
          <a:p>
            <a:r>
              <a:rPr lang="en-US" dirty="0" smtClean="0"/>
              <a:t>Consortium for Children, Copyright 2018</a:t>
            </a:r>
            <a:endParaRPr lang="en-US" dirty="0"/>
          </a:p>
        </p:txBody>
      </p:sp>
    </p:spTree>
    <p:extLst>
      <p:ext uri="{BB962C8B-B14F-4D97-AF65-F5344CB8AC3E}">
        <p14:creationId xmlns:p14="http://schemas.microsoft.com/office/powerpoint/2010/main" val="19313261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451" t="7999" r="5099" b="61331"/>
          <a:stretch/>
        </p:blipFill>
        <p:spPr>
          <a:xfrm>
            <a:off x="0" y="959902"/>
            <a:ext cx="8978536" cy="3941882"/>
          </a:xfrm>
          <a:prstGeom prst="rect">
            <a:avLst/>
          </a:prstGeom>
        </p:spPr>
      </p:pic>
      <p:sp>
        <p:nvSpPr>
          <p:cNvPr id="5" name="Right Arrow 4"/>
          <p:cNvSpPr/>
          <p:nvPr/>
        </p:nvSpPr>
        <p:spPr>
          <a:xfrm rot="4778885">
            <a:off x="4465693" y="566576"/>
            <a:ext cx="584948" cy="786653"/>
          </a:xfrm>
          <a:prstGeom prst="rightArrow">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ight Arrow 5"/>
          <p:cNvSpPr/>
          <p:nvPr/>
        </p:nvSpPr>
        <p:spPr>
          <a:xfrm rot="4483115">
            <a:off x="6569614" y="566576"/>
            <a:ext cx="584948" cy="786653"/>
          </a:xfrm>
          <a:prstGeom prst="rightArrow">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Footer Placeholder 2"/>
          <p:cNvSpPr>
            <a:spLocks noGrp="1"/>
          </p:cNvSpPr>
          <p:nvPr>
            <p:ph type="ftr" sz="quarter" idx="11"/>
          </p:nvPr>
        </p:nvSpPr>
        <p:spPr>
          <a:xfrm>
            <a:off x="2533135" y="5624513"/>
            <a:ext cx="3935627" cy="273844"/>
          </a:xfrm>
        </p:spPr>
        <p:txBody>
          <a:bodyPr/>
          <a:lstStyle/>
          <a:p>
            <a:r>
              <a:rPr lang="en-US" dirty="0" smtClean="0"/>
              <a:t>Consortium for Children, Copyright 2018</a:t>
            </a:r>
            <a:endParaRPr lang="en-US" dirty="0"/>
          </a:p>
        </p:txBody>
      </p:sp>
    </p:spTree>
    <p:extLst>
      <p:ext uri="{BB962C8B-B14F-4D97-AF65-F5344CB8AC3E}">
        <p14:creationId xmlns:p14="http://schemas.microsoft.com/office/powerpoint/2010/main" val="2292114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1956" y="1383607"/>
            <a:ext cx="6418684" cy="3416320"/>
          </a:xfrm>
          <a:prstGeom prst="rect">
            <a:avLst/>
          </a:prstGeom>
          <a:noFill/>
        </p:spPr>
        <p:txBody>
          <a:bodyPr wrap="square" rtlCol="0">
            <a:spAutoFit/>
          </a:bodyPr>
          <a:lstStyle/>
          <a:p>
            <a:pPr algn="ctr"/>
            <a:r>
              <a:rPr lang="en-US" sz="3600" dirty="0"/>
              <a:t>Review your SAFE Desk Guide ratings of 3, 4, and 5 and determine if the issues, behaviors, or events can be Sustained, Reduced or Erased (mitigated). </a:t>
            </a:r>
          </a:p>
        </p:txBody>
      </p:sp>
      <p:sp>
        <p:nvSpPr>
          <p:cNvPr id="4" name="Footer Placeholder 3"/>
          <p:cNvSpPr>
            <a:spLocks noGrp="1"/>
          </p:cNvSpPr>
          <p:nvPr>
            <p:ph type="ftr" sz="quarter" idx="11"/>
          </p:nvPr>
        </p:nvSpPr>
        <p:spPr>
          <a:xfrm>
            <a:off x="2113006" y="5624513"/>
            <a:ext cx="4176584" cy="273844"/>
          </a:xfrm>
        </p:spPr>
        <p:txBody>
          <a:bodyPr/>
          <a:lstStyle/>
          <a:p>
            <a:r>
              <a:rPr lang="en-US" dirty="0" smtClean="0"/>
              <a:t>Consortium for Children, Copyright 2018</a:t>
            </a:r>
            <a:endParaRPr lang="en-US" dirty="0"/>
          </a:p>
        </p:txBody>
      </p:sp>
    </p:spTree>
    <p:extLst>
      <p:ext uri="{BB962C8B-B14F-4D97-AF65-F5344CB8AC3E}">
        <p14:creationId xmlns:p14="http://schemas.microsoft.com/office/powerpoint/2010/main" val="42093993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508" y="189068"/>
            <a:ext cx="8720417" cy="1077218"/>
          </a:xfrm>
          <a:prstGeom prst="rect">
            <a:avLst/>
          </a:prstGeom>
        </p:spPr>
        <p:txBody>
          <a:bodyPr wrap="square">
            <a:spAutoFit/>
          </a:bodyPr>
          <a:lstStyle/>
          <a:p>
            <a:pPr algn="ctr"/>
            <a:r>
              <a:rPr lang="en-US" sz="3200" b="1" dirty="0">
                <a:solidFill>
                  <a:schemeClr val="accent1">
                    <a:lumMod val="75000"/>
                  </a:schemeClr>
                </a:solidFill>
              </a:rPr>
              <a:t>Place your Mitigation Rating into </a:t>
            </a:r>
          </a:p>
          <a:p>
            <a:pPr algn="ctr"/>
            <a:r>
              <a:rPr lang="en-US" sz="3200" b="1" dirty="0">
                <a:solidFill>
                  <a:schemeClr val="accent1">
                    <a:lumMod val="75000"/>
                  </a:schemeClr>
                </a:solidFill>
              </a:rPr>
              <a:t>the same column as the SAFE Desk Guide Rating</a:t>
            </a:r>
            <a:r>
              <a:rPr lang="en-US" sz="1600" b="1" dirty="0">
                <a:solidFill>
                  <a:schemeClr val="accent1">
                    <a:lumMod val="75000"/>
                  </a:schemeClr>
                </a:solidFill>
              </a:rPr>
              <a:t>.</a:t>
            </a:r>
          </a:p>
        </p:txBody>
      </p:sp>
      <p:sp>
        <p:nvSpPr>
          <p:cNvPr id="3" name="Footer Placeholder 2"/>
          <p:cNvSpPr>
            <a:spLocks noGrp="1"/>
          </p:cNvSpPr>
          <p:nvPr>
            <p:ph type="ftr" sz="quarter" idx="11"/>
          </p:nvPr>
        </p:nvSpPr>
        <p:spPr>
          <a:xfrm>
            <a:off x="2709675" y="6584156"/>
            <a:ext cx="4102443" cy="273844"/>
          </a:xfrm>
        </p:spPr>
        <p:txBody>
          <a:bodyPr/>
          <a:lstStyle/>
          <a:p>
            <a:r>
              <a:rPr lang="en-US" dirty="0" smtClean="0"/>
              <a:t>Consortium for Children, Copyright 2018</a:t>
            </a:r>
            <a:endParaRPr lang="en-US" dirty="0"/>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66221"/>
            <a:ext cx="9085654" cy="3858292"/>
          </a:xfrm>
          <a:prstGeom prst="rect">
            <a:avLst/>
          </a:prstGeom>
        </p:spPr>
      </p:pic>
    </p:spTree>
    <p:extLst>
      <p:ext uri="{BB962C8B-B14F-4D97-AF65-F5344CB8AC3E}">
        <p14:creationId xmlns:p14="http://schemas.microsoft.com/office/powerpoint/2010/main" val="31387152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3852" y="185982"/>
            <a:ext cx="6356331" cy="1962076"/>
          </a:xfrm>
          <a:prstGeom prst="rect">
            <a:avLst/>
          </a:prstGeom>
          <a:noFill/>
        </p:spPr>
        <p:txBody>
          <a:bodyPr wrap="square" rtlCol="0">
            <a:spAutoFit/>
          </a:bodyPr>
          <a:lstStyle/>
          <a:p>
            <a:pPr algn="ctr"/>
            <a:r>
              <a:rPr lang="en-US" sz="4050" dirty="0"/>
              <a:t>Use the SAFE </a:t>
            </a:r>
            <a:r>
              <a:rPr lang="en-US" sz="4050" b="1" dirty="0"/>
              <a:t>Update </a:t>
            </a:r>
            <a:r>
              <a:rPr lang="en-US" sz="4050" dirty="0"/>
              <a:t>Report and follow the narration directions.</a:t>
            </a:r>
          </a:p>
        </p:txBody>
      </p:sp>
      <p:sp>
        <p:nvSpPr>
          <p:cNvPr id="4" name="TextBox 3"/>
          <p:cNvSpPr txBox="1"/>
          <p:nvPr/>
        </p:nvSpPr>
        <p:spPr>
          <a:xfrm>
            <a:off x="829089" y="3165777"/>
            <a:ext cx="7684994" cy="2369880"/>
          </a:xfrm>
          <a:prstGeom prst="rect">
            <a:avLst/>
          </a:prstGeom>
          <a:noFill/>
        </p:spPr>
        <p:txBody>
          <a:bodyPr wrap="square" rtlCol="0">
            <a:spAutoFit/>
          </a:bodyPr>
          <a:lstStyle/>
          <a:p>
            <a:r>
              <a:rPr lang="en-US" sz="2400" b="1" dirty="0">
                <a:solidFill>
                  <a:schemeClr val="accent1">
                    <a:lumMod val="75000"/>
                  </a:schemeClr>
                </a:solidFill>
              </a:rPr>
              <a:t>Reminder!</a:t>
            </a:r>
            <a:r>
              <a:rPr lang="en-US" sz="2400" dirty="0"/>
              <a:t>  </a:t>
            </a:r>
            <a:r>
              <a:rPr lang="en-US" sz="2400" dirty="0">
                <a:solidFill>
                  <a:schemeClr val="accent1">
                    <a:lumMod val="75000"/>
                  </a:schemeClr>
                </a:solidFill>
              </a:rPr>
              <a:t>The Update Report focuses on “what has changed” or “what is new”  and does not require narration of anything covered in the original Home Study Report unless there has been an increase in severity (higher Desk Guide </a:t>
            </a:r>
            <a:r>
              <a:rPr lang="en-US" sz="2400" dirty="0" smtClean="0">
                <a:solidFill>
                  <a:schemeClr val="accent1">
                    <a:lumMod val="75000"/>
                  </a:schemeClr>
                </a:solidFill>
              </a:rPr>
              <a:t>Rating), changed </a:t>
            </a:r>
            <a:r>
              <a:rPr lang="en-US" sz="2400" dirty="0">
                <a:solidFill>
                  <a:schemeClr val="accent1">
                    <a:lumMod val="75000"/>
                  </a:schemeClr>
                </a:solidFill>
              </a:rPr>
              <a:t>Mitigation </a:t>
            </a:r>
            <a:r>
              <a:rPr lang="en-US" sz="2400" dirty="0" smtClean="0">
                <a:solidFill>
                  <a:schemeClr val="accent1">
                    <a:lumMod val="75000"/>
                  </a:schemeClr>
                </a:solidFill>
              </a:rPr>
              <a:t>Rating, or the issue, behavior, or event was not fully addressed in previous study.</a:t>
            </a:r>
            <a:endParaRPr lang="en-US" sz="2400" dirty="0">
              <a:solidFill>
                <a:schemeClr val="accent1">
                  <a:lumMod val="75000"/>
                </a:schemeClr>
              </a:solidFill>
            </a:endParaRPr>
          </a:p>
        </p:txBody>
      </p:sp>
      <p:sp>
        <p:nvSpPr>
          <p:cNvPr id="5" name="Footer Placeholder 4"/>
          <p:cNvSpPr>
            <a:spLocks noGrp="1"/>
          </p:cNvSpPr>
          <p:nvPr>
            <p:ph type="ftr" sz="quarter" idx="11"/>
          </p:nvPr>
        </p:nvSpPr>
        <p:spPr>
          <a:xfrm>
            <a:off x="2237961" y="6584156"/>
            <a:ext cx="4368114" cy="273844"/>
          </a:xfrm>
        </p:spPr>
        <p:txBody>
          <a:bodyPr/>
          <a:lstStyle/>
          <a:p>
            <a:r>
              <a:rPr lang="en-US" dirty="0" smtClean="0"/>
              <a:t>Consortium for Children, Copyright 2018</a:t>
            </a:r>
            <a:endParaRPr lang="en-US" dirty="0"/>
          </a:p>
        </p:txBody>
      </p:sp>
    </p:spTree>
    <p:extLst>
      <p:ext uri="{BB962C8B-B14F-4D97-AF65-F5344CB8AC3E}">
        <p14:creationId xmlns:p14="http://schemas.microsoft.com/office/powerpoint/2010/main" val="2025240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807" y="1134076"/>
            <a:ext cx="5047406" cy="600164"/>
          </a:xfrm>
          <a:prstGeom prst="rect">
            <a:avLst/>
          </a:prstGeom>
          <a:noFill/>
        </p:spPr>
        <p:txBody>
          <a:bodyPr wrap="square" rtlCol="0">
            <a:spAutoFit/>
          </a:bodyPr>
          <a:lstStyle/>
          <a:p>
            <a:r>
              <a:rPr lang="en-US" sz="3300" b="1" dirty="0">
                <a:latin typeface="+mj-lt"/>
              </a:rPr>
              <a:t>A SAFE Home Study </a:t>
            </a:r>
            <a:r>
              <a:rPr lang="en-US" sz="3300" b="1" dirty="0" smtClean="0">
                <a:latin typeface="+mj-lt"/>
              </a:rPr>
              <a:t>is...</a:t>
            </a:r>
            <a:endParaRPr lang="en-US" sz="3300" b="1" dirty="0">
              <a:latin typeface="+mj-lt"/>
            </a:endParaRPr>
          </a:p>
        </p:txBody>
      </p:sp>
      <p:sp>
        <p:nvSpPr>
          <p:cNvPr id="3" name="TextBox 2"/>
          <p:cNvSpPr txBox="1"/>
          <p:nvPr/>
        </p:nvSpPr>
        <p:spPr>
          <a:xfrm>
            <a:off x="1579820" y="2159096"/>
            <a:ext cx="6647507" cy="3416320"/>
          </a:xfrm>
          <a:prstGeom prst="rect">
            <a:avLst/>
          </a:prstGeom>
          <a:noFill/>
        </p:spPr>
        <p:txBody>
          <a:bodyPr wrap="square" rtlCol="0">
            <a:spAutoFit/>
          </a:bodyPr>
          <a:lstStyle/>
          <a:p>
            <a:pPr marL="1588294" indent="-428625">
              <a:buClr>
                <a:srgbClr val="002060"/>
              </a:buClr>
              <a:buFont typeface="Arial" panose="020B0604020202020204" pitchFamily="34" charset="0"/>
              <a:buChar char="•"/>
            </a:pPr>
            <a:r>
              <a:rPr lang="en-US" sz="2700" b="1" dirty="0">
                <a:latin typeface="+mj-lt"/>
              </a:rPr>
              <a:t>A placement </a:t>
            </a:r>
            <a:r>
              <a:rPr lang="en-US" sz="2700" b="1" dirty="0" smtClean="0">
                <a:latin typeface="+mj-lt"/>
              </a:rPr>
              <a:t>document</a:t>
            </a:r>
          </a:p>
          <a:p>
            <a:pPr marL="1159669">
              <a:buClr>
                <a:srgbClr val="002060"/>
              </a:buClr>
            </a:pPr>
            <a:endParaRPr lang="en-US" sz="2700" b="1" dirty="0">
              <a:latin typeface="+mj-lt"/>
            </a:endParaRPr>
          </a:p>
          <a:p>
            <a:pPr marL="1588294" indent="-428625">
              <a:buClr>
                <a:srgbClr val="002060"/>
              </a:buClr>
              <a:buFont typeface="Arial" panose="020B0604020202020204" pitchFamily="34" charset="0"/>
              <a:buChar char="•"/>
            </a:pPr>
            <a:r>
              <a:rPr lang="en-US" sz="2700" b="1" dirty="0" smtClean="0">
                <a:latin typeface="+mj-lt"/>
              </a:rPr>
              <a:t>An </a:t>
            </a:r>
            <a:r>
              <a:rPr lang="en-US" sz="2700" b="1" dirty="0">
                <a:latin typeface="+mj-lt"/>
              </a:rPr>
              <a:t>investigation</a:t>
            </a:r>
          </a:p>
          <a:p>
            <a:pPr marL="1159669">
              <a:buClr>
                <a:srgbClr val="002060"/>
              </a:buClr>
            </a:pPr>
            <a:endParaRPr lang="en-US" sz="2700" b="1" dirty="0">
              <a:latin typeface="+mj-lt"/>
            </a:endParaRPr>
          </a:p>
          <a:p>
            <a:pPr marL="1588294" indent="-428625">
              <a:buClr>
                <a:srgbClr val="002060"/>
              </a:buClr>
              <a:buFont typeface="Arial" panose="020B0604020202020204" pitchFamily="34" charset="0"/>
              <a:buChar char="•"/>
            </a:pPr>
            <a:r>
              <a:rPr lang="en-US" sz="2700" b="1" dirty="0">
                <a:latin typeface="+mj-lt"/>
              </a:rPr>
              <a:t>A psychosocial evaluation</a:t>
            </a:r>
          </a:p>
          <a:p>
            <a:pPr marL="1588294" indent="-428625">
              <a:buClr>
                <a:srgbClr val="002060"/>
              </a:buClr>
              <a:buFont typeface="Arial" panose="020B0604020202020204" pitchFamily="34" charset="0"/>
              <a:buChar char="•"/>
            </a:pPr>
            <a:endParaRPr lang="en-US" sz="2700" b="1" dirty="0">
              <a:latin typeface="+mj-lt"/>
            </a:endParaRPr>
          </a:p>
          <a:p>
            <a:pPr marL="1588294" indent="-428625">
              <a:buClr>
                <a:srgbClr val="002060"/>
              </a:buClr>
              <a:buFont typeface="Arial" panose="020B0604020202020204" pitchFamily="34" charset="0"/>
              <a:buChar char="•"/>
            </a:pPr>
            <a:r>
              <a:rPr lang="en-US" sz="2700" b="1" dirty="0">
                <a:latin typeface="+mj-lt"/>
              </a:rPr>
              <a:t>A clear, detailed written report</a:t>
            </a:r>
          </a:p>
          <a:p>
            <a:pPr marL="1159669">
              <a:buClr>
                <a:srgbClr val="FF0000"/>
              </a:buClr>
            </a:pPr>
            <a:endParaRPr lang="en-US" sz="2700" dirty="0">
              <a:solidFill>
                <a:schemeClr val="tx1">
                  <a:lumMod val="75000"/>
                  <a:lumOff val="25000"/>
                </a:schemeClr>
              </a:solidFill>
              <a:latin typeface="+mj-lt"/>
            </a:endParaRPr>
          </a:p>
        </p:txBody>
      </p:sp>
      <p:pic>
        <p:nvPicPr>
          <p:cNvPr id="4" name="Picture 4" descr="man2"/>
          <p:cNvPicPr>
            <a:picLocks noChangeAspect="1" noChangeArrowheads="1"/>
          </p:cNvPicPr>
          <p:nvPr/>
        </p:nvPicPr>
        <p:blipFill>
          <a:blip r:embed="rId2"/>
          <a:srcRect/>
          <a:stretch>
            <a:fillRect/>
          </a:stretch>
        </p:blipFill>
        <p:spPr bwMode="auto">
          <a:xfrm>
            <a:off x="983974" y="1721425"/>
            <a:ext cx="1592195" cy="3853991"/>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Consortium for Children, Copyright 2018</a:t>
            </a:r>
            <a:endParaRPr lang="en-US" dirty="0"/>
          </a:p>
        </p:txBody>
      </p:sp>
      <p:pic>
        <p:nvPicPr>
          <p:cNvPr id="6" name="Picture 4" descr="man2"/>
          <p:cNvPicPr>
            <a:picLocks noChangeAspect="1" noChangeArrowheads="1"/>
          </p:cNvPicPr>
          <p:nvPr/>
        </p:nvPicPr>
        <p:blipFill>
          <a:blip r:embed="rId2"/>
          <a:srcRect/>
          <a:stretch>
            <a:fillRect/>
          </a:stretch>
        </p:blipFill>
        <p:spPr bwMode="auto">
          <a:xfrm>
            <a:off x="1136374" y="1873825"/>
            <a:ext cx="1592195" cy="3853991"/>
          </a:xfrm>
          <a:prstGeom prst="rect">
            <a:avLst/>
          </a:prstGeom>
          <a:noFill/>
          <a:ln w="9525">
            <a:noFill/>
            <a:miter lim="800000"/>
            <a:headEnd/>
            <a:tailEnd/>
          </a:ln>
        </p:spPr>
      </p:pic>
    </p:spTree>
    <p:extLst>
      <p:ext uri="{BB962C8B-B14F-4D97-AF65-F5344CB8AC3E}">
        <p14:creationId xmlns:p14="http://schemas.microsoft.com/office/powerpoint/2010/main" val="1712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5299" y="556606"/>
            <a:ext cx="7247412" cy="5139869"/>
          </a:xfrm>
          <a:prstGeom prst="rect">
            <a:avLst/>
          </a:prstGeom>
          <a:noFill/>
        </p:spPr>
        <p:txBody>
          <a:bodyPr wrap="square" rtlCol="0">
            <a:spAutoFit/>
          </a:bodyPr>
          <a:lstStyle/>
          <a:p>
            <a:r>
              <a:rPr lang="en-US" sz="2800" dirty="0"/>
              <a:t>Due to the fact that you are converting a non-SAFE Home Study , the </a:t>
            </a:r>
            <a:r>
              <a:rPr lang="en-US" sz="2800" dirty="0" smtClean="0"/>
              <a:t>Conversion </a:t>
            </a:r>
            <a:r>
              <a:rPr lang="en-US" sz="2800" dirty="0"/>
              <a:t>will most likely require more narration than when you update a SAFE Home Study. </a:t>
            </a:r>
          </a:p>
          <a:p>
            <a:endParaRPr lang="en-US" sz="2400" dirty="0"/>
          </a:p>
          <a:p>
            <a:endParaRPr lang="en-US" sz="2400" dirty="0"/>
          </a:p>
          <a:p>
            <a:r>
              <a:rPr lang="en-US" sz="2800" b="1" dirty="0" smtClean="0"/>
              <a:t>**You </a:t>
            </a:r>
            <a:r>
              <a:rPr lang="en-US" sz="2800" b="1" dirty="0"/>
              <a:t>will have to fully narrate (using the SAFE Psychosocial Narration Instructions) any new issues you discover as well as those issues that you feel the original Home Study Practitioner missed, didn’t explore fully, or mitigate properly.</a:t>
            </a:r>
          </a:p>
        </p:txBody>
      </p:sp>
      <p:sp>
        <p:nvSpPr>
          <p:cNvPr id="4" name="Footer Placeholder 3"/>
          <p:cNvSpPr>
            <a:spLocks noGrp="1"/>
          </p:cNvSpPr>
          <p:nvPr>
            <p:ph type="ftr" sz="quarter" idx="11"/>
          </p:nvPr>
        </p:nvSpPr>
        <p:spPr>
          <a:xfrm>
            <a:off x="2273642" y="6584156"/>
            <a:ext cx="4250725" cy="273844"/>
          </a:xfrm>
        </p:spPr>
        <p:txBody>
          <a:bodyPr/>
          <a:lstStyle/>
          <a:p>
            <a:r>
              <a:rPr lang="en-US" dirty="0" smtClean="0"/>
              <a:t>Consortium for Children,  Copyright 2018</a:t>
            </a:r>
            <a:endParaRPr lang="en-US" dirty="0"/>
          </a:p>
        </p:txBody>
      </p:sp>
    </p:spTree>
    <p:extLst>
      <p:ext uri="{BB962C8B-B14F-4D97-AF65-F5344CB8AC3E}">
        <p14:creationId xmlns:p14="http://schemas.microsoft.com/office/powerpoint/2010/main" val="27753531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extLst>
              <a:ext uri="{BEBA8EAE-BF5A-486C-A8C5-ECC9F3942E4B}">
                <a14:imgProps xmlns:a14="http://schemas.microsoft.com/office/drawing/2010/main">
                  <a14:imgLayer r:embed="rId4">
                    <a14:imgEffect>
                      <a14:sharpenSoften amount="27000"/>
                    </a14:imgEffect>
                  </a14:imgLayer>
                </a14:imgProps>
              </a:ext>
            </a:extLst>
          </a:blip>
          <a:srcRect l="24731" t="10811" r="24732" b="18920"/>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sp>
        <p:nvSpPr>
          <p:cNvPr id="4" name="Down Arrow 3"/>
          <p:cNvSpPr/>
          <p:nvPr/>
        </p:nvSpPr>
        <p:spPr>
          <a:xfrm rot="5400000">
            <a:off x="1961388" y="4686300"/>
            <a:ext cx="772668" cy="6263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7120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Footer Placeholder 1"/>
          <p:cNvSpPr>
            <a:spLocks noGrp="1"/>
          </p:cNvSpPr>
          <p:nvPr>
            <p:ph type="ftr" sz="quarter" idx="11"/>
          </p:nvPr>
        </p:nvSpPr>
        <p:spPr>
          <a:xfrm>
            <a:off x="0" y="6386331"/>
            <a:ext cx="3086100" cy="365125"/>
          </a:xfrm>
        </p:spPr>
        <p:txBody>
          <a:bodyPr/>
          <a:lstStyle/>
          <a:p>
            <a:r>
              <a:rPr lang="en-US" dirty="0" smtClean="0"/>
              <a:t>Consortium for Children, Copyright 2018</a:t>
            </a:r>
            <a:endParaRPr lang="en-US" dirty="0"/>
          </a:p>
        </p:txBody>
      </p:sp>
      <p:sp>
        <p:nvSpPr>
          <p:cNvPr id="4" name="Down Arrow 3"/>
          <p:cNvSpPr/>
          <p:nvPr/>
        </p:nvSpPr>
        <p:spPr>
          <a:xfrm rot="5400000">
            <a:off x="1190290" y="2189180"/>
            <a:ext cx="408339" cy="9829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4794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90577" cy="6858000"/>
          </a:xfrm>
          <a:prstGeom prst="rect">
            <a:avLst/>
          </a:prstGeom>
        </p:spPr>
      </p:pic>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spTree>
    <p:extLst>
      <p:ext uri="{BB962C8B-B14F-4D97-AF65-F5344CB8AC3E}">
        <p14:creationId xmlns:p14="http://schemas.microsoft.com/office/powerpoint/2010/main" val="25402661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sp>
        <p:nvSpPr>
          <p:cNvPr id="188" name="Rectangle 187"/>
          <p:cNvSpPr/>
          <p:nvPr/>
        </p:nvSpPr>
        <p:spPr>
          <a:xfrm>
            <a:off x="285750" y="769888"/>
            <a:ext cx="8705850" cy="4585871"/>
          </a:xfrm>
          <a:prstGeom prst="rect">
            <a:avLst/>
          </a:prstGeom>
        </p:spPr>
        <p:txBody>
          <a:bodyPr wrap="square">
            <a:spAutoFit/>
          </a:bodyPr>
          <a:lstStyle/>
          <a:p>
            <a:pPr algn="ctr"/>
            <a:r>
              <a:rPr lang="en-US" sz="4000" b="1" dirty="0">
                <a:solidFill>
                  <a:srgbClr val="002060"/>
                </a:solidFill>
                <a:latin typeface="+mj-lt"/>
              </a:rPr>
              <a:t>Continuing Support </a:t>
            </a:r>
          </a:p>
          <a:p>
            <a:endParaRPr lang="en-US" sz="2800" b="1" dirty="0">
              <a:latin typeface="+mj-lt"/>
            </a:endParaRPr>
          </a:p>
          <a:p>
            <a:pPr algn="ctr"/>
            <a:r>
              <a:rPr lang="en-US" sz="3200" b="1" dirty="0">
                <a:latin typeface="+mj-lt"/>
              </a:rPr>
              <a:t>The Consortium for Children also provides SAFE users with free 40-hour a week clinical and technical support. </a:t>
            </a:r>
            <a:endParaRPr lang="en-US" sz="3200" b="1" dirty="0" smtClean="0">
              <a:latin typeface="+mj-lt"/>
            </a:endParaRPr>
          </a:p>
          <a:p>
            <a:endParaRPr lang="en-US" sz="3200" b="1" dirty="0">
              <a:latin typeface="+mj-lt"/>
            </a:endParaRPr>
          </a:p>
          <a:p>
            <a:pPr algn="ctr"/>
            <a:r>
              <a:rPr lang="en-US" sz="3200" b="1" dirty="0" smtClean="0">
                <a:latin typeface="+mj-lt"/>
              </a:rPr>
              <a:t>You </a:t>
            </a:r>
            <a:r>
              <a:rPr lang="en-US" sz="3200" b="1" dirty="0">
                <a:latin typeface="+mj-lt"/>
              </a:rPr>
              <a:t>may call the Help Desk </a:t>
            </a:r>
            <a:r>
              <a:rPr lang="en-US" sz="3200" b="1" dirty="0">
                <a:solidFill>
                  <a:srgbClr val="002060"/>
                </a:solidFill>
                <a:latin typeface="+mj-lt"/>
              </a:rPr>
              <a:t>(415) </a:t>
            </a:r>
            <a:r>
              <a:rPr lang="en-US" sz="3200" b="1" dirty="0" smtClean="0">
                <a:solidFill>
                  <a:srgbClr val="002060"/>
                </a:solidFill>
                <a:latin typeface="+mj-lt"/>
              </a:rPr>
              <a:t>491-2200 </a:t>
            </a:r>
            <a:r>
              <a:rPr lang="en-US" sz="3200" b="1" dirty="0">
                <a:latin typeface="+mj-lt"/>
              </a:rPr>
              <a:t>or</a:t>
            </a:r>
          </a:p>
          <a:p>
            <a:pPr algn="ctr"/>
            <a:r>
              <a:rPr lang="en-US" sz="3200" b="1" dirty="0">
                <a:latin typeface="+mj-lt"/>
              </a:rPr>
              <a:t>E-mail us through the “contact us” tab on the SAFE web site.</a:t>
            </a:r>
          </a:p>
        </p:txBody>
      </p:sp>
    </p:spTree>
    <p:extLst>
      <p:ext uri="{BB962C8B-B14F-4D97-AF65-F5344CB8AC3E}">
        <p14:creationId xmlns:p14="http://schemas.microsoft.com/office/powerpoint/2010/main" val="33558487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sp>
        <p:nvSpPr>
          <p:cNvPr id="3" name="TextBox 2"/>
          <p:cNvSpPr txBox="1"/>
          <p:nvPr/>
        </p:nvSpPr>
        <p:spPr>
          <a:xfrm>
            <a:off x="1514006" y="1334124"/>
            <a:ext cx="6115987" cy="769441"/>
          </a:xfrm>
          <a:prstGeom prst="rect">
            <a:avLst/>
          </a:prstGeom>
          <a:noFill/>
        </p:spPr>
        <p:txBody>
          <a:bodyPr wrap="square" rtlCol="0">
            <a:spAutoFit/>
          </a:bodyPr>
          <a:lstStyle/>
          <a:p>
            <a:pPr algn="ctr"/>
            <a:r>
              <a:rPr lang="en-US" sz="4400" b="1" dirty="0" smtClean="0"/>
              <a:t>When Do </a:t>
            </a:r>
            <a:r>
              <a:rPr lang="en-US" sz="4400" b="1" dirty="0"/>
              <a:t>W</a:t>
            </a:r>
            <a:r>
              <a:rPr lang="en-US" sz="4400" b="1" dirty="0" smtClean="0"/>
              <a:t>e </a:t>
            </a:r>
            <a:r>
              <a:rPr lang="en-US" sz="4400" b="1" dirty="0"/>
              <a:t>C</a:t>
            </a:r>
            <a:r>
              <a:rPr lang="en-US" sz="4400" b="1" dirty="0" smtClean="0"/>
              <a:t>all SAFE?</a:t>
            </a:r>
            <a:endParaRPr lang="en-US" sz="4400" b="1" dirty="0"/>
          </a:p>
        </p:txBody>
      </p:sp>
      <p:sp>
        <p:nvSpPr>
          <p:cNvPr id="4" name="TextBox 3"/>
          <p:cNvSpPr txBox="1"/>
          <p:nvPr/>
        </p:nvSpPr>
        <p:spPr>
          <a:xfrm>
            <a:off x="914399" y="2449679"/>
            <a:ext cx="7315200" cy="3108543"/>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t>SAFE Forms</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smtClean="0"/>
              <a:t>SAFE Process</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smtClean="0"/>
              <a:t>Mitigation </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smtClean="0"/>
              <a:t>Narrative Writing </a:t>
            </a:r>
            <a:endParaRPr lang="en-US" sz="2800" b="1"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580" t="22855" r="10580" b="-1"/>
          <a:stretch/>
        </p:blipFill>
        <p:spPr>
          <a:xfrm>
            <a:off x="5102353" y="2780124"/>
            <a:ext cx="3489806" cy="3230113"/>
          </a:xfrm>
          <a:prstGeom prst="rect">
            <a:avLst/>
          </a:prstGeom>
        </p:spPr>
      </p:pic>
    </p:spTree>
    <p:extLst>
      <p:ext uri="{BB962C8B-B14F-4D97-AF65-F5344CB8AC3E}">
        <p14:creationId xmlns:p14="http://schemas.microsoft.com/office/powerpoint/2010/main" val="10103622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sp>
        <p:nvSpPr>
          <p:cNvPr id="3" name="TextBox 2"/>
          <p:cNvSpPr txBox="1"/>
          <p:nvPr/>
        </p:nvSpPr>
        <p:spPr>
          <a:xfrm>
            <a:off x="2061147" y="1227977"/>
            <a:ext cx="5021705" cy="1446550"/>
          </a:xfrm>
          <a:prstGeom prst="rect">
            <a:avLst/>
          </a:prstGeom>
          <a:noFill/>
        </p:spPr>
        <p:txBody>
          <a:bodyPr wrap="square" rtlCol="0">
            <a:spAutoFit/>
          </a:bodyPr>
          <a:lstStyle/>
          <a:p>
            <a:pPr algn="ctr"/>
            <a:r>
              <a:rPr lang="en-US" sz="4400" b="1" dirty="0" smtClean="0"/>
              <a:t>When </a:t>
            </a:r>
            <a:r>
              <a:rPr lang="en-US" sz="4400" b="1" dirty="0" smtClean="0"/>
              <a:t>Do We Call </a:t>
            </a:r>
            <a:r>
              <a:rPr lang="en-US" sz="4400" b="1" dirty="0" smtClean="0"/>
              <a:t>Georgia</a:t>
            </a:r>
            <a:r>
              <a:rPr lang="en-US" sz="4400" b="1" dirty="0" smtClean="0"/>
              <a:t>?</a:t>
            </a:r>
            <a:endParaRPr lang="en-US" sz="4400" b="1" dirty="0"/>
          </a:p>
        </p:txBody>
      </p:sp>
      <p:sp>
        <p:nvSpPr>
          <p:cNvPr id="5" name="TextBox 4"/>
          <p:cNvSpPr txBox="1"/>
          <p:nvPr/>
        </p:nvSpPr>
        <p:spPr>
          <a:xfrm>
            <a:off x="1034321" y="2833142"/>
            <a:ext cx="6475751" cy="2800767"/>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t>Georgia Policy and Practice</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smtClean="0"/>
              <a:t>Georgia Requirements</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smtClean="0"/>
              <a:t>Georgia Forms</a:t>
            </a:r>
          </a:p>
          <a:p>
            <a:endParaRPr lang="en-US" dirty="0"/>
          </a:p>
          <a:p>
            <a:endParaRPr lang="en-US" dirty="0"/>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4667" b="90000" l="4192" r="89820"/>
                    </a14:imgEffect>
                  </a14:imgLayer>
                </a14:imgProps>
              </a:ext>
              <a:ext uri="{28A0092B-C50C-407E-A947-70E740481C1C}">
                <a14:useLocalDpi xmlns:a14="http://schemas.microsoft.com/office/drawing/2010/main" val="0"/>
              </a:ext>
            </a:extLst>
          </a:blip>
          <a:stretch>
            <a:fillRect/>
          </a:stretch>
        </p:blipFill>
        <p:spPr>
          <a:xfrm>
            <a:off x="6490480" y="3992736"/>
            <a:ext cx="2039183" cy="2015927"/>
          </a:xfrm>
          <a:prstGeom prst="rect">
            <a:avLst/>
          </a:prstGeom>
        </p:spPr>
      </p:pic>
    </p:spTree>
    <p:extLst>
      <p:ext uri="{BB962C8B-B14F-4D97-AF65-F5344CB8AC3E}">
        <p14:creationId xmlns:p14="http://schemas.microsoft.com/office/powerpoint/2010/main" val="9242675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3096" t="1" r="10360" b="-228"/>
          <a:stretch/>
        </p:blipFill>
        <p:spPr>
          <a:xfrm>
            <a:off x="209296" y="1078991"/>
            <a:ext cx="8725408" cy="3099816"/>
          </a:xfrm>
          <a:prstGeom prst="rect">
            <a:avLst/>
          </a:prstGeom>
        </p:spPr>
      </p:pic>
      <p:sp>
        <p:nvSpPr>
          <p:cNvPr id="4" name="TextBox 3"/>
          <p:cNvSpPr txBox="1"/>
          <p:nvPr/>
        </p:nvSpPr>
        <p:spPr>
          <a:xfrm>
            <a:off x="674557" y="4882858"/>
            <a:ext cx="9022147" cy="1446550"/>
          </a:xfrm>
          <a:prstGeom prst="rect">
            <a:avLst/>
          </a:prstGeom>
          <a:noFill/>
        </p:spPr>
        <p:txBody>
          <a:bodyPr wrap="square" rtlCol="0">
            <a:spAutoFit/>
          </a:bodyPr>
          <a:lstStyle/>
          <a:p>
            <a:r>
              <a:rPr lang="en-US" sz="4400" b="1" i="1" dirty="0" smtClean="0">
                <a:solidFill>
                  <a:srgbClr val="002060"/>
                </a:solidFill>
                <a:latin typeface="+mj-lt"/>
              </a:rPr>
              <a:t>Thank you for your commitment to keeping children and families safe!</a:t>
            </a:r>
            <a:endParaRPr lang="en-US" sz="4400" b="1" i="1" dirty="0">
              <a:solidFill>
                <a:srgbClr val="002060"/>
              </a:solidFill>
              <a:latin typeface="+mj-lt"/>
            </a:endParaRPr>
          </a:p>
        </p:txBody>
      </p:sp>
    </p:spTree>
    <p:extLst>
      <p:ext uri="{BB962C8B-B14F-4D97-AF65-F5344CB8AC3E}">
        <p14:creationId xmlns:p14="http://schemas.microsoft.com/office/powerpoint/2010/main" val="1091537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471" y="474110"/>
            <a:ext cx="5054048" cy="830997"/>
          </a:xfrm>
          <a:prstGeom prst="rect">
            <a:avLst/>
          </a:prstGeom>
          <a:noFill/>
        </p:spPr>
        <p:txBody>
          <a:bodyPr wrap="square" rtlCol="0">
            <a:spAutoFit/>
          </a:bodyPr>
          <a:lstStyle/>
          <a:p>
            <a:r>
              <a:rPr lang="en-US" sz="4050" dirty="0">
                <a:solidFill>
                  <a:schemeClr val="tx1">
                    <a:lumMod val="75000"/>
                    <a:lumOff val="25000"/>
                  </a:schemeClr>
                </a:solidFill>
              </a:rPr>
              <a:t> 		     </a:t>
            </a:r>
            <a:r>
              <a:rPr lang="en-US" sz="4800" b="1" dirty="0">
                <a:latin typeface="+mj-lt"/>
              </a:rPr>
              <a:t>Rules</a:t>
            </a:r>
          </a:p>
        </p:txBody>
      </p:sp>
      <p:sp>
        <p:nvSpPr>
          <p:cNvPr id="3" name="Rectangle 2"/>
          <p:cNvSpPr/>
          <p:nvPr/>
        </p:nvSpPr>
        <p:spPr>
          <a:xfrm>
            <a:off x="566936" y="1481291"/>
            <a:ext cx="8010127" cy="4039567"/>
          </a:xfrm>
          <a:prstGeom prst="rect">
            <a:avLst/>
          </a:prstGeom>
        </p:spPr>
        <p:txBody>
          <a:bodyPr wrap="square">
            <a:spAutoFit/>
          </a:bodyPr>
          <a:lstStyle/>
          <a:p>
            <a:pPr>
              <a:spcAft>
                <a:spcPts val="900"/>
              </a:spcAft>
            </a:pPr>
            <a:r>
              <a:rPr lang="en-US" sz="2000" b="1" dirty="0" smtClean="0">
                <a:solidFill>
                  <a:srgbClr val="002060"/>
                </a:solidFill>
                <a:latin typeface="+mj-lt"/>
              </a:rPr>
              <a:t>Rule #1</a:t>
            </a:r>
          </a:p>
          <a:p>
            <a:pPr>
              <a:spcAft>
                <a:spcPts val="900"/>
              </a:spcAft>
            </a:pPr>
            <a:r>
              <a:rPr lang="en-US" sz="2000" b="1" dirty="0" smtClean="0">
                <a:latin typeface="+mj-lt"/>
              </a:rPr>
              <a:t>SAFE must be used in its entirety or not at all</a:t>
            </a:r>
          </a:p>
          <a:p>
            <a:pPr>
              <a:spcAft>
                <a:spcPts val="900"/>
              </a:spcAft>
            </a:pPr>
            <a:endParaRPr lang="en-US" sz="1200" b="1" dirty="0" smtClean="0">
              <a:solidFill>
                <a:schemeClr val="tx1">
                  <a:lumMod val="75000"/>
                  <a:lumOff val="25000"/>
                </a:schemeClr>
              </a:solidFill>
              <a:latin typeface="+mj-lt"/>
            </a:endParaRPr>
          </a:p>
          <a:p>
            <a:pPr>
              <a:spcAft>
                <a:spcPts val="900"/>
              </a:spcAft>
            </a:pPr>
            <a:r>
              <a:rPr lang="en-US" sz="2000" b="1" dirty="0" smtClean="0">
                <a:solidFill>
                  <a:srgbClr val="002060"/>
                </a:solidFill>
                <a:latin typeface="+mj-lt"/>
              </a:rPr>
              <a:t>Rule #2</a:t>
            </a:r>
            <a:endParaRPr lang="en-US" sz="2000" b="1" dirty="0">
              <a:solidFill>
                <a:srgbClr val="002060"/>
              </a:solidFill>
              <a:latin typeface="+mj-lt"/>
            </a:endParaRPr>
          </a:p>
          <a:p>
            <a:pPr>
              <a:spcAft>
                <a:spcPts val="900"/>
              </a:spcAft>
            </a:pPr>
            <a:r>
              <a:rPr lang="en-US" sz="2000" b="1" dirty="0" smtClean="0">
                <a:latin typeface="+mj-lt"/>
              </a:rPr>
              <a:t>A SAFE </a:t>
            </a:r>
            <a:r>
              <a:rPr lang="en-US" sz="2000" b="1" dirty="0">
                <a:latin typeface="+mj-lt"/>
              </a:rPr>
              <a:t>home </a:t>
            </a:r>
            <a:r>
              <a:rPr lang="en-US" sz="2000" b="1" dirty="0" smtClean="0">
                <a:latin typeface="+mj-lt"/>
              </a:rPr>
              <a:t>study </a:t>
            </a:r>
            <a:r>
              <a:rPr lang="en-US" sz="2000" b="1" dirty="0">
                <a:latin typeface="+mj-lt"/>
              </a:rPr>
              <a:t>should never be executed without the benefit of supervision or </a:t>
            </a:r>
            <a:r>
              <a:rPr lang="en-US" sz="2000" b="1" dirty="0" smtClean="0">
                <a:latin typeface="+mj-lt"/>
              </a:rPr>
              <a:t>consultation</a:t>
            </a:r>
            <a:endParaRPr lang="en-US" sz="2000" b="1" dirty="0">
              <a:latin typeface="+mj-lt"/>
            </a:endParaRPr>
          </a:p>
          <a:p>
            <a:pPr>
              <a:spcAft>
                <a:spcPts val="900"/>
              </a:spcAft>
            </a:pPr>
            <a:endParaRPr lang="en-US" sz="1200" dirty="0">
              <a:solidFill>
                <a:schemeClr val="tx1">
                  <a:lumMod val="75000"/>
                  <a:lumOff val="25000"/>
                </a:schemeClr>
              </a:solidFill>
              <a:latin typeface="+mj-lt"/>
            </a:endParaRPr>
          </a:p>
          <a:p>
            <a:pPr>
              <a:spcAft>
                <a:spcPts val="900"/>
              </a:spcAft>
            </a:pPr>
            <a:r>
              <a:rPr lang="en-US" sz="2000" b="1" dirty="0">
                <a:solidFill>
                  <a:srgbClr val="002060"/>
                </a:solidFill>
                <a:latin typeface="+mj-lt"/>
              </a:rPr>
              <a:t>Rule </a:t>
            </a:r>
            <a:r>
              <a:rPr lang="en-US" sz="2000" b="1" dirty="0" smtClean="0">
                <a:solidFill>
                  <a:srgbClr val="002060"/>
                </a:solidFill>
                <a:latin typeface="+mj-lt"/>
              </a:rPr>
              <a:t>#3</a:t>
            </a:r>
            <a:endParaRPr lang="en-US" sz="2000" b="1" dirty="0">
              <a:solidFill>
                <a:srgbClr val="002060"/>
              </a:solidFill>
              <a:latin typeface="+mj-lt"/>
            </a:endParaRPr>
          </a:p>
          <a:p>
            <a:pPr>
              <a:spcAft>
                <a:spcPts val="900"/>
              </a:spcAft>
            </a:pPr>
            <a:r>
              <a:rPr lang="en-US" sz="2000" b="1" dirty="0">
                <a:latin typeface="+mj-lt"/>
              </a:rPr>
              <a:t>Applicants </a:t>
            </a:r>
            <a:r>
              <a:rPr lang="en-US" sz="2000" b="1" dirty="0" smtClean="0">
                <a:latin typeface="+mj-lt"/>
              </a:rPr>
              <a:t>must be provided with a copy of the final SAFE Home Study Report.  If this is not possible, they must be given the opportunity to read the final report</a:t>
            </a:r>
            <a:endParaRPr lang="en-US" sz="2000" b="1"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81" y="650294"/>
            <a:ext cx="1871663" cy="478631"/>
          </a:xfrm>
          <a:prstGeom prst="rect">
            <a:avLst/>
          </a:prstGeom>
        </p:spPr>
      </p:pic>
      <p:sp>
        <p:nvSpPr>
          <p:cNvPr id="5" name="Footer Placeholder 4"/>
          <p:cNvSpPr>
            <a:spLocks noGrp="1"/>
          </p:cNvSpPr>
          <p:nvPr>
            <p:ph type="ftr" sz="quarter" idx="11"/>
          </p:nvPr>
        </p:nvSpPr>
        <p:spPr/>
        <p:txBody>
          <a:bodyPr/>
          <a:lstStyle/>
          <a:p>
            <a:r>
              <a:rPr lang="en-US" smtClean="0"/>
              <a:t>Consortium for Children, Copyright 2018</a:t>
            </a:r>
            <a:endParaRPr lang="en-US" dirty="0"/>
          </a:p>
        </p:txBody>
      </p:sp>
    </p:spTree>
    <p:extLst>
      <p:ext uri="{BB962C8B-B14F-4D97-AF65-F5344CB8AC3E}">
        <p14:creationId xmlns:p14="http://schemas.microsoft.com/office/powerpoint/2010/main" val="4231718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019" y="878895"/>
            <a:ext cx="7740713" cy="646331"/>
          </a:xfrm>
          <a:prstGeom prst="rect">
            <a:avLst/>
          </a:prstGeom>
          <a:noFill/>
        </p:spPr>
        <p:txBody>
          <a:bodyPr wrap="square" rtlCol="0">
            <a:spAutoFit/>
          </a:bodyPr>
          <a:lstStyle/>
          <a:p>
            <a:r>
              <a:rPr lang="en-US" sz="3600" b="1" dirty="0">
                <a:latin typeface="+mj-lt"/>
              </a:rPr>
              <a:t>SAFE Information Gathering </a:t>
            </a:r>
            <a:r>
              <a:rPr lang="en-US" sz="3600" b="1" dirty="0" smtClean="0">
                <a:latin typeface="+mj-lt"/>
              </a:rPr>
              <a:t>Tools:</a:t>
            </a:r>
            <a:endParaRPr lang="en-US" sz="3600" b="1" dirty="0">
              <a:latin typeface="+mj-lt"/>
            </a:endParaRPr>
          </a:p>
        </p:txBody>
      </p:sp>
      <p:sp>
        <p:nvSpPr>
          <p:cNvPr id="3" name="TextBox 2"/>
          <p:cNvSpPr txBox="1"/>
          <p:nvPr/>
        </p:nvSpPr>
        <p:spPr>
          <a:xfrm>
            <a:off x="452019" y="2304604"/>
            <a:ext cx="3809246" cy="2862322"/>
          </a:xfrm>
          <a:prstGeom prst="rect">
            <a:avLst/>
          </a:prstGeom>
          <a:noFill/>
        </p:spPr>
        <p:txBody>
          <a:bodyPr wrap="square" rtlCol="0">
            <a:spAutoFit/>
          </a:bodyPr>
          <a:lstStyle/>
          <a:p>
            <a:pPr marL="342900" indent="-342900">
              <a:buClr>
                <a:srgbClr val="002060"/>
              </a:buClr>
              <a:buFont typeface="Arial" panose="020B0604020202020204" pitchFamily="34" charset="0"/>
              <a:buChar char="•"/>
            </a:pPr>
            <a:r>
              <a:rPr lang="en-US" sz="3600" b="1" dirty="0" smtClean="0">
                <a:latin typeface="+mj-lt"/>
              </a:rPr>
              <a:t>Questionnaire </a:t>
            </a:r>
            <a:r>
              <a:rPr lang="en-US" sz="3600" b="1" dirty="0">
                <a:latin typeface="+mj-lt"/>
              </a:rPr>
              <a:t>I</a:t>
            </a:r>
          </a:p>
          <a:p>
            <a:pPr marL="342900" indent="-342900">
              <a:buClr>
                <a:srgbClr val="002060"/>
              </a:buClr>
              <a:buFont typeface="Arial" panose="020B0604020202020204" pitchFamily="34" charset="0"/>
              <a:buChar char="•"/>
            </a:pPr>
            <a:endParaRPr lang="en-US" sz="3600" b="1" dirty="0">
              <a:latin typeface="+mj-lt"/>
            </a:endParaRPr>
          </a:p>
          <a:p>
            <a:pPr marL="342900" indent="-342900">
              <a:buClr>
                <a:srgbClr val="002060"/>
              </a:buClr>
              <a:buFont typeface="Arial" panose="020B0604020202020204" pitchFamily="34" charset="0"/>
              <a:buChar char="•"/>
            </a:pPr>
            <a:r>
              <a:rPr lang="en-US" sz="3600" b="1" dirty="0">
                <a:latin typeface="+mj-lt"/>
              </a:rPr>
              <a:t>Questionnaire II</a:t>
            </a:r>
          </a:p>
          <a:p>
            <a:pPr marL="342900" indent="-342900">
              <a:buClr>
                <a:srgbClr val="002060"/>
              </a:buClr>
              <a:buFont typeface="Arial" panose="020B0604020202020204" pitchFamily="34" charset="0"/>
              <a:buChar char="•"/>
            </a:pPr>
            <a:endParaRPr lang="en-US" sz="3600" b="1" dirty="0">
              <a:latin typeface="+mj-lt"/>
            </a:endParaRPr>
          </a:p>
          <a:p>
            <a:pPr marL="342900" indent="-342900">
              <a:buClr>
                <a:srgbClr val="002060"/>
              </a:buClr>
              <a:buFont typeface="Arial" panose="020B0604020202020204" pitchFamily="34" charset="0"/>
              <a:buChar char="•"/>
            </a:pPr>
            <a:r>
              <a:rPr lang="en-US" sz="3600" b="1" dirty="0">
                <a:latin typeface="+mj-lt"/>
              </a:rPr>
              <a:t>Reference </a:t>
            </a:r>
            <a:r>
              <a:rPr lang="en-US" sz="3600" b="1" dirty="0" smtClean="0">
                <a:latin typeface="+mj-lt"/>
              </a:rPr>
              <a:t>Letter</a:t>
            </a:r>
            <a:endParaRPr lang="en-US" sz="3600" b="1"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593" y="2140579"/>
            <a:ext cx="4797554" cy="3190373"/>
          </a:xfrm>
          <a:prstGeom prst="rect">
            <a:avLst/>
          </a:prstGeom>
          <a:effectLst>
            <a:softEdge rad="635000"/>
          </a:effectLst>
        </p:spPr>
      </p:pic>
      <p:sp>
        <p:nvSpPr>
          <p:cNvPr id="5" name="Footer Placeholder 4"/>
          <p:cNvSpPr>
            <a:spLocks noGrp="1"/>
          </p:cNvSpPr>
          <p:nvPr>
            <p:ph type="ftr" sz="quarter" idx="11"/>
          </p:nvPr>
        </p:nvSpPr>
        <p:spPr/>
        <p:txBody>
          <a:bodyPr/>
          <a:lstStyle/>
          <a:p>
            <a:r>
              <a:rPr lang="en-US" smtClean="0"/>
              <a:t>Consortium for Children, Copyright 2018</a:t>
            </a:r>
            <a:endParaRPr lang="en-US" dirty="0"/>
          </a:p>
        </p:txBody>
      </p:sp>
    </p:spTree>
    <p:extLst>
      <p:ext uri="{BB962C8B-B14F-4D97-AF65-F5344CB8AC3E}">
        <p14:creationId xmlns:p14="http://schemas.microsoft.com/office/powerpoint/2010/main" val="3543854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Consortium for Children, Copyright 2018</a:t>
            </a:r>
            <a:endParaRPr lang="en-US" dirty="0"/>
          </a:p>
        </p:txBody>
      </p:sp>
      <p:sp>
        <p:nvSpPr>
          <p:cNvPr id="4" name="Rectangle 3"/>
          <p:cNvSpPr/>
          <p:nvPr/>
        </p:nvSpPr>
        <p:spPr>
          <a:xfrm>
            <a:off x="1819468" y="2206367"/>
            <a:ext cx="5505061" cy="3585597"/>
          </a:xfrm>
          <a:prstGeom prst="rect">
            <a:avLst/>
          </a:prstGeom>
        </p:spPr>
        <p:txBody>
          <a:bodyPr wrap="square">
            <a:spAutoFit/>
          </a:bodyPr>
          <a:lstStyle/>
          <a:p>
            <a:pPr marL="547688" lvl="1" indent="-547688">
              <a:spcBef>
                <a:spcPct val="0"/>
              </a:spcBef>
              <a:spcAft>
                <a:spcPts val="600"/>
              </a:spcAft>
              <a:buClr>
                <a:srgbClr val="002060"/>
              </a:buClr>
              <a:buFontTx/>
              <a:buAutoNum type="arabicParenR"/>
            </a:pPr>
            <a:r>
              <a:rPr lang="en-US" sz="2400" b="1" dirty="0" smtClean="0">
                <a:latin typeface="+mj-lt"/>
              </a:rPr>
              <a:t>Personal </a:t>
            </a:r>
            <a:r>
              <a:rPr lang="en-US" sz="2400" b="1" dirty="0">
                <a:latin typeface="+mj-lt"/>
              </a:rPr>
              <a:t>History</a:t>
            </a:r>
          </a:p>
          <a:p>
            <a:pPr marL="547688" lvl="1" indent="-547688">
              <a:spcBef>
                <a:spcPct val="0"/>
              </a:spcBef>
              <a:spcAft>
                <a:spcPts val="600"/>
              </a:spcAft>
              <a:buClr>
                <a:srgbClr val="002060"/>
              </a:buClr>
              <a:buFontTx/>
              <a:buAutoNum type="arabicParenR"/>
            </a:pPr>
            <a:r>
              <a:rPr lang="en-US" sz="2400" b="1" dirty="0">
                <a:latin typeface="+mj-lt"/>
              </a:rPr>
              <a:t>Parenting Practices</a:t>
            </a:r>
          </a:p>
          <a:p>
            <a:pPr marL="547688" lvl="1" indent="-547688">
              <a:spcBef>
                <a:spcPct val="0"/>
              </a:spcBef>
              <a:spcAft>
                <a:spcPts val="600"/>
              </a:spcAft>
              <a:buClr>
                <a:srgbClr val="002060"/>
              </a:buClr>
              <a:buFontTx/>
              <a:buAutoNum type="arabicParenR"/>
            </a:pPr>
            <a:r>
              <a:rPr lang="en-US" sz="2400" b="1" dirty="0">
                <a:latin typeface="+mj-lt"/>
              </a:rPr>
              <a:t>Personal and Family Values</a:t>
            </a:r>
          </a:p>
          <a:p>
            <a:pPr marL="547688" lvl="1" indent="-547688">
              <a:spcBef>
                <a:spcPct val="0"/>
              </a:spcBef>
              <a:spcAft>
                <a:spcPts val="600"/>
              </a:spcAft>
              <a:buClr>
                <a:srgbClr val="002060"/>
              </a:buClr>
              <a:buFontTx/>
              <a:buAutoNum type="arabicParenR"/>
            </a:pPr>
            <a:r>
              <a:rPr lang="en-US" sz="2400" b="1" dirty="0">
                <a:latin typeface="+mj-lt"/>
              </a:rPr>
              <a:t>Health</a:t>
            </a:r>
          </a:p>
          <a:p>
            <a:pPr marL="547688" lvl="1" indent="-547688">
              <a:spcBef>
                <a:spcPct val="0"/>
              </a:spcBef>
              <a:spcAft>
                <a:spcPts val="600"/>
              </a:spcAft>
              <a:buClr>
                <a:srgbClr val="002060"/>
              </a:buClr>
              <a:buFontTx/>
              <a:buAutoNum type="arabicParenR"/>
            </a:pPr>
            <a:r>
              <a:rPr lang="en-US" sz="2400" b="1" dirty="0">
                <a:latin typeface="+mj-lt"/>
              </a:rPr>
              <a:t>Support System</a:t>
            </a:r>
          </a:p>
          <a:p>
            <a:pPr marL="547688" lvl="1" indent="-547688">
              <a:spcBef>
                <a:spcPct val="0"/>
              </a:spcBef>
              <a:spcAft>
                <a:spcPts val="600"/>
              </a:spcAft>
              <a:buClr>
                <a:srgbClr val="002060"/>
              </a:buClr>
              <a:buFontTx/>
              <a:buAutoNum type="arabicParenR"/>
            </a:pPr>
            <a:r>
              <a:rPr lang="en-US" sz="2400" b="1" dirty="0">
                <a:latin typeface="+mj-lt"/>
              </a:rPr>
              <a:t>Work</a:t>
            </a:r>
          </a:p>
          <a:p>
            <a:pPr marL="547688" lvl="1" indent="-547688">
              <a:spcBef>
                <a:spcPct val="0"/>
              </a:spcBef>
              <a:spcAft>
                <a:spcPts val="600"/>
              </a:spcAft>
              <a:buClr>
                <a:srgbClr val="002060"/>
              </a:buClr>
              <a:buFontTx/>
              <a:buAutoNum type="arabicParenR"/>
            </a:pPr>
            <a:r>
              <a:rPr lang="en-US" sz="2400" b="1" dirty="0">
                <a:latin typeface="+mj-lt"/>
              </a:rPr>
              <a:t>Family Relationships</a:t>
            </a:r>
          </a:p>
          <a:p>
            <a:pPr marL="547688" lvl="1" indent="-547688">
              <a:spcBef>
                <a:spcPct val="0"/>
              </a:spcBef>
              <a:spcAft>
                <a:spcPts val="600"/>
              </a:spcAft>
              <a:buClr>
                <a:srgbClr val="002060"/>
              </a:buClr>
              <a:buFontTx/>
              <a:buAutoNum type="arabicParenR"/>
            </a:pPr>
            <a:r>
              <a:rPr lang="en-US" sz="2400" b="1" dirty="0" smtClean="0">
                <a:latin typeface="+mj-lt"/>
              </a:rPr>
              <a:t>Marital/Partner </a:t>
            </a:r>
            <a:r>
              <a:rPr lang="en-US" sz="2400" b="1" dirty="0">
                <a:latin typeface="+mj-lt"/>
              </a:rPr>
              <a:t>Relationship</a:t>
            </a:r>
          </a:p>
        </p:txBody>
      </p:sp>
      <p:sp>
        <p:nvSpPr>
          <p:cNvPr id="5" name="TextBox 4"/>
          <p:cNvSpPr txBox="1"/>
          <p:nvPr/>
        </p:nvSpPr>
        <p:spPr>
          <a:xfrm>
            <a:off x="1087016" y="316552"/>
            <a:ext cx="6969967" cy="707886"/>
          </a:xfrm>
          <a:prstGeom prst="rect">
            <a:avLst/>
          </a:prstGeom>
          <a:noFill/>
        </p:spPr>
        <p:txBody>
          <a:bodyPr wrap="square" rtlCol="0">
            <a:spAutoFit/>
          </a:bodyPr>
          <a:lstStyle/>
          <a:p>
            <a:r>
              <a:rPr lang="en-US" sz="4000" b="1" dirty="0" smtClean="0">
                <a:latin typeface="+mj-lt"/>
              </a:rPr>
              <a:t>Introduction to Questionnaire I</a:t>
            </a:r>
            <a:endParaRPr lang="en-US" sz="4000" b="1" dirty="0">
              <a:latin typeface="+mj-lt"/>
            </a:endParaRPr>
          </a:p>
        </p:txBody>
      </p:sp>
      <p:sp>
        <p:nvSpPr>
          <p:cNvPr id="6" name="TextBox 5"/>
          <p:cNvSpPr txBox="1"/>
          <p:nvPr/>
        </p:nvSpPr>
        <p:spPr>
          <a:xfrm>
            <a:off x="951723" y="1199904"/>
            <a:ext cx="6979298" cy="830997"/>
          </a:xfrm>
          <a:prstGeom prst="rect">
            <a:avLst/>
          </a:prstGeom>
          <a:noFill/>
        </p:spPr>
        <p:txBody>
          <a:bodyPr wrap="square" rtlCol="0">
            <a:spAutoFit/>
          </a:bodyPr>
          <a:lstStyle/>
          <a:p>
            <a:pPr algn="ctr"/>
            <a:r>
              <a:rPr lang="en-US" sz="2400" b="1" dirty="0">
                <a:latin typeface="+mj-lt"/>
              </a:rPr>
              <a:t>Questionnaire I is completed by each </a:t>
            </a:r>
            <a:r>
              <a:rPr lang="en-US" sz="2400" b="1" dirty="0" smtClean="0">
                <a:latin typeface="+mj-lt"/>
              </a:rPr>
              <a:t>Applicant </a:t>
            </a:r>
            <a:r>
              <a:rPr lang="en-US" sz="2400" b="1" dirty="0">
                <a:latin typeface="+mj-lt"/>
              </a:rPr>
              <a:t>and covers eight areas of family history and functioning:</a:t>
            </a:r>
          </a:p>
        </p:txBody>
      </p:sp>
    </p:spTree>
    <p:extLst>
      <p:ext uri="{BB962C8B-B14F-4D97-AF65-F5344CB8AC3E}">
        <p14:creationId xmlns:p14="http://schemas.microsoft.com/office/powerpoint/2010/main" val="1166460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sp>
        <p:nvSpPr>
          <p:cNvPr id="4" name="TextBox 3"/>
          <p:cNvSpPr txBox="1"/>
          <p:nvPr/>
        </p:nvSpPr>
        <p:spPr>
          <a:xfrm>
            <a:off x="3542331" y="1023258"/>
            <a:ext cx="4397557" cy="707886"/>
          </a:xfrm>
          <a:prstGeom prst="rect">
            <a:avLst/>
          </a:prstGeom>
          <a:noFill/>
        </p:spPr>
        <p:txBody>
          <a:bodyPr wrap="square" rtlCol="0">
            <a:spAutoFit/>
          </a:bodyPr>
          <a:lstStyle/>
          <a:p>
            <a:r>
              <a:rPr lang="en-US" sz="4000" b="1" dirty="0" smtClean="0">
                <a:latin typeface="+mj-lt"/>
              </a:rPr>
              <a:t>Time for Supervision</a:t>
            </a:r>
            <a:endParaRPr lang="en-US" sz="4000" b="1" dirty="0">
              <a:latin typeface="+mj-lt"/>
            </a:endParaRPr>
          </a:p>
        </p:txBody>
      </p:sp>
      <p:sp>
        <p:nvSpPr>
          <p:cNvPr id="5" name="Rectangle 4"/>
          <p:cNvSpPr/>
          <p:nvPr/>
        </p:nvSpPr>
        <p:spPr>
          <a:xfrm>
            <a:off x="892482" y="2883479"/>
            <a:ext cx="7927848" cy="3354765"/>
          </a:xfrm>
          <a:prstGeom prst="rect">
            <a:avLst/>
          </a:prstGeom>
          <a:effectLst>
            <a:softEdge rad="127000"/>
          </a:effectLst>
        </p:spPr>
        <p:txBody>
          <a:bodyPr wrap="square">
            <a:spAutoFit/>
          </a:bodyPr>
          <a:lstStyle/>
          <a:p>
            <a:pPr lvl="0" fontAlgn="base">
              <a:spcBef>
                <a:spcPct val="0"/>
              </a:spcBef>
              <a:spcAft>
                <a:spcPts val="2400"/>
              </a:spcAft>
            </a:pPr>
            <a:r>
              <a:rPr lang="en-US" sz="3200" b="1" kern="0" dirty="0" smtClean="0">
                <a:latin typeface="+mj-lt"/>
                <a:cs typeface="Arial"/>
              </a:rPr>
              <a:t>Prior to the first home study interview, practitioner will meet with the SAFE supervisor to review the Application, Questionnaires, and Harvesting Sheet.</a:t>
            </a:r>
          </a:p>
          <a:p>
            <a:pPr lvl="0" fontAlgn="base">
              <a:spcBef>
                <a:spcPct val="0"/>
              </a:spcBef>
              <a:spcAft>
                <a:spcPts val="2400"/>
              </a:spcAft>
            </a:pPr>
            <a:r>
              <a:rPr lang="en-US" sz="3200" b="1" kern="0" dirty="0" smtClean="0">
                <a:latin typeface="+mj-lt"/>
                <a:cs typeface="Arial"/>
              </a:rPr>
              <a:t>Once you have met with your SAFE supervisor prepare your Interview Work Sheet.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058" y="269294"/>
            <a:ext cx="3116749" cy="2215814"/>
          </a:xfrm>
          <a:prstGeom prst="rect">
            <a:avLst/>
          </a:prstGeom>
          <a:effectLst>
            <a:softEdge rad="317500"/>
          </a:effectLst>
        </p:spPr>
      </p:pic>
    </p:spTree>
    <p:extLst>
      <p:ext uri="{BB962C8B-B14F-4D97-AF65-F5344CB8AC3E}">
        <p14:creationId xmlns:p14="http://schemas.microsoft.com/office/powerpoint/2010/main" val="367688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Consortium for Children, Copyright 2018</a:t>
            </a:r>
            <a:endParaRPr lang="en-US" dirty="0"/>
          </a:p>
        </p:txBody>
      </p:sp>
      <p:sp>
        <p:nvSpPr>
          <p:cNvPr id="3" name="Rectangle 2"/>
          <p:cNvSpPr/>
          <p:nvPr/>
        </p:nvSpPr>
        <p:spPr>
          <a:xfrm>
            <a:off x="635749" y="952768"/>
            <a:ext cx="8247888" cy="5586145"/>
          </a:xfrm>
          <a:prstGeom prst="rect">
            <a:avLst/>
          </a:prstGeom>
        </p:spPr>
        <p:txBody>
          <a:bodyPr wrap="square">
            <a:spAutoFit/>
          </a:bodyPr>
          <a:lstStyle/>
          <a:p>
            <a:pPr indent="-914400"/>
            <a:r>
              <a:rPr lang="en-US" sz="2400" b="1" dirty="0">
                <a:latin typeface="+mj-lt"/>
              </a:rPr>
              <a:t>Questionnaire II contains the sensitive and critical questions that need to be covered in a home study</a:t>
            </a:r>
            <a:r>
              <a:rPr lang="en-US" sz="2400" b="1" dirty="0" smtClean="0">
                <a:latin typeface="+mj-lt"/>
              </a:rPr>
              <a:t>:</a:t>
            </a:r>
          </a:p>
          <a:p>
            <a:pPr indent="-914400">
              <a:buClr>
                <a:srgbClr val="002060"/>
              </a:buClr>
            </a:pPr>
            <a:endParaRPr lang="en-US" sz="1400" dirty="0">
              <a:solidFill>
                <a:schemeClr val="tx1">
                  <a:lumMod val="75000"/>
                  <a:lumOff val="25000"/>
                </a:schemeClr>
              </a:solidFill>
              <a:latin typeface="+mj-lt"/>
            </a:endParaRPr>
          </a:p>
          <a:p>
            <a:pPr marL="1314450" lvl="3" indent="-452438">
              <a:spcBef>
                <a:spcPct val="0"/>
              </a:spcBef>
              <a:spcAft>
                <a:spcPts val="600"/>
              </a:spcAft>
              <a:buClr>
                <a:srgbClr val="002060"/>
              </a:buClr>
              <a:buFontTx/>
              <a:buAutoNum type="arabicParenR"/>
            </a:pPr>
            <a:r>
              <a:rPr lang="en-US" sz="2400" b="1" dirty="0">
                <a:latin typeface="+mj-lt"/>
              </a:rPr>
              <a:t>Problem issues/behaviors</a:t>
            </a:r>
          </a:p>
          <a:p>
            <a:pPr marL="1314450" lvl="3" indent="-452438">
              <a:spcBef>
                <a:spcPct val="0"/>
              </a:spcBef>
              <a:spcAft>
                <a:spcPts val="600"/>
              </a:spcAft>
              <a:buClr>
                <a:srgbClr val="002060"/>
              </a:buClr>
              <a:buFontTx/>
              <a:buAutoNum type="arabicParenR"/>
            </a:pPr>
            <a:r>
              <a:rPr lang="en-US" sz="2400" b="1" dirty="0">
                <a:latin typeface="+mj-lt"/>
              </a:rPr>
              <a:t>Personal alcohol consumption</a:t>
            </a:r>
          </a:p>
          <a:p>
            <a:pPr marL="1314450" lvl="3" indent="-452438">
              <a:spcBef>
                <a:spcPct val="0"/>
              </a:spcBef>
              <a:spcAft>
                <a:spcPts val="600"/>
              </a:spcAft>
              <a:buClr>
                <a:srgbClr val="002060"/>
              </a:buClr>
              <a:buFontTx/>
              <a:buAutoNum type="arabicParenR"/>
            </a:pPr>
            <a:r>
              <a:rPr lang="en-US" sz="2400" b="1" dirty="0">
                <a:latin typeface="+mj-lt"/>
              </a:rPr>
              <a:t>Personal legal/illegal drug usage</a:t>
            </a:r>
          </a:p>
          <a:p>
            <a:pPr marL="1314450" lvl="3" indent="-452438">
              <a:spcBef>
                <a:spcPct val="0"/>
              </a:spcBef>
              <a:spcAft>
                <a:spcPts val="600"/>
              </a:spcAft>
              <a:buClr>
                <a:srgbClr val="002060"/>
              </a:buClr>
              <a:buFontTx/>
              <a:buAutoNum type="arabicParenR"/>
            </a:pPr>
            <a:r>
              <a:rPr lang="en-US" sz="2400" b="1" dirty="0">
                <a:latin typeface="+mj-lt"/>
              </a:rPr>
              <a:t>Family substance abuse</a:t>
            </a:r>
          </a:p>
          <a:p>
            <a:pPr marL="1314450" lvl="3" indent="-452438">
              <a:spcBef>
                <a:spcPct val="0"/>
              </a:spcBef>
              <a:spcAft>
                <a:spcPts val="600"/>
              </a:spcAft>
              <a:buClr>
                <a:srgbClr val="002060"/>
              </a:buClr>
              <a:buFontTx/>
              <a:buAutoNum type="arabicParenR"/>
            </a:pPr>
            <a:r>
              <a:rPr lang="en-US" sz="2400" b="1" dirty="0">
                <a:latin typeface="+mj-lt"/>
              </a:rPr>
              <a:t>History of sexual, emotional or physical victimization</a:t>
            </a:r>
          </a:p>
          <a:p>
            <a:pPr marL="1314450" lvl="3" indent="-452438">
              <a:spcBef>
                <a:spcPct val="0"/>
              </a:spcBef>
              <a:spcAft>
                <a:spcPts val="600"/>
              </a:spcAft>
              <a:buClr>
                <a:srgbClr val="002060"/>
              </a:buClr>
              <a:buFontTx/>
              <a:buAutoNum type="arabicParenR"/>
            </a:pPr>
            <a:r>
              <a:rPr lang="en-US" sz="2400" b="1" dirty="0">
                <a:latin typeface="+mj-lt"/>
              </a:rPr>
              <a:t>Child abuse allegations/convictions</a:t>
            </a:r>
          </a:p>
          <a:p>
            <a:pPr marL="1314450" lvl="3" indent="-452438">
              <a:spcBef>
                <a:spcPct val="0"/>
              </a:spcBef>
              <a:spcAft>
                <a:spcPts val="600"/>
              </a:spcAft>
              <a:buClr>
                <a:srgbClr val="002060"/>
              </a:buClr>
              <a:buFontTx/>
              <a:buAutoNum type="arabicParenR"/>
            </a:pPr>
            <a:r>
              <a:rPr lang="en-US" sz="2400" b="1" dirty="0">
                <a:latin typeface="+mj-lt"/>
              </a:rPr>
              <a:t>Family violence and crime</a:t>
            </a:r>
          </a:p>
          <a:p>
            <a:pPr marL="1314450" lvl="3" indent="-452438">
              <a:spcBef>
                <a:spcPct val="0"/>
              </a:spcBef>
              <a:spcAft>
                <a:spcPts val="600"/>
              </a:spcAft>
              <a:buClr>
                <a:srgbClr val="002060"/>
              </a:buClr>
              <a:buFontTx/>
              <a:buAutoNum type="arabicParenR"/>
            </a:pPr>
            <a:r>
              <a:rPr lang="en-US" sz="2400" b="1" dirty="0">
                <a:latin typeface="+mj-lt"/>
              </a:rPr>
              <a:t>Family sexual perpetrators</a:t>
            </a:r>
          </a:p>
          <a:p>
            <a:pPr marL="1314450" lvl="3" indent="-452438">
              <a:spcBef>
                <a:spcPct val="0"/>
              </a:spcBef>
              <a:spcAft>
                <a:spcPts val="600"/>
              </a:spcAft>
              <a:buClr>
                <a:srgbClr val="002060"/>
              </a:buClr>
              <a:buFontTx/>
              <a:buAutoNum type="arabicParenR"/>
            </a:pPr>
            <a:r>
              <a:rPr lang="en-US" sz="2400" b="1" dirty="0">
                <a:latin typeface="+mj-lt"/>
              </a:rPr>
              <a:t>Domestic Violence</a:t>
            </a:r>
          </a:p>
          <a:p>
            <a:pPr marL="1314450" lvl="3" indent="-568325">
              <a:spcBef>
                <a:spcPct val="0"/>
              </a:spcBef>
              <a:spcAft>
                <a:spcPts val="600"/>
              </a:spcAft>
              <a:buClr>
                <a:srgbClr val="002060"/>
              </a:buClr>
              <a:buFontTx/>
              <a:buAutoNum type="arabicParenR"/>
            </a:pPr>
            <a:r>
              <a:rPr lang="en-US" sz="2400" b="1" dirty="0">
                <a:latin typeface="+mj-lt"/>
              </a:rPr>
              <a:t>Mental illness</a:t>
            </a:r>
          </a:p>
        </p:txBody>
      </p:sp>
      <p:sp>
        <p:nvSpPr>
          <p:cNvPr id="4" name="Rectangle 3"/>
          <p:cNvSpPr/>
          <p:nvPr/>
        </p:nvSpPr>
        <p:spPr>
          <a:xfrm>
            <a:off x="1813809" y="185430"/>
            <a:ext cx="5741233" cy="584775"/>
          </a:xfrm>
          <a:prstGeom prst="rect">
            <a:avLst/>
          </a:prstGeom>
        </p:spPr>
        <p:txBody>
          <a:bodyPr wrap="square">
            <a:spAutoFit/>
          </a:bodyPr>
          <a:lstStyle/>
          <a:p>
            <a:pPr algn="ctr"/>
            <a:r>
              <a:rPr lang="en-US" sz="3200" b="1" dirty="0" smtClean="0">
                <a:latin typeface="+mj-lt"/>
              </a:rPr>
              <a:t>Introduction to Questionnaire II</a:t>
            </a:r>
            <a:endParaRPr lang="en-US" sz="3200" b="1" dirty="0">
              <a:latin typeface="+mj-lt"/>
            </a:endParaRPr>
          </a:p>
        </p:txBody>
      </p:sp>
    </p:spTree>
    <p:extLst>
      <p:ext uri="{BB962C8B-B14F-4D97-AF65-F5344CB8AC3E}">
        <p14:creationId xmlns:p14="http://schemas.microsoft.com/office/powerpoint/2010/main" val="3886970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6046</TotalTime>
  <Words>1575</Words>
  <Application>Microsoft Office PowerPoint</Application>
  <PresentationFormat>On-screen Show (4:3)</PresentationFormat>
  <Paragraphs>251</Paragraphs>
  <Slides>47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Arial Black</vt:lpstr>
      <vt:lpstr>Calibri</vt:lpstr>
      <vt:lpstr>Calibri Light</vt:lpstr>
      <vt:lpstr>Melior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  Desk Guide Rating Scale</vt:lpstr>
      <vt:lpstr>PowerPoint Presentation</vt:lpstr>
      <vt:lpstr>PowerPoint Presentation</vt:lpstr>
      <vt:lpstr>Mitigation Process</vt:lpstr>
      <vt:lpstr>PowerPoint Presentation</vt:lpstr>
      <vt:lpstr>PowerPoint Presentation</vt:lpstr>
      <vt:lpstr>M I T I G A T I O 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Cleary</dc:creator>
  <cp:lastModifiedBy>Diane Underwood</cp:lastModifiedBy>
  <cp:revision>418</cp:revision>
  <cp:lastPrinted>2018-01-11T17:35:01Z</cp:lastPrinted>
  <dcterms:created xsi:type="dcterms:W3CDTF">2017-05-25T17:42:12Z</dcterms:created>
  <dcterms:modified xsi:type="dcterms:W3CDTF">2019-11-18T00:12:48Z</dcterms:modified>
</cp:coreProperties>
</file>