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746" r:id="rId2"/>
  </p:sldMasterIdLst>
  <p:notesMasterIdLst>
    <p:notesMasterId r:id="rId32"/>
  </p:notesMasterIdLst>
  <p:sldIdLst>
    <p:sldId id="256" r:id="rId3"/>
    <p:sldId id="286" r:id="rId4"/>
    <p:sldId id="285" r:id="rId5"/>
    <p:sldId id="1086" r:id="rId6"/>
    <p:sldId id="1115" r:id="rId7"/>
    <p:sldId id="1121" r:id="rId8"/>
    <p:sldId id="565" r:id="rId9"/>
    <p:sldId id="283" r:id="rId10"/>
    <p:sldId id="1104" r:id="rId11"/>
    <p:sldId id="1098" r:id="rId12"/>
    <p:sldId id="1099" r:id="rId13"/>
    <p:sldId id="1100" r:id="rId14"/>
    <p:sldId id="1101" r:id="rId15"/>
    <p:sldId id="1096" r:id="rId16"/>
    <p:sldId id="1113" r:id="rId17"/>
    <p:sldId id="1112" r:id="rId18"/>
    <p:sldId id="1120" r:id="rId19"/>
    <p:sldId id="1105" r:id="rId20"/>
    <p:sldId id="1118" r:id="rId21"/>
    <p:sldId id="1106" r:id="rId22"/>
    <p:sldId id="1114" r:id="rId23"/>
    <p:sldId id="1107" r:id="rId24"/>
    <p:sldId id="1108" r:id="rId25"/>
    <p:sldId id="1109" r:id="rId26"/>
    <p:sldId id="1110" r:id="rId27"/>
    <p:sldId id="1111" r:id="rId28"/>
    <p:sldId id="1117" r:id="rId29"/>
    <p:sldId id="1119" r:id="rId30"/>
    <p:sldId id="573" r:id="rId31"/>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nds, Shannon" initials="HS" lastIdx="11" clrIdx="0"/>
  <p:cmAuthor id="2" name="Jones, Walter" initials="JW" lastIdx="1" clrIdx="1"/>
  <p:cmAuthor id="3" name="Zeanah Intern" initials="ZI"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020" autoAdjust="0"/>
    <p:restoredTop sz="94660"/>
  </p:normalViewPr>
  <p:slideViewPr>
    <p:cSldViewPr snapToGrid="0">
      <p:cViewPr varScale="1">
        <p:scale>
          <a:sx n="59" d="100"/>
          <a:sy n="59" d="100"/>
        </p:scale>
        <p:origin x="64" y="2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097E9CE7-1D41-4A54-B231-3548EB9683F6}" type="datetimeFigureOut">
              <a:rPr lang="en-US" smtClean="0"/>
              <a:t>10/27/2020</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BF2E195D-D296-482F-97A0-E8B954272962}" type="slidenum">
              <a:rPr lang="en-US" smtClean="0"/>
              <a:t>‹#›</a:t>
            </a:fld>
            <a:endParaRPr lang="en-US"/>
          </a:p>
        </p:txBody>
      </p:sp>
    </p:spTree>
    <p:extLst>
      <p:ext uri="{BB962C8B-B14F-4D97-AF65-F5344CB8AC3E}">
        <p14:creationId xmlns:p14="http://schemas.microsoft.com/office/powerpoint/2010/main" val="2351288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4916">
              <a:defRPr/>
            </a:pPr>
            <a:fld id="{A0BC01F3-F991-485A-8650-C32CA8B2A927}" type="slidenum">
              <a:rPr lang="en-US">
                <a:solidFill>
                  <a:prstClr val="black"/>
                </a:solidFill>
                <a:latin typeface="Calibri" panose="020F0502020204030204"/>
              </a:rPr>
              <a:pPr defTabSz="924916">
                <a:defRPr/>
              </a:pPr>
              <a:t>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863824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4916">
              <a:defRPr/>
            </a:pPr>
            <a:fld id="{9CF8037D-CB2C-4299-9E2B-BDC0008FDD35}" type="slidenum">
              <a:rPr lang="en-US">
                <a:solidFill>
                  <a:prstClr val="black"/>
                </a:solidFill>
                <a:latin typeface="Calibri" panose="020F0502020204030204"/>
              </a:rPr>
              <a:pPr defTabSz="924916">
                <a:defRPr/>
              </a:pPr>
              <a:t>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625124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4916">
              <a:defRPr/>
            </a:pPr>
            <a:fld id="{9CF8037D-CB2C-4299-9E2B-BDC0008FDD35}" type="slidenum">
              <a:rPr lang="en-US">
                <a:solidFill>
                  <a:prstClr val="black"/>
                </a:solidFill>
                <a:latin typeface="Calibri" panose="020F0502020204030204"/>
              </a:rPr>
              <a:pPr defTabSz="924916">
                <a:defRPr/>
              </a:pPr>
              <a:t>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969272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4916">
              <a:defRPr/>
            </a:pPr>
            <a:fld id="{9CF8037D-CB2C-4299-9E2B-BDC0008FDD35}" type="slidenum">
              <a:rPr lang="en-US">
                <a:solidFill>
                  <a:prstClr val="black"/>
                </a:solidFill>
                <a:latin typeface="Calibri" panose="020F0502020204030204"/>
              </a:rPr>
              <a:pPr defTabSz="924916">
                <a:defRPr/>
              </a:pPr>
              <a:t>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660896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553E2-1135-4C0D-94CD-A836DAD76E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A58128-6410-4366-8C86-324A55760B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447725-B9D7-41EE-A56A-3D5AAF274AF1}"/>
              </a:ext>
            </a:extLst>
          </p:cNvPr>
          <p:cNvSpPr>
            <a:spLocks noGrp="1"/>
          </p:cNvSpPr>
          <p:nvPr>
            <p:ph type="dt" sz="half" idx="10"/>
          </p:nvPr>
        </p:nvSpPr>
        <p:spPr/>
        <p:txBody>
          <a:bodyPr/>
          <a:lstStyle/>
          <a:p>
            <a:fld id="{1699495A-AC86-4DA0-9B95-04CF73B2BD92}" type="datetimeFigureOut">
              <a:rPr lang="en-US" smtClean="0"/>
              <a:t>10/27/2020</a:t>
            </a:fld>
            <a:endParaRPr lang="en-US" dirty="0"/>
          </a:p>
        </p:txBody>
      </p:sp>
      <p:sp>
        <p:nvSpPr>
          <p:cNvPr id="5" name="Footer Placeholder 4">
            <a:extLst>
              <a:ext uri="{FF2B5EF4-FFF2-40B4-BE49-F238E27FC236}">
                <a16:creationId xmlns:a16="http://schemas.microsoft.com/office/drawing/2014/main" id="{940771C7-3870-4D8F-B8F3-284AB7A36DC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8143034-AA29-40B8-BC22-92459D07E9AC}"/>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3097246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7AE71-C04E-4355-947D-16C2009113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46C3E6-550E-463E-A105-CABA77786F0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8CF205-065E-4906-888D-4E0B4C3682E2}"/>
              </a:ext>
            </a:extLst>
          </p:cNvPr>
          <p:cNvSpPr>
            <a:spLocks noGrp="1"/>
          </p:cNvSpPr>
          <p:nvPr>
            <p:ph type="dt" sz="half" idx="10"/>
          </p:nvPr>
        </p:nvSpPr>
        <p:spPr/>
        <p:txBody>
          <a:bodyPr/>
          <a:lstStyle/>
          <a:p>
            <a:fld id="{1699495A-AC86-4DA0-9B95-04CF73B2BD92}" type="datetimeFigureOut">
              <a:rPr lang="en-US" smtClean="0"/>
              <a:t>10/27/2020</a:t>
            </a:fld>
            <a:endParaRPr lang="en-US" dirty="0"/>
          </a:p>
        </p:txBody>
      </p:sp>
      <p:sp>
        <p:nvSpPr>
          <p:cNvPr id="5" name="Footer Placeholder 4">
            <a:extLst>
              <a:ext uri="{FF2B5EF4-FFF2-40B4-BE49-F238E27FC236}">
                <a16:creationId xmlns:a16="http://schemas.microsoft.com/office/drawing/2014/main" id="{DFA97897-A9D0-4E91-8B90-FC77D7B1C05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B056C38-3768-4107-8C94-AD85611E85F2}"/>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105356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6B2F70-8944-44D5-8689-3645FEA9E9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DC8CA6-EB42-4EF0-8BB7-3D53C6A4CAE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225DA3-4B05-45C6-9968-E40610028CFF}"/>
              </a:ext>
            </a:extLst>
          </p:cNvPr>
          <p:cNvSpPr>
            <a:spLocks noGrp="1"/>
          </p:cNvSpPr>
          <p:nvPr>
            <p:ph type="dt" sz="half" idx="10"/>
          </p:nvPr>
        </p:nvSpPr>
        <p:spPr/>
        <p:txBody>
          <a:bodyPr/>
          <a:lstStyle/>
          <a:p>
            <a:fld id="{1699495A-AC86-4DA0-9B95-04CF73B2BD92}" type="datetimeFigureOut">
              <a:rPr lang="en-US" smtClean="0"/>
              <a:t>10/27/2020</a:t>
            </a:fld>
            <a:endParaRPr lang="en-US" dirty="0"/>
          </a:p>
        </p:txBody>
      </p:sp>
      <p:sp>
        <p:nvSpPr>
          <p:cNvPr id="5" name="Footer Placeholder 4">
            <a:extLst>
              <a:ext uri="{FF2B5EF4-FFF2-40B4-BE49-F238E27FC236}">
                <a16:creationId xmlns:a16="http://schemas.microsoft.com/office/drawing/2014/main" id="{5E2898B0-54A1-4AB7-9B64-5E2A6584083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DF421EF-2076-4233-83EB-2501D8C29335}"/>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1621202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D2EB66-D8FB-2148-8B0A-8E83C70B6C7B}" type="datetimeFigureOut">
              <a:rPr lang="en-US" smtClean="0"/>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CC836-1C07-E141-9BFB-691395C8A2F7}" type="slidenum">
              <a:rPr lang="en-US" smtClean="0"/>
              <a:t>‹#›</a:t>
            </a:fld>
            <a:endParaRPr lang="en-US"/>
          </a:p>
        </p:txBody>
      </p:sp>
    </p:spTree>
    <p:extLst>
      <p:ext uri="{BB962C8B-B14F-4D97-AF65-F5344CB8AC3E}">
        <p14:creationId xmlns:p14="http://schemas.microsoft.com/office/powerpoint/2010/main" val="688223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D2EB66-D8FB-2148-8B0A-8E83C70B6C7B}" type="datetimeFigureOut">
              <a:rPr lang="en-US" smtClean="0"/>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CC836-1C07-E141-9BFB-691395C8A2F7}" type="slidenum">
              <a:rPr lang="en-US" smtClean="0"/>
              <a:t>‹#›</a:t>
            </a:fld>
            <a:endParaRPr lang="en-US"/>
          </a:p>
        </p:txBody>
      </p:sp>
    </p:spTree>
    <p:extLst>
      <p:ext uri="{BB962C8B-B14F-4D97-AF65-F5344CB8AC3E}">
        <p14:creationId xmlns:p14="http://schemas.microsoft.com/office/powerpoint/2010/main" val="2597831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D2EB66-D8FB-2148-8B0A-8E83C70B6C7B}" type="datetimeFigureOut">
              <a:rPr lang="en-US" smtClean="0"/>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CC836-1C07-E141-9BFB-691395C8A2F7}" type="slidenum">
              <a:rPr lang="en-US" smtClean="0"/>
              <a:t>‹#›</a:t>
            </a:fld>
            <a:endParaRPr lang="en-US"/>
          </a:p>
        </p:txBody>
      </p:sp>
    </p:spTree>
    <p:extLst>
      <p:ext uri="{BB962C8B-B14F-4D97-AF65-F5344CB8AC3E}">
        <p14:creationId xmlns:p14="http://schemas.microsoft.com/office/powerpoint/2010/main" val="24490462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8D2EB66-D8FB-2148-8B0A-8E83C70B6C7B}" type="datetimeFigureOut">
              <a:rPr lang="en-US" smtClean="0"/>
              <a:t>10/27/2020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CC836-1C07-E141-9BFB-691395C8A2F7}" type="slidenum">
              <a:rPr lang="en-US" smtClean="0"/>
              <a:t>‹#›</a:t>
            </a:fld>
            <a:endParaRPr lang="en-US"/>
          </a:p>
        </p:txBody>
      </p:sp>
    </p:spTree>
    <p:extLst>
      <p:ext uri="{BB962C8B-B14F-4D97-AF65-F5344CB8AC3E}">
        <p14:creationId xmlns:p14="http://schemas.microsoft.com/office/powerpoint/2010/main" val="3722013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D2EB66-D8FB-2148-8B0A-8E83C70B6C7B}" type="datetimeFigureOut">
              <a:rPr lang="en-US" smtClean="0"/>
              <a:t>10/27/2020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ACC836-1C07-E141-9BFB-691395C8A2F7}" type="slidenum">
              <a:rPr lang="en-US" smtClean="0"/>
              <a:t>‹#›</a:t>
            </a:fld>
            <a:endParaRPr lang="en-US"/>
          </a:p>
        </p:txBody>
      </p:sp>
    </p:spTree>
    <p:extLst>
      <p:ext uri="{BB962C8B-B14F-4D97-AF65-F5344CB8AC3E}">
        <p14:creationId xmlns:p14="http://schemas.microsoft.com/office/powerpoint/2010/main" val="35383788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D2EB66-D8FB-2148-8B0A-8E83C70B6C7B}" type="datetimeFigureOut">
              <a:rPr lang="en-US" smtClean="0"/>
              <a:t>10/27/2020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ACC836-1C07-E141-9BFB-691395C8A2F7}" type="slidenum">
              <a:rPr lang="en-US" smtClean="0"/>
              <a:t>‹#›</a:t>
            </a:fld>
            <a:endParaRPr lang="en-US"/>
          </a:p>
        </p:txBody>
      </p:sp>
    </p:spTree>
    <p:extLst>
      <p:ext uri="{BB962C8B-B14F-4D97-AF65-F5344CB8AC3E}">
        <p14:creationId xmlns:p14="http://schemas.microsoft.com/office/powerpoint/2010/main" val="24458911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2EB66-D8FB-2148-8B0A-8E83C70B6C7B}" type="datetimeFigureOut">
              <a:rPr lang="en-US" smtClean="0"/>
              <a:t>10/27/2020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ACC836-1C07-E141-9BFB-691395C8A2F7}" type="slidenum">
              <a:rPr lang="en-US" smtClean="0"/>
              <a:t>‹#›</a:t>
            </a:fld>
            <a:endParaRPr lang="en-US"/>
          </a:p>
        </p:txBody>
      </p:sp>
    </p:spTree>
    <p:extLst>
      <p:ext uri="{BB962C8B-B14F-4D97-AF65-F5344CB8AC3E}">
        <p14:creationId xmlns:p14="http://schemas.microsoft.com/office/powerpoint/2010/main" val="20581496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D2EB66-D8FB-2148-8B0A-8E83C70B6C7B}" type="datetimeFigureOut">
              <a:rPr lang="en-US" smtClean="0"/>
              <a:t>10/27/2020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CC836-1C07-E141-9BFB-691395C8A2F7}" type="slidenum">
              <a:rPr lang="en-US" smtClean="0"/>
              <a:t>‹#›</a:t>
            </a:fld>
            <a:endParaRPr lang="en-US"/>
          </a:p>
        </p:txBody>
      </p:sp>
    </p:spTree>
    <p:extLst>
      <p:ext uri="{BB962C8B-B14F-4D97-AF65-F5344CB8AC3E}">
        <p14:creationId xmlns:p14="http://schemas.microsoft.com/office/powerpoint/2010/main" val="3199579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1B4F5-976D-4AD4-99F8-00A8088706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FDE17A-92D0-47C4-BC73-AD5DBFEA4E9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516C59-EF55-4F5B-8BE1-88AED3B83560}"/>
              </a:ext>
            </a:extLst>
          </p:cNvPr>
          <p:cNvSpPr>
            <a:spLocks noGrp="1"/>
          </p:cNvSpPr>
          <p:nvPr>
            <p:ph type="dt" sz="half" idx="10"/>
          </p:nvPr>
        </p:nvSpPr>
        <p:spPr/>
        <p:txBody>
          <a:bodyPr/>
          <a:lstStyle/>
          <a:p>
            <a:fld id="{1699495A-AC86-4DA0-9B95-04CF73B2BD92}" type="datetimeFigureOut">
              <a:rPr lang="en-US" smtClean="0"/>
              <a:t>10/27/2020</a:t>
            </a:fld>
            <a:endParaRPr lang="en-US" dirty="0"/>
          </a:p>
        </p:txBody>
      </p:sp>
      <p:sp>
        <p:nvSpPr>
          <p:cNvPr id="5" name="Footer Placeholder 4">
            <a:extLst>
              <a:ext uri="{FF2B5EF4-FFF2-40B4-BE49-F238E27FC236}">
                <a16:creationId xmlns:a16="http://schemas.microsoft.com/office/drawing/2014/main" id="{78D26794-C808-4964-AD54-48C02529185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C5CC296-A5E5-4DD5-8118-830EB93ABCAD}"/>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13919488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D2EB66-D8FB-2148-8B0A-8E83C70B6C7B}" type="datetimeFigureOut">
              <a:rPr lang="en-US" smtClean="0"/>
              <a:t>10/27/2020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CC836-1C07-E141-9BFB-691395C8A2F7}" type="slidenum">
              <a:rPr lang="en-US" smtClean="0"/>
              <a:t>‹#›</a:t>
            </a:fld>
            <a:endParaRPr lang="en-US"/>
          </a:p>
        </p:txBody>
      </p:sp>
    </p:spTree>
    <p:extLst>
      <p:ext uri="{BB962C8B-B14F-4D97-AF65-F5344CB8AC3E}">
        <p14:creationId xmlns:p14="http://schemas.microsoft.com/office/powerpoint/2010/main" val="4572139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D2EB66-D8FB-2148-8B0A-8E83C70B6C7B}" type="datetimeFigureOut">
              <a:rPr lang="en-US" smtClean="0"/>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CC836-1C07-E141-9BFB-691395C8A2F7}" type="slidenum">
              <a:rPr lang="en-US" smtClean="0"/>
              <a:t>‹#›</a:t>
            </a:fld>
            <a:endParaRPr lang="en-US"/>
          </a:p>
        </p:txBody>
      </p:sp>
    </p:spTree>
    <p:extLst>
      <p:ext uri="{BB962C8B-B14F-4D97-AF65-F5344CB8AC3E}">
        <p14:creationId xmlns:p14="http://schemas.microsoft.com/office/powerpoint/2010/main" val="23675589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D2EB66-D8FB-2148-8B0A-8E83C70B6C7B}" type="datetimeFigureOut">
              <a:rPr lang="en-US" smtClean="0"/>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CC836-1C07-E141-9BFB-691395C8A2F7}" type="slidenum">
              <a:rPr lang="en-US" smtClean="0"/>
              <a:t>‹#›</a:t>
            </a:fld>
            <a:endParaRPr lang="en-US"/>
          </a:p>
        </p:txBody>
      </p:sp>
    </p:spTree>
    <p:extLst>
      <p:ext uri="{BB962C8B-B14F-4D97-AF65-F5344CB8AC3E}">
        <p14:creationId xmlns:p14="http://schemas.microsoft.com/office/powerpoint/2010/main" val="2411096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36CD0-66C1-45E1-9A38-9241232A66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EB00CB-6A6E-4B4E-B29C-42055B4138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6DCF8E2-CE9A-44F5-AFEE-C82D642228E9}"/>
              </a:ext>
            </a:extLst>
          </p:cNvPr>
          <p:cNvSpPr>
            <a:spLocks noGrp="1"/>
          </p:cNvSpPr>
          <p:nvPr>
            <p:ph type="dt" sz="half" idx="10"/>
          </p:nvPr>
        </p:nvSpPr>
        <p:spPr/>
        <p:txBody>
          <a:bodyPr/>
          <a:lstStyle/>
          <a:p>
            <a:fld id="{1699495A-AC86-4DA0-9B95-04CF73B2BD92}" type="datetimeFigureOut">
              <a:rPr lang="en-US" smtClean="0"/>
              <a:t>10/27/2020</a:t>
            </a:fld>
            <a:endParaRPr lang="en-US" dirty="0"/>
          </a:p>
        </p:txBody>
      </p:sp>
      <p:sp>
        <p:nvSpPr>
          <p:cNvPr id="5" name="Footer Placeholder 4">
            <a:extLst>
              <a:ext uri="{FF2B5EF4-FFF2-40B4-BE49-F238E27FC236}">
                <a16:creationId xmlns:a16="http://schemas.microsoft.com/office/drawing/2014/main" id="{BFC656E2-B0A5-4E1F-89E4-92270585608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E8629DE-C126-4464-B995-EAC4E789BDE2}"/>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26799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23159-9E99-41C8-BD76-FFA89C30C9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1824D3-79A1-4D18-AD87-262F565B189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9EECF9-DC82-4791-87BD-CE1B1CA97C4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72B338-E58B-4536-B853-DB0401B947CB}"/>
              </a:ext>
            </a:extLst>
          </p:cNvPr>
          <p:cNvSpPr>
            <a:spLocks noGrp="1"/>
          </p:cNvSpPr>
          <p:nvPr>
            <p:ph type="dt" sz="half" idx="10"/>
          </p:nvPr>
        </p:nvSpPr>
        <p:spPr/>
        <p:txBody>
          <a:bodyPr/>
          <a:lstStyle/>
          <a:p>
            <a:fld id="{1699495A-AC86-4DA0-9B95-04CF73B2BD92}" type="datetimeFigureOut">
              <a:rPr lang="en-US" smtClean="0"/>
              <a:t>10/27/2020</a:t>
            </a:fld>
            <a:endParaRPr lang="en-US" dirty="0"/>
          </a:p>
        </p:txBody>
      </p:sp>
      <p:sp>
        <p:nvSpPr>
          <p:cNvPr id="6" name="Footer Placeholder 5">
            <a:extLst>
              <a:ext uri="{FF2B5EF4-FFF2-40B4-BE49-F238E27FC236}">
                <a16:creationId xmlns:a16="http://schemas.microsoft.com/office/drawing/2014/main" id="{10F5C3A7-73D8-4FCE-9462-7435C670F0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D357E53-3826-4BFB-8A32-1DBD1404FEF9}"/>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629294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5CD34-858E-42FB-BF5C-278D83FCA5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969B98-B973-4ECA-A2F7-264C13463E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4AD7913-2A08-4743-82B7-C538BEB9B33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9646CF-F16C-42F2-94A2-BB1CABA3FB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ACF08CA-D709-4312-B064-3EF065B1929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268892-94A3-4ADE-BE0F-53888173C726}"/>
              </a:ext>
            </a:extLst>
          </p:cNvPr>
          <p:cNvSpPr>
            <a:spLocks noGrp="1"/>
          </p:cNvSpPr>
          <p:nvPr>
            <p:ph type="dt" sz="half" idx="10"/>
          </p:nvPr>
        </p:nvSpPr>
        <p:spPr/>
        <p:txBody>
          <a:bodyPr/>
          <a:lstStyle/>
          <a:p>
            <a:fld id="{1699495A-AC86-4DA0-9B95-04CF73B2BD92}" type="datetimeFigureOut">
              <a:rPr lang="en-US" smtClean="0"/>
              <a:t>10/27/2020</a:t>
            </a:fld>
            <a:endParaRPr lang="en-US" dirty="0"/>
          </a:p>
        </p:txBody>
      </p:sp>
      <p:sp>
        <p:nvSpPr>
          <p:cNvPr id="8" name="Footer Placeholder 7">
            <a:extLst>
              <a:ext uri="{FF2B5EF4-FFF2-40B4-BE49-F238E27FC236}">
                <a16:creationId xmlns:a16="http://schemas.microsoft.com/office/drawing/2014/main" id="{0134B7B6-A12E-400E-BE1D-0EF1C4CD255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32CE13B-2C40-4E98-919A-5814909A6FED}"/>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2325897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0F4AD-53DD-4A80-A0BD-C967DBED49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962480-798E-4F38-BCD1-E1CC6673B645}"/>
              </a:ext>
            </a:extLst>
          </p:cNvPr>
          <p:cNvSpPr>
            <a:spLocks noGrp="1"/>
          </p:cNvSpPr>
          <p:nvPr>
            <p:ph type="dt" sz="half" idx="10"/>
          </p:nvPr>
        </p:nvSpPr>
        <p:spPr/>
        <p:txBody>
          <a:bodyPr/>
          <a:lstStyle/>
          <a:p>
            <a:fld id="{1699495A-AC86-4DA0-9B95-04CF73B2BD92}" type="datetimeFigureOut">
              <a:rPr lang="en-US" smtClean="0"/>
              <a:t>10/27/2020</a:t>
            </a:fld>
            <a:endParaRPr lang="en-US" dirty="0"/>
          </a:p>
        </p:txBody>
      </p:sp>
      <p:sp>
        <p:nvSpPr>
          <p:cNvPr id="4" name="Footer Placeholder 3">
            <a:extLst>
              <a:ext uri="{FF2B5EF4-FFF2-40B4-BE49-F238E27FC236}">
                <a16:creationId xmlns:a16="http://schemas.microsoft.com/office/drawing/2014/main" id="{C66B82A5-2A87-4733-A106-BE0801F5FBB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9DB229F-5696-4FAC-B2E2-F5F6A110B0AD}"/>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4286072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2A8DEA-B4EC-4F16-9E4A-305FC871AA29}"/>
              </a:ext>
            </a:extLst>
          </p:cNvPr>
          <p:cNvSpPr>
            <a:spLocks noGrp="1"/>
          </p:cNvSpPr>
          <p:nvPr>
            <p:ph type="dt" sz="half" idx="10"/>
          </p:nvPr>
        </p:nvSpPr>
        <p:spPr/>
        <p:txBody>
          <a:bodyPr/>
          <a:lstStyle/>
          <a:p>
            <a:fld id="{1699495A-AC86-4DA0-9B95-04CF73B2BD92}" type="datetimeFigureOut">
              <a:rPr lang="en-US" smtClean="0"/>
              <a:t>10/27/2020</a:t>
            </a:fld>
            <a:endParaRPr lang="en-US" dirty="0"/>
          </a:p>
        </p:txBody>
      </p:sp>
      <p:sp>
        <p:nvSpPr>
          <p:cNvPr id="3" name="Footer Placeholder 2">
            <a:extLst>
              <a:ext uri="{FF2B5EF4-FFF2-40B4-BE49-F238E27FC236}">
                <a16:creationId xmlns:a16="http://schemas.microsoft.com/office/drawing/2014/main" id="{BA8C84F8-C6B4-40A9-ADEF-13AB925ECA1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3A1C2D0-9BC6-49C1-8178-257B80CC782D}"/>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1059184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CEABB-26CF-4AB8-86FB-A11C350067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AFE2C1-5F93-4554-B67B-4145D5D595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1D6C82-D332-42E6-A842-B8E8C81E1F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7F0AC6-83A3-4E03-AC1C-56A632A15EB7}"/>
              </a:ext>
            </a:extLst>
          </p:cNvPr>
          <p:cNvSpPr>
            <a:spLocks noGrp="1"/>
          </p:cNvSpPr>
          <p:nvPr>
            <p:ph type="dt" sz="half" idx="10"/>
          </p:nvPr>
        </p:nvSpPr>
        <p:spPr/>
        <p:txBody>
          <a:bodyPr/>
          <a:lstStyle/>
          <a:p>
            <a:fld id="{1699495A-AC86-4DA0-9B95-04CF73B2BD92}" type="datetimeFigureOut">
              <a:rPr lang="en-US" smtClean="0"/>
              <a:t>10/27/2020</a:t>
            </a:fld>
            <a:endParaRPr lang="en-US" dirty="0"/>
          </a:p>
        </p:txBody>
      </p:sp>
      <p:sp>
        <p:nvSpPr>
          <p:cNvPr id="6" name="Footer Placeholder 5">
            <a:extLst>
              <a:ext uri="{FF2B5EF4-FFF2-40B4-BE49-F238E27FC236}">
                <a16:creationId xmlns:a16="http://schemas.microsoft.com/office/drawing/2014/main" id="{B0B69137-04BC-457E-9EB6-1D7C05C0156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2A0E354-7F9F-472E-9461-47587ED6AAD2}"/>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3433671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EC1C4-BB41-4E75-B123-0971C351C7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6EDDAB-4BC6-44EE-998E-902D0C09C2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98AD516-7F9D-4147-85D6-60840C5FF8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19A42D1-EDA9-4D14-A0A4-E6B20B7C35CA}"/>
              </a:ext>
            </a:extLst>
          </p:cNvPr>
          <p:cNvSpPr>
            <a:spLocks noGrp="1"/>
          </p:cNvSpPr>
          <p:nvPr>
            <p:ph type="dt" sz="half" idx="10"/>
          </p:nvPr>
        </p:nvSpPr>
        <p:spPr/>
        <p:txBody>
          <a:bodyPr/>
          <a:lstStyle/>
          <a:p>
            <a:fld id="{1699495A-AC86-4DA0-9B95-04CF73B2BD92}" type="datetimeFigureOut">
              <a:rPr lang="en-US" smtClean="0"/>
              <a:t>10/27/2020</a:t>
            </a:fld>
            <a:endParaRPr lang="en-US" dirty="0"/>
          </a:p>
        </p:txBody>
      </p:sp>
      <p:sp>
        <p:nvSpPr>
          <p:cNvPr id="6" name="Footer Placeholder 5">
            <a:extLst>
              <a:ext uri="{FF2B5EF4-FFF2-40B4-BE49-F238E27FC236}">
                <a16:creationId xmlns:a16="http://schemas.microsoft.com/office/drawing/2014/main" id="{4C748C02-2963-4079-AA73-677988B3BCF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9114066-39EF-483B-B2F6-E5DA6AFF9E4C}"/>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1291465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r="-2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F245A2-3FCE-413A-A757-40FA8A9A85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A8508F-F049-425E-8D3C-8261A2EF60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5F5C52-2DAE-4BF6-951A-EECDBE2A4D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99495A-AC86-4DA0-9B95-04CF73B2BD92}" type="datetimeFigureOut">
              <a:rPr lang="en-US" smtClean="0"/>
              <a:t>10/27/2020</a:t>
            </a:fld>
            <a:endParaRPr lang="en-US" dirty="0"/>
          </a:p>
        </p:txBody>
      </p:sp>
      <p:sp>
        <p:nvSpPr>
          <p:cNvPr id="5" name="Footer Placeholder 4">
            <a:extLst>
              <a:ext uri="{FF2B5EF4-FFF2-40B4-BE49-F238E27FC236}">
                <a16:creationId xmlns:a16="http://schemas.microsoft.com/office/drawing/2014/main" id="{BD2878EB-8F1C-414F-B263-68817DAE8E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ADCB3B8-8AE8-4457-9D7B-0F792B63CD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362D63-6DE2-46E9-AE75-952879E173AD}" type="slidenum">
              <a:rPr lang="en-US" smtClean="0"/>
              <a:t>‹#›</a:t>
            </a:fld>
            <a:endParaRPr lang="en-US" dirty="0"/>
          </a:p>
        </p:txBody>
      </p:sp>
    </p:spTree>
    <p:extLst>
      <p:ext uri="{BB962C8B-B14F-4D97-AF65-F5344CB8AC3E}">
        <p14:creationId xmlns:p14="http://schemas.microsoft.com/office/powerpoint/2010/main" val="68008219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D2EB66-D8FB-2148-8B0A-8E83C70B6C7B}" type="datetimeFigureOut">
              <a:rPr lang="en-US" smtClean="0"/>
              <a:t>10/27/2020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ACC836-1C07-E141-9BFB-691395C8A2F7}" type="slidenum">
              <a:rPr lang="en-US" smtClean="0"/>
              <a:t>‹#›</a:t>
            </a:fld>
            <a:endParaRPr lang="en-US"/>
          </a:p>
        </p:txBody>
      </p:sp>
    </p:spTree>
    <p:extLst>
      <p:ext uri="{BB962C8B-B14F-4D97-AF65-F5344CB8AC3E}">
        <p14:creationId xmlns:p14="http://schemas.microsoft.com/office/powerpoint/2010/main" val="1891678020"/>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fostergeorgia.com/on-going-training/" TargetMode="External"/><Relationship Id="rId7" Type="http://schemas.openxmlformats.org/officeDocument/2006/relationships/image" Target="../media/image23.jpeg"/><Relationship Id="rId2" Type="http://schemas.openxmlformats.org/officeDocument/2006/relationships/hyperlink" Target="https://gacrs.org/home" TargetMode="Externa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hyperlink" Target="https://www.fosterparentcollege.com/" TargetMode="External"/><Relationship Id="rId4" Type="http://schemas.openxmlformats.org/officeDocument/2006/relationships/hyperlink" Target="https://www.maac4kids.org/" TargetMode="External"/></Relationships>
</file>

<file path=ppt/slides/_rels/slide28.xml.rels><?xml version="1.0" encoding="UTF-8" standalone="yes"?>
<Relationships xmlns="http://schemas.openxmlformats.org/package/2006/relationships"><Relationship Id="rId2" Type="http://schemas.openxmlformats.org/officeDocument/2006/relationships/hyperlink" Target="https://odis.dhs.ga.gov/Genera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mailto:Amy.hill1@dhs.ga.gov" TargetMode="External"/><Relationship Id="rId3" Type="http://schemas.openxmlformats.org/officeDocument/2006/relationships/hyperlink" Target="mailto:Lashaunda.daniel@dhs.ga.gov" TargetMode="External"/><Relationship Id="rId7" Type="http://schemas.openxmlformats.org/officeDocument/2006/relationships/hyperlink" Target="mailto:Tomeka.branscomb1@dhs.ga.gov"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mailto:Azure.mccollough@dhs.ga.gov" TargetMode="External"/><Relationship Id="rId5" Type="http://schemas.openxmlformats.org/officeDocument/2006/relationships/hyperlink" Target="mailto:Shanise.wooten1@dhs.ga.gov" TargetMode="External"/><Relationship Id="rId4" Type="http://schemas.openxmlformats.org/officeDocument/2006/relationships/hyperlink" Target="mailto:Andria.bolton@dhs.ga.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32B38"/>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6998" y="892762"/>
            <a:ext cx="4125144" cy="4123426"/>
          </a:xfrm>
          <a:prstGeom prst="rect">
            <a:avLst/>
          </a:prstGeom>
        </p:spPr>
      </p:pic>
      <p:sp>
        <p:nvSpPr>
          <p:cNvPr id="5" name="TextBox 4"/>
          <p:cNvSpPr txBox="1"/>
          <p:nvPr/>
        </p:nvSpPr>
        <p:spPr>
          <a:xfrm>
            <a:off x="1" y="5237018"/>
            <a:ext cx="12192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Museo Sans 900" charset="0"/>
                <a:ea typeface="Museo Sans 900" charset="0"/>
                <a:cs typeface="Museo Sans 900" charset="0"/>
              </a:rPr>
              <a:t>Tom C. Rawlings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Museo Sans 500" charset="0"/>
                <a:ea typeface="Museo Sans 500" charset="0"/>
                <a:cs typeface="Museo Sans 500" charset="0"/>
              </a:rPr>
              <a:t>Director</a:t>
            </a:r>
          </a:p>
        </p:txBody>
      </p:sp>
    </p:spTree>
    <p:extLst>
      <p:ext uri="{BB962C8B-B14F-4D97-AF65-F5344CB8AC3E}">
        <p14:creationId xmlns:p14="http://schemas.microsoft.com/office/powerpoint/2010/main" val="76914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C0DB9C61-90E0-484F-8602-02F49EDC1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14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3F7ED563-E5DB-4937-BF78-7893C4DC9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680" y="228036"/>
            <a:ext cx="11724640" cy="63779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7803943-9486-41F9-9D33-E25E5EB59120}"/>
              </a:ext>
            </a:extLst>
          </p:cNvPr>
          <p:cNvSpPr>
            <a:spLocks noGrp="1"/>
          </p:cNvSpPr>
          <p:nvPr>
            <p:ph type="title"/>
          </p:nvPr>
        </p:nvSpPr>
        <p:spPr>
          <a:xfrm>
            <a:off x="871220" y="860028"/>
            <a:ext cx="6006192" cy="1324907"/>
          </a:xfrm>
        </p:spPr>
        <p:txBody>
          <a:bodyPr>
            <a:normAutofit/>
          </a:bodyPr>
          <a:lstStyle/>
          <a:p>
            <a:r>
              <a:rPr lang="en-US" b="1" i="1">
                <a:solidFill>
                  <a:srgbClr val="31414F"/>
                </a:solidFill>
                <a:latin typeface="Calibri Light" panose="020F0302020204030204" pitchFamily="34" charset="0"/>
                <a:cs typeface="Calibri Light" panose="020F0302020204030204" pitchFamily="34" charset="0"/>
              </a:rPr>
              <a:t>Case Vignette 2:</a:t>
            </a:r>
          </a:p>
        </p:txBody>
      </p:sp>
      <p:sp>
        <p:nvSpPr>
          <p:cNvPr id="4" name="Content Placeholder 3"/>
          <p:cNvSpPr>
            <a:spLocks noGrp="1"/>
          </p:cNvSpPr>
          <p:nvPr>
            <p:ph idx="1"/>
          </p:nvPr>
        </p:nvSpPr>
        <p:spPr>
          <a:xfrm>
            <a:off x="871220" y="2248823"/>
            <a:ext cx="6006192" cy="3928139"/>
          </a:xfrm>
        </p:spPr>
        <p:txBody>
          <a:bodyPr>
            <a:normAutofit/>
          </a:bodyPr>
          <a:lstStyle/>
          <a:p>
            <a:r>
              <a:rPr lang="en-US" sz="2400">
                <a:solidFill>
                  <a:srgbClr val="31414F"/>
                </a:solidFill>
              </a:rPr>
              <a:t>Mr. and Mrs. Dolly are currently fostering three (3) children from DFCS. They are fostering through ABC Foster Care agency located in Atlanta, Georgia. They have been approved since January 21, 2020. Based on their approval period, how many hours of training will Mr. and Mrs. Dolly need </a:t>
            </a:r>
            <a:r>
              <a:rPr lang="en-US" sz="2400" b="1">
                <a:solidFill>
                  <a:srgbClr val="31414F"/>
                </a:solidFill>
              </a:rPr>
              <a:t>each</a:t>
            </a:r>
            <a:r>
              <a:rPr lang="en-US" sz="2400">
                <a:solidFill>
                  <a:srgbClr val="31414F"/>
                </a:solidFill>
              </a:rPr>
              <a:t> by December 31, 2020?</a:t>
            </a:r>
            <a:endParaRPr lang="en-US" sz="2400" b="1">
              <a:solidFill>
                <a:srgbClr val="31414F"/>
              </a:solidFill>
            </a:endParaRPr>
          </a:p>
        </p:txBody>
      </p:sp>
      <p:sp>
        <p:nvSpPr>
          <p:cNvPr id="141" name="Rectangle 140">
            <a:extLst>
              <a:ext uri="{FF2B5EF4-FFF2-40B4-BE49-F238E27FC236}">
                <a16:creationId xmlns:a16="http://schemas.microsoft.com/office/drawing/2014/main" id="{2306B647-FE95-4550-8350-3D2180C62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60466" y="699706"/>
            <a:ext cx="4114800" cy="5477256"/>
          </a:xfrm>
          <a:prstGeom prst="rect">
            <a:avLst/>
          </a:prstGeom>
          <a:solidFill>
            <a:srgbClr val="FFFFFF"/>
          </a:solidFill>
          <a:ln w="15875">
            <a:solidFill>
              <a:srgbClr val="314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INDERGARTEN NEWS: SEEKING FOSTER FAMILIES - Can you HELP?"/>
          <p:cNvPicPr>
            <a:picLocks noChangeAspect="1" noChangeArrowheads="1"/>
          </p:cNvPicPr>
          <p:nvPr/>
        </p:nvPicPr>
        <p:blipFill rotWithShape="1">
          <a:blip r:embed="rId2">
            <a:extLst>
              <a:ext uri="{28A0092B-C50C-407E-A947-70E740481C1C}">
                <a14:useLocalDpi xmlns:a14="http://schemas.microsoft.com/office/drawing/2010/main" val="0"/>
              </a:ext>
            </a:extLst>
          </a:blip>
          <a:srcRect r="3240" b="1"/>
          <a:stretch/>
        </p:blipFill>
        <p:spPr bwMode="auto">
          <a:xfrm>
            <a:off x="7523826" y="862763"/>
            <a:ext cx="3788081" cy="5151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875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31074" y="1005840"/>
            <a:ext cx="9953897" cy="830997"/>
          </a:xfrm>
          <a:prstGeom prst="rect">
            <a:avLst/>
          </a:prstGeom>
          <a:noFill/>
        </p:spPr>
        <p:txBody>
          <a:bodyPr wrap="square" rtlCol="0">
            <a:spAutoFit/>
          </a:bodyPr>
          <a:lstStyle/>
          <a:p>
            <a:r>
              <a:rPr lang="en-US" sz="2400" dirty="0"/>
              <a:t>Based on the chart, Mr. and Mrs. Dolly will need </a:t>
            </a:r>
            <a:r>
              <a:rPr lang="en-US" sz="2400" dirty="0">
                <a:solidFill>
                  <a:srgbClr val="FF0000"/>
                </a:solidFill>
              </a:rPr>
              <a:t>15 hours </a:t>
            </a:r>
            <a:r>
              <a:rPr lang="en-US" sz="2400" dirty="0"/>
              <a:t>by December 31, 2020.</a:t>
            </a:r>
          </a:p>
        </p:txBody>
      </p:sp>
      <p:graphicFrame>
        <p:nvGraphicFramePr>
          <p:cNvPr id="7" name="Table 6"/>
          <p:cNvGraphicFramePr>
            <a:graphicFrameLocks noGrp="1"/>
          </p:cNvGraphicFramePr>
          <p:nvPr>
            <p:extLst>
              <p:ext uri="{D42A27DB-BD31-4B8C-83A1-F6EECF244321}">
                <p14:modId xmlns:p14="http://schemas.microsoft.com/office/powerpoint/2010/main" val="1961525543"/>
              </p:ext>
            </p:extLst>
          </p:nvPr>
        </p:nvGraphicFramePr>
        <p:xfrm>
          <a:off x="1900863" y="1632857"/>
          <a:ext cx="8484108" cy="4822118"/>
        </p:xfrm>
        <a:graphic>
          <a:graphicData uri="http://schemas.openxmlformats.org/drawingml/2006/table">
            <a:tbl>
              <a:tblPr firstRow="1" bandRow="1">
                <a:tableStyleId>{5C22544A-7EE6-4342-B048-85BDC9FD1C3A}</a:tableStyleId>
              </a:tblPr>
              <a:tblGrid>
                <a:gridCol w="2828036">
                  <a:extLst>
                    <a:ext uri="{9D8B030D-6E8A-4147-A177-3AD203B41FA5}">
                      <a16:colId xmlns:a16="http://schemas.microsoft.com/office/drawing/2014/main" val="20000"/>
                    </a:ext>
                  </a:extLst>
                </a:gridCol>
                <a:gridCol w="2828036">
                  <a:extLst>
                    <a:ext uri="{9D8B030D-6E8A-4147-A177-3AD203B41FA5}">
                      <a16:colId xmlns:a16="http://schemas.microsoft.com/office/drawing/2014/main" val="20001"/>
                    </a:ext>
                  </a:extLst>
                </a:gridCol>
                <a:gridCol w="2828036">
                  <a:extLst>
                    <a:ext uri="{9D8B030D-6E8A-4147-A177-3AD203B41FA5}">
                      <a16:colId xmlns:a16="http://schemas.microsoft.com/office/drawing/2014/main" val="20002"/>
                    </a:ext>
                  </a:extLst>
                </a:gridCol>
              </a:tblGrid>
              <a:tr h="432998">
                <a:tc>
                  <a:txBody>
                    <a:bodyPr/>
                    <a:lstStyle/>
                    <a:p>
                      <a:r>
                        <a:rPr lang="en-US" dirty="0"/>
                        <a:t>Approval Date</a:t>
                      </a:r>
                    </a:p>
                  </a:txBody>
                  <a:tcPr/>
                </a:tc>
                <a:tc>
                  <a:txBody>
                    <a:bodyPr/>
                    <a:lstStyle/>
                    <a:p>
                      <a:r>
                        <a:rPr lang="en-US" dirty="0"/>
                        <a:t>Start of Training</a:t>
                      </a:r>
                      <a:r>
                        <a:rPr lang="en-US" baseline="0" dirty="0"/>
                        <a:t> (60 days)</a:t>
                      </a:r>
                      <a:endParaRPr lang="en-US" dirty="0"/>
                    </a:p>
                  </a:txBody>
                  <a:tcPr/>
                </a:tc>
                <a:tc>
                  <a:txBody>
                    <a:bodyPr/>
                    <a:lstStyle/>
                    <a:p>
                      <a:r>
                        <a:rPr lang="en-US" dirty="0"/>
                        <a:t>Hours Due</a:t>
                      </a:r>
                      <a:r>
                        <a:rPr lang="en-US" baseline="0" dirty="0"/>
                        <a:t> by Dec 31</a:t>
                      </a:r>
                      <a:r>
                        <a:rPr lang="en-US" baseline="30000" dirty="0"/>
                        <a:t>st</a:t>
                      </a:r>
                      <a:r>
                        <a:rPr lang="en-US" baseline="0" dirty="0"/>
                        <a:t> </a:t>
                      </a:r>
                      <a:endParaRPr lang="en-US" dirty="0"/>
                    </a:p>
                  </a:txBody>
                  <a:tcPr/>
                </a:tc>
                <a:extLst>
                  <a:ext uri="{0D108BD9-81ED-4DB2-BD59-A6C34878D82A}">
                    <a16:rowId xmlns:a16="http://schemas.microsoft.com/office/drawing/2014/main" val="10000"/>
                  </a:ext>
                </a:extLst>
              </a:tr>
              <a:tr h="355241">
                <a:tc>
                  <a:txBody>
                    <a:bodyPr/>
                    <a:lstStyle/>
                    <a:p>
                      <a:r>
                        <a:rPr lang="en-US" dirty="0"/>
                        <a:t>January </a:t>
                      </a:r>
                    </a:p>
                  </a:txBody>
                  <a:tcPr/>
                </a:tc>
                <a:tc>
                  <a:txBody>
                    <a:bodyPr/>
                    <a:lstStyle/>
                    <a:p>
                      <a:r>
                        <a:rPr lang="en-US" dirty="0"/>
                        <a:t>March</a:t>
                      </a:r>
                    </a:p>
                  </a:txBody>
                  <a:tcPr/>
                </a:tc>
                <a:tc>
                  <a:txBody>
                    <a:bodyPr/>
                    <a:lstStyle/>
                    <a:p>
                      <a:r>
                        <a:rPr lang="en-US" dirty="0"/>
                        <a:t>15 hours</a:t>
                      </a:r>
                    </a:p>
                  </a:txBody>
                  <a:tcPr/>
                </a:tc>
                <a:extLst>
                  <a:ext uri="{0D108BD9-81ED-4DB2-BD59-A6C34878D82A}">
                    <a16:rowId xmlns:a16="http://schemas.microsoft.com/office/drawing/2014/main" val="10001"/>
                  </a:ext>
                </a:extLst>
              </a:tr>
              <a:tr h="355241">
                <a:tc>
                  <a:txBody>
                    <a:bodyPr/>
                    <a:lstStyle/>
                    <a:p>
                      <a:r>
                        <a:rPr lang="en-US" dirty="0"/>
                        <a:t>February</a:t>
                      </a:r>
                    </a:p>
                  </a:txBody>
                  <a:tcPr/>
                </a:tc>
                <a:tc>
                  <a:txBody>
                    <a:bodyPr/>
                    <a:lstStyle/>
                    <a:p>
                      <a:r>
                        <a:rPr lang="en-US" dirty="0"/>
                        <a:t>April</a:t>
                      </a:r>
                    </a:p>
                  </a:txBody>
                  <a:tcPr/>
                </a:tc>
                <a:tc>
                  <a:txBody>
                    <a:bodyPr/>
                    <a:lstStyle/>
                    <a:p>
                      <a:r>
                        <a:rPr lang="en-US" dirty="0"/>
                        <a:t>15 hours</a:t>
                      </a:r>
                    </a:p>
                  </a:txBody>
                  <a:tcPr/>
                </a:tc>
                <a:extLst>
                  <a:ext uri="{0D108BD9-81ED-4DB2-BD59-A6C34878D82A}">
                    <a16:rowId xmlns:a16="http://schemas.microsoft.com/office/drawing/2014/main" val="10002"/>
                  </a:ext>
                </a:extLst>
              </a:tr>
              <a:tr h="355241">
                <a:tc>
                  <a:txBody>
                    <a:bodyPr/>
                    <a:lstStyle/>
                    <a:p>
                      <a:r>
                        <a:rPr lang="en-US" dirty="0"/>
                        <a:t>March</a:t>
                      </a:r>
                    </a:p>
                  </a:txBody>
                  <a:tcPr/>
                </a:tc>
                <a:tc>
                  <a:txBody>
                    <a:bodyPr/>
                    <a:lstStyle/>
                    <a:p>
                      <a:r>
                        <a:rPr lang="en-US" dirty="0"/>
                        <a:t>May</a:t>
                      </a:r>
                    </a:p>
                  </a:txBody>
                  <a:tcPr/>
                </a:tc>
                <a:tc>
                  <a:txBody>
                    <a:bodyPr/>
                    <a:lstStyle/>
                    <a:p>
                      <a:r>
                        <a:rPr lang="en-US" dirty="0"/>
                        <a:t>15</a:t>
                      </a:r>
                      <a:r>
                        <a:rPr lang="en-US" baseline="0" dirty="0"/>
                        <a:t> hours</a:t>
                      </a:r>
                      <a:endParaRPr lang="en-US" dirty="0"/>
                    </a:p>
                  </a:txBody>
                  <a:tcPr/>
                </a:tc>
                <a:extLst>
                  <a:ext uri="{0D108BD9-81ED-4DB2-BD59-A6C34878D82A}">
                    <a16:rowId xmlns:a16="http://schemas.microsoft.com/office/drawing/2014/main" val="10003"/>
                  </a:ext>
                </a:extLst>
              </a:tr>
              <a:tr h="355241">
                <a:tc>
                  <a:txBody>
                    <a:bodyPr/>
                    <a:lstStyle/>
                    <a:p>
                      <a:r>
                        <a:rPr lang="en-US" dirty="0"/>
                        <a:t>April</a:t>
                      </a:r>
                    </a:p>
                  </a:txBody>
                  <a:tcPr/>
                </a:tc>
                <a:tc>
                  <a:txBody>
                    <a:bodyPr/>
                    <a:lstStyle/>
                    <a:p>
                      <a:r>
                        <a:rPr lang="en-US" dirty="0"/>
                        <a:t>June</a:t>
                      </a:r>
                    </a:p>
                  </a:txBody>
                  <a:tcPr/>
                </a:tc>
                <a:tc>
                  <a:txBody>
                    <a:bodyPr/>
                    <a:lstStyle/>
                    <a:p>
                      <a:r>
                        <a:rPr lang="en-US" dirty="0"/>
                        <a:t>9 hours</a:t>
                      </a:r>
                    </a:p>
                  </a:txBody>
                  <a:tcPr/>
                </a:tc>
                <a:extLst>
                  <a:ext uri="{0D108BD9-81ED-4DB2-BD59-A6C34878D82A}">
                    <a16:rowId xmlns:a16="http://schemas.microsoft.com/office/drawing/2014/main" val="10004"/>
                  </a:ext>
                </a:extLst>
              </a:tr>
              <a:tr h="355241">
                <a:tc>
                  <a:txBody>
                    <a:bodyPr/>
                    <a:lstStyle/>
                    <a:p>
                      <a:r>
                        <a:rPr lang="en-US" dirty="0"/>
                        <a:t>May</a:t>
                      </a:r>
                    </a:p>
                  </a:txBody>
                  <a:tcPr/>
                </a:tc>
                <a:tc>
                  <a:txBody>
                    <a:bodyPr/>
                    <a:lstStyle/>
                    <a:p>
                      <a:r>
                        <a:rPr lang="en-US" dirty="0"/>
                        <a:t>July</a:t>
                      </a:r>
                    </a:p>
                  </a:txBody>
                  <a:tcPr/>
                </a:tc>
                <a:tc>
                  <a:txBody>
                    <a:bodyPr/>
                    <a:lstStyle/>
                    <a:p>
                      <a:r>
                        <a:rPr lang="en-US" dirty="0"/>
                        <a:t>9 hours</a:t>
                      </a:r>
                    </a:p>
                  </a:txBody>
                  <a:tcPr/>
                </a:tc>
                <a:extLst>
                  <a:ext uri="{0D108BD9-81ED-4DB2-BD59-A6C34878D82A}">
                    <a16:rowId xmlns:a16="http://schemas.microsoft.com/office/drawing/2014/main" val="10005"/>
                  </a:ext>
                </a:extLst>
              </a:tr>
              <a:tr h="355241">
                <a:tc>
                  <a:txBody>
                    <a:bodyPr/>
                    <a:lstStyle/>
                    <a:p>
                      <a:r>
                        <a:rPr lang="en-US" dirty="0"/>
                        <a:t>June</a:t>
                      </a:r>
                    </a:p>
                  </a:txBody>
                  <a:tcPr/>
                </a:tc>
                <a:tc>
                  <a:txBody>
                    <a:bodyPr/>
                    <a:lstStyle/>
                    <a:p>
                      <a:r>
                        <a:rPr lang="en-US" dirty="0"/>
                        <a:t>August</a:t>
                      </a:r>
                    </a:p>
                  </a:txBody>
                  <a:tcPr/>
                </a:tc>
                <a:tc>
                  <a:txBody>
                    <a:bodyPr/>
                    <a:lstStyle/>
                    <a:p>
                      <a:r>
                        <a:rPr lang="en-US" dirty="0"/>
                        <a:t>9 hours</a:t>
                      </a:r>
                    </a:p>
                  </a:txBody>
                  <a:tcPr/>
                </a:tc>
                <a:extLst>
                  <a:ext uri="{0D108BD9-81ED-4DB2-BD59-A6C34878D82A}">
                    <a16:rowId xmlns:a16="http://schemas.microsoft.com/office/drawing/2014/main" val="10006"/>
                  </a:ext>
                </a:extLst>
              </a:tr>
              <a:tr h="355241">
                <a:tc>
                  <a:txBody>
                    <a:bodyPr/>
                    <a:lstStyle/>
                    <a:p>
                      <a:r>
                        <a:rPr lang="en-US" dirty="0"/>
                        <a:t>July</a:t>
                      </a:r>
                    </a:p>
                  </a:txBody>
                  <a:tcPr/>
                </a:tc>
                <a:tc>
                  <a:txBody>
                    <a:bodyPr/>
                    <a:lstStyle/>
                    <a:p>
                      <a:r>
                        <a:rPr lang="en-US" dirty="0"/>
                        <a:t>September</a:t>
                      </a:r>
                    </a:p>
                  </a:txBody>
                  <a:tcPr/>
                </a:tc>
                <a:tc>
                  <a:txBody>
                    <a:bodyPr/>
                    <a:lstStyle/>
                    <a:p>
                      <a:r>
                        <a:rPr lang="en-US" dirty="0"/>
                        <a:t>9 hours</a:t>
                      </a:r>
                    </a:p>
                  </a:txBody>
                  <a:tcPr/>
                </a:tc>
                <a:extLst>
                  <a:ext uri="{0D108BD9-81ED-4DB2-BD59-A6C34878D82A}">
                    <a16:rowId xmlns:a16="http://schemas.microsoft.com/office/drawing/2014/main" val="10007"/>
                  </a:ext>
                </a:extLst>
              </a:tr>
              <a:tr h="355241">
                <a:tc>
                  <a:txBody>
                    <a:bodyPr/>
                    <a:lstStyle/>
                    <a:p>
                      <a:r>
                        <a:rPr lang="en-US" dirty="0"/>
                        <a:t>August</a:t>
                      </a:r>
                    </a:p>
                  </a:txBody>
                  <a:tcPr/>
                </a:tc>
                <a:tc>
                  <a:txBody>
                    <a:bodyPr/>
                    <a:lstStyle/>
                    <a:p>
                      <a:r>
                        <a:rPr lang="en-US" dirty="0"/>
                        <a:t>October</a:t>
                      </a:r>
                    </a:p>
                  </a:txBody>
                  <a:tcPr/>
                </a:tc>
                <a:tc>
                  <a:txBody>
                    <a:bodyPr/>
                    <a:lstStyle/>
                    <a:p>
                      <a:r>
                        <a:rPr lang="en-US" dirty="0"/>
                        <a:t>6 hours</a:t>
                      </a:r>
                    </a:p>
                  </a:txBody>
                  <a:tcPr/>
                </a:tc>
                <a:extLst>
                  <a:ext uri="{0D108BD9-81ED-4DB2-BD59-A6C34878D82A}">
                    <a16:rowId xmlns:a16="http://schemas.microsoft.com/office/drawing/2014/main" val="10008"/>
                  </a:ext>
                </a:extLst>
              </a:tr>
              <a:tr h="355241">
                <a:tc>
                  <a:txBody>
                    <a:bodyPr/>
                    <a:lstStyle/>
                    <a:p>
                      <a:r>
                        <a:rPr lang="en-US" dirty="0"/>
                        <a:t>September</a:t>
                      </a:r>
                    </a:p>
                  </a:txBody>
                  <a:tcPr/>
                </a:tc>
                <a:tc>
                  <a:txBody>
                    <a:bodyPr/>
                    <a:lstStyle/>
                    <a:p>
                      <a:r>
                        <a:rPr lang="en-US" dirty="0"/>
                        <a:t>November</a:t>
                      </a:r>
                    </a:p>
                  </a:txBody>
                  <a:tcPr/>
                </a:tc>
                <a:tc>
                  <a:txBody>
                    <a:bodyPr/>
                    <a:lstStyle/>
                    <a:p>
                      <a:r>
                        <a:rPr lang="en-US" dirty="0"/>
                        <a:t>6 hours</a:t>
                      </a:r>
                    </a:p>
                  </a:txBody>
                  <a:tcPr/>
                </a:tc>
                <a:extLst>
                  <a:ext uri="{0D108BD9-81ED-4DB2-BD59-A6C34878D82A}">
                    <a16:rowId xmlns:a16="http://schemas.microsoft.com/office/drawing/2014/main" val="10009"/>
                  </a:ext>
                </a:extLst>
              </a:tr>
              <a:tr h="355241">
                <a:tc>
                  <a:txBody>
                    <a:bodyPr/>
                    <a:lstStyle/>
                    <a:p>
                      <a:r>
                        <a:rPr lang="en-US" dirty="0"/>
                        <a:t>October</a:t>
                      </a:r>
                    </a:p>
                  </a:txBody>
                  <a:tcPr/>
                </a:tc>
                <a:tc>
                  <a:txBody>
                    <a:bodyPr/>
                    <a:lstStyle/>
                    <a:p>
                      <a:r>
                        <a:rPr lang="en-US" dirty="0"/>
                        <a:t>December</a:t>
                      </a:r>
                    </a:p>
                  </a:txBody>
                  <a:tcPr/>
                </a:tc>
                <a:tc>
                  <a:txBody>
                    <a:bodyPr/>
                    <a:lstStyle/>
                    <a:p>
                      <a:r>
                        <a:rPr lang="en-US" dirty="0"/>
                        <a:t>3</a:t>
                      </a:r>
                      <a:r>
                        <a:rPr lang="en-US" baseline="0" dirty="0"/>
                        <a:t> hours</a:t>
                      </a:r>
                      <a:endParaRPr lang="en-US" dirty="0"/>
                    </a:p>
                  </a:txBody>
                  <a:tcPr/>
                </a:tc>
                <a:extLst>
                  <a:ext uri="{0D108BD9-81ED-4DB2-BD59-A6C34878D82A}">
                    <a16:rowId xmlns:a16="http://schemas.microsoft.com/office/drawing/2014/main" val="10010"/>
                  </a:ext>
                </a:extLst>
              </a:tr>
              <a:tr h="355241">
                <a:tc>
                  <a:txBody>
                    <a:bodyPr/>
                    <a:lstStyle/>
                    <a:p>
                      <a:r>
                        <a:rPr lang="en-US" dirty="0"/>
                        <a:t>November</a:t>
                      </a:r>
                    </a:p>
                  </a:txBody>
                  <a:tcPr/>
                </a:tc>
                <a:tc>
                  <a:txBody>
                    <a:bodyPr/>
                    <a:lstStyle/>
                    <a:p>
                      <a:r>
                        <a:rPr lang="en-US" dirty="0"/>
                        <a:t>January</a:t>
                      </a:r>
                    </a:p>
                  </a:txBody>
                  <a:tcPr/>
                </a:tc>
                <a:tc>
                  <a:txBody>
                    <a:bodyPr/>
                    <a:lstStyle/>
                    <a:p>
                      <a:r>
                        <a:rPr lang="en-US" dirty="0"/>
                        <a:t>15</a:t>
                      </a:r>
                      <a:r>
                        <a:rPr lang="en-US" baseline="0" dirty="0"/>
                        <a:t> hours *</a:t>
                      </a:r>
                      <a:endParaRPr lang="en-US" dirty="0"/>
                    </a:p>
                  </a:txBody>
                  <a:tcPr/>
                </a:tc>
                <a:extLst>
                  <a:ext uri="{0D108BD9-81ED-4DB2-BD59-A6C34878D82A}">
                    <a16:rowId xmlns:a16="http://schemas.microsoft.com/office/drawing/2014/main" val="10011"/>
                  </a:ext>
                </a:extLst>
              </a:tr>
              <a:tr h="355241">
                <a:tc>
                  <a:txBody>
                    <a:bodyPr/>
                    <a:lstStyle/>
                    <a:p>
                      <a:r>
                        <a:rPr lang="en-US" dirty="0"/>
                        <a:t>December</a:t>
                      </a:r>
                    </a:p>
                  </a:txBody>
                  <a:tcPr/>
                </a:tc>
                <a:tc>
                  <a:txBody>
                    <a:bodyPr/>
                    <a:lstStyle/>
                    <a:p>
                      <a:r>
                        <a:rPr lang="en-US" dirty="0"/>
                        <a:t>February</a:t>
                      </a:r>
                    </a:p>
                  </a:txBody>
                  <a:tcPr/>
                </a:tc>
                <a:tc>
                  <a:txBody>
                    <a:bodyPr/>
                    <a:lstStyle/>
                    <a:p>
                      <a:r>
                        <a:rPr lang="en-US" dirty="0"/>
                        <a:t>15 hours *</a:t>
                      </a:r>
                    </a:p>
                  </a:txBody>
                  <a:tcPr/>
                </a:tc>
                <a:extLst>
                  <a:ext uri="{0D108BD9-81ED-4DB2-BD59-A6C34878D82A}">
                    <a16:rowId xmlns:a16="http://schemas.microsoft.com/office/drawing/2014/main" val="10012"/>
                  </a:ext>
                </a:extLst>
              </a:tr>
            </a:tbl>
          </a:graphicData>
        </a:graphic>
      </p:graphicFrame>
      <p:sp>
        <p:nvSpPr>
          <p:cNvPr id="8" name="TextBox 7"/>
          <p:cNvSpPr txBox="1"/>
          <p:nvPr/>
        </p:nvSpPr>
        <p:spPr>
          <a:xfrm>
            <a:off x="3655896" y="6454975"/>
            <a:ext cx="7487478" cy="369332"/>
          </a:xfrm>
          <a:prstGeom prst="rect">
            <a:avLst/>
          </a:prstGeom>
          <a:noFill/>
        </p:spPr>
        <p:txBody>
          <a:bodyPr wrap="square" rtlCol="0">
            <a:spAutoFit/>
          </a:bodyPr>
          <a:lstStyle/>
          <a:p>
            <a:r>
              <a:rPr lang="en-US" dirty="0"/>
              <a:t>*By December 31</a:t>
            </a:r>
            <a:r>
              <a:rPr lang="en-US" baseline="30000" dirty="0"/>
              <a:t>st</a:t>
            </a:r>
            <a:r>
              <a:rPr lang="en-US" dirty="0"/>
              <a:t> of the following year of approval</a:t>
            </a:r>
          </a:p>
        </p:txBody>
      </p:sp>
    </p:spTree>
    <p:extLst>
      <p:ext uri="{BB962C8B-B14F-4D97-AF65-F5344CB8AC3E}">
        <p14:creationId xmlns:p14="http://schemas.microsoft.com/office/powerpoint/2010/main" val="2108424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Picture 138">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498ADAD-6B37-4851-9362-1EF29E76BD98}"/>
              </a:ext>
            </a:extLst>
          </p:cNvPr>
          <p:cNvSpPr>
            <a:spLocks noGrp="1"/>
          </p:cNvSpPr>
          <p:nvPr>
            <p:ph type="title"/>
          </p:nvPr>
        </p:nvSpPr>
        <p:spPr>
          <a:xfrm>
            <a:off x="6094105" y="802955"/>
            <a:ext cx="4977976" cy="1454051"/>
          </a:xfrm>
        </p:spPr>
        <p:txBody>
          <a:bodyPr>
            <a:normAutofit/>
          </a:bodyPr>
          <a:lstStyle/>
          <a:p>
            <a:r>
              <a:rPr lang="en-US" b="1" i="1">
                <a:solidFill>
                  <a:srgbClr val="000000"/>
                </a:solidFill>
                <a:latin typeface="+mn-lt"/>
                <a:cs typeface="Calibri Light" panose="020F0302020204030204" pitchFamily="34" charset="0"/>
              </a:rPr>
              <a:t>Case Vignette 3:</a:t>
            </a:r>
          </a:p>
        </p:txBody>
      </p:sp>
      <p:sp>
        <p:nvSpPr>
          <p:cNvPr id="141"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2" name="Picture 4" descr="aring clipart foster care, Picture #154743 caring clipart foster ca"/>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t="5278" r="2" b="2"/>
          <a:stretch/>
        </p:blipFill>
        <p:spPr bwMode="auto">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2730510-DFAC-44F5-8C41-6CA5D4E421F9}"/>
              </a:ext>
            </a:extLst>
          </p:cNvPr>
          <p:cNvSpPr>
            <a:spLocks noGrp="1"/>
          </p:cNvSpPr>
          <p:nvPr>
            <p:ph idx="1"/>
          </p:nvPr>
        </p:nvSpPr>
        <p:spPr>
          <a:xfrm>
            <a:off x="6094105" y="3059961"/>
            <a:ext cx="4977578" cy="3639289"/>
          </a:xfrm>
        </p:spPr>
        <p:txBody>
          <a:bodyPr anchor="ctr">
            <a:normAutofit/>
          </a:bodyPr>
          <a:lstStyle/>
          <a:p>
            <a:pPr marL="0" indent="0">
              <a:buNone/>
            </a:pPr>
            <a:r>
              <a:rPr lang="en-US" dirty="0">
                <a:solidFill>
                  <a:srgbClr val="000000"/>
                </a:solidFill>
              </a:rPr>
              <a:t>Ms. Sarah Williams is excited to start her fostering journey. She just received a letter with an approval date of November 3, 2020. When should Ms. Sarah begin her training? How many hours should she have? And by when should she have the required hours completed?  </a:t>
            </a:r>
          </a:p>
          <a:p>
            <a:pPr marL="0" indent="0">
              <a:buNone/>
            </a:pPr>
            <a:endParaRPr lang="en-US" sz="2000" dirty="0">
              <a:solidFill>
                <a:srgbClr val="000000"/>
              </a:solidFill>
            </a:endParaRPr>
          </a:p>
          <a:p>
            <a:pPr marL="0" indent="0">
              <a:buNone/>
            </a:pPr>
            <a:endParaRPr lang="en-US" sz="2000" dirty="0">
              <a:solidFill>
                <a:srgbClr val="000000"/>
              </a:solidFill>
            </a:endParaRPr>
          </a:p>
          <a:p>
            <a:pPr marL="0" indent="0">
              <a:buNone/>
            </a:pPr>
            <a:endParaRPr lang="en-US" sz="2000" dirty="0">
              <a:solidFill>
                <a:srgbClr val="000000"/>
              </a:solidFill>
            </a:endParaRPr>
          </a:p>
          <a:p>
            <a:pPr marL="0" indent="0">
              <a:buNone/>
            </a:pPr>
            <a:endParaRPr lang="en-US" sz="2000" dirty="0">
              <a:solidFill>
                <a:srgbClr val="000000"/>
              </a:solidFill>
            </a:endParaRPr>
          </a:p>
        </p:txBody>
      </p:sp>
    </p:spTree>
    <p:extLst>
      <p:ext uri="{BB962C8B-B14F-4D97-AF65-F5344CB8AC3E}">
        <p14:creationId xmlns:p14="http://schemas.microsoft.com/office/powerpoint/2010/main" val="2798202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7328" y="618598"/>
            <a:ext cx="10241280" cy="1477328"/>
          </a:xfrm>
          <a:prstGeom prst="rect">
            <a:avLst/>
          </a:prstGeom>
          <a:noFill/>
        </p:spPr>
        <p:txBody>
          <a:bodyPr wrap="square" rtlCol="0">
            <a:spAutoFit/>
          </a:bodyPr>
          <a:lstStyle/>
          <a:p>
            <a:r>
              <a:rPr lang="en-US" dirty="0"/>
              <a:t>Based on the chart, Ms. Sarah should begin her training in </a:t>
            </a:r>
            <a:r>
              <a:rPr lang="en-US" dirty="0">
                <a:solidFill>
                  <a:srgbClr val="FF0000"/>
                </a:solidFill>
              </a:rPr>
              <a:t>January</a:t>
            </a:r>
            <a:r>
              <a:rPr lang="en-US" dirty="0"/>
              <a:t> (which is 60 days from her approval date). She should also have </a:t>
            </a:r>
            <a:r>
              <a:rPr lang="en-US" dirty="0">
                <a:solidFill>
                  <a:srgbClr val="FF0000"/>
                </a:solidFill>
              </a:rPr>
              <a:t>15 hours </a:t>
            </a:r>
            <a:r>
              <a:rPr lang="en-US" dirty="0"/>
              <a:t>completed by </a:t>
            </a:r>
            <a:r>
              <a:rPr lang="en-US" dirty="0">
                <a:solidFill>
                  <a:srgbClr val="FF0000"/>
                </a:solidFill>
              </a:rPr>
              <a:t>December 31, 2021. </a:t>
            </a:r>
          </a:p>
          <a:p>
            <a:endParaRPr lang="en-US" dirty="0">
              <a:solidFill>
                <a:srgbClr val="FF0000"/>
              </a:solidFill>
            </a:endParaRPr>
          </a:p>
          <a:p>
            <a:r>
              <a:rPr lang="en-US" b="1" dirty="0"/>
              <a:t>Remember: </a:t>
            </a:r>
            <a:r>
              <a:rPr lang="en-US" dirty="0"/>
              <a:t>Approvals on November or December would mean that caregiver(s) should have 15 hours completed by the following year of approval</a:t>
            </a:r>
            <a:endParaRPr lang="en-US" dirty="0">
              <a:solidFill>
                <a:srgbClr val="FF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256336767"/>
              </p:ext>
            </p:extLst>
          </p:nvPr>
        </p:nvGraphicFramePr>
        <p:xfrm>
          <a:off x="3344093" y="2095926"/>
          <a:ext cx="8297184" cy="4754880"/>
        </p:xfrm>
        <a:graphic>
          <a:graphicData uri="http://schemas.openxmlformats.org/drawingml/2006/table">
            <a:tbl>
              <a:tblPr firstRow="1" bandRow="1">
                <a:tableStyleId>{5C22544A-7EE6-4342-B048-85BDC9FD1C3A}</a:tableStyleId>
              </a:tblPr>
              <a:tblGrid>
                <a:gridCol w="2765728">
                  <a:extLst>
                    <a:ext uri="{9D8B030D-6E8A-4147-A177-3AD203B41FA5}">
                      <a16:colId xmlns:a16="http://schemas.microsoft.com/office/drawing/2014/main" val="20000"/>
                    </a:ext>
                  </a:extLst>
                </a:gridCol>
                <a:gridCol w="2765728">
                  <a:extLst>
                    <a:ext uri="{9D8B030D-6E8A-4147-A177-3AD203B41FA5}">
                      <a16:colId xmlns:a16="http://schemas.microsoft.com/office/drawing/2014/main" val="20001"/>
                    </a:ext>
                  </a:extLst>
                </a:gridCol>
                <a:gridCol w="2765728">
                  <a:extLst>
                    <a:ext uri="{9D8B030D-6E8A-4147-A177-3AD203B41FA5}">
                      <a16:colId xmlns:a16="http://schemas.microsoft.com/office/drawing/2014/main" val="20002"/>
                    </a:ext>
                  </a:extLst>
                </a:gridCol>
              </a:tblGrid>
              <a:tr h="354806">
                <a:tc>
                  <a:txBody>
                    <a:bodyPr/>
                    <a:lstStyle/>
                    <a:p>
                      <a:r>
                        <a:rPr lang="en-US" dirty="0"/>
                        <a:t>Approval Date</a:t>
                      </a:r>
                    </a:p>
                  </a:txBody>
                  <a:tcPr/>
                </a:tc>
                <a:tc>
                  <a:txBody>
                    <a:bodyPr/>
                    <a:lstStyle/>
                    <a:p>
                      <a:r>
                        <a:rPr lang="en-US" dirty="0"/>
                        <a:t>Start of Training</a:t>
                      </a:r>
                      <a:r>
                        <a:rPr lang="en-US" baseline="0" dirty="0"/>
                        <a:t> (60 days)</a:t>
                      </a:r>
                      <a:endParaRPr lang="en-US" dirty="0"/>
                    </a:p>
                  </a:txBody>
                  <a:tcPr/>
                </a:tc>
                <a:tc>
                  <a:txBody>
                    <a:bodyPr/>
                    <a:lstStyle/>
                    <a:p>
                      <a:r>
                        <a:rPr lang="en-US" dirty="0"/>
                        <a:t>Hours Due</a:t>
                      </a:r>
                      <a:r>
                        <a:rPr lang="en-US" baseline="0" dirty="0"/>
                        <a:t> by Dec 31</a:t>
                      </a:r>
                      <a:r>
                        <a:rPr lang="en-US" baseline="30000" dirty="0"/>
                        <a:t>st</a:t>
                      </a:r>
                      <a:r>
                        <a:rPr lang="en-US" baseline="0" dirty="0"/>
                        <a:t> </a:t>
                      </a:r>
                      <a:endParaRPr lang="en-US" dirty="0"/>
                    </a:p>
                  </a:txBody>
                  <a:tcPr/>
                </a:tc>
                <a:extLst>
                  <a:ext uri="{0D108BD9-81ED-4DB2-BD59-A6C34878D82A}">
                    <a16:rowId xmlns:a16="http://schemas.microsoft.com/office/drawing/2014/main" val="10000"/>
                  </a:ext>
                </a:extLst>
              </a:tr>
              <a:tr h="334016">
                <a:tc>
                  <a:txBody>
                    <a:bodyPr/>
                    <a:lstStyle/>
                    <a:p>
                      <a:r>
                        <a:rPr lang="en-US" dirty="0"/>
                        <a:t>January </a:t>
                      </a:r>
                    </a:p>
                  </a:txBody>
                  <a:tcPr/>
                </a:tc>
                <a:tc>
                  <a:txBody>
                    <a:bodyPr/>
                    <a:lstStyle/>
                    <a:p>
                      <a:r>
                        <a:rPr lang="en-US" dirty="0"/>
                        <a:t>March</a:t>
                      </a:r>
                    </a:p>
                  </a:txBody>
                  <a:tcPr/>
                </a:tc>
                <a:tc>
                  <a:txBody>
                    <a:bodyPr/>
                    <a:lstStyle/>
                    <a:p>
                      <a:r>
                        <a:rPr lang="en-US" dirty="0"/>
                        <a:t>15 hours</a:t>
                      </a:r>
                    </a:p>
                  </a:txBody>
                  <a:tcPr/>
                </a:tc>
                <a:extLst>
                  <a:ext uri="{0D108BD9-81ED-4DB2-BD59-A6C34878D82A}">
                    <a16:rowId xmlns:a16="http://schemas.microsoft.com/office/drawing/2014/main" val="10001"/>
                  </a:ext>
                </a:extLst>
              </a:tr>
              <a:tr h="334016">
                <a:tc>
                  <a:txBody>
                    <a:bodyPr/>
                    <a:lstStyle/>
                    <a:p>
                      <a:r>
                        <a:rPr lang="en-US" dirty="0"/>
                        <a:t>February</a:t>
                      </a:r>
                    </a:p>
                  </a:txBody>
                  <a:tcPr/>
                </a:tc>
                <a:tc>
                  <a:txBody>
                    <a:bodyPr/>
                    <a:lstStyle/>
                    <a:p>
                      <a:r>
                        <a:rPr lang="en-US" dirty="0"/>
                        <a:t>April</a:t>
                      </a:r>
                    </a:p>
                  </a:txBody>
                  <a:tcPr/>
                </a:tc>
                <a:tc>
                  <a:txBody>
                    <a:bodyPr/>
                    <a:lstStyle/>
                    <a:p>
                      <a:r>
                        <a:rPr lang="en-US" dirty="0"/>
                        <a:t>15 hours</a:t>
                      </a:r>
                    </a:p>
                  </a:txBody>
                  <a:tcPr/>
                </a:tc>
                <a:extLst>
                  <a:ext uri="{0D108BD9-81ED-4DB2-BD59-A6C34878D82A}">
                    <a16:rowId xmlns:a16="http://schemas.microsoft.com/office/drawing/2014/main" val="10002"/>
                  </a:ext>
                </a:extLst>
              </a:tr>
              <a:tr h="334016">
                <a:tc>
                  <a:txBody>
                    <a:bodyPr/>
                    <a:lstStyle/>
                    <a:p>
                      <a:r>
                        <a:rPr lang="en-US" dirty="0"/>
                        <a:t>March</a:t>
                      </a:r>
                    </a:p>
                  </a:txBody>
                  <a:tcPr/>
                </a:tc>
                <a:tc>
                  <a:txBody>
                    <a:bodyPr/>
                    <a:lstStyle/>
                    <a:p>
                      <a:r>
                        <a:rPr lang="en-US" dirty="0"/>
                        <a:t>May</a:t>
                      </a:r>
                    </a:p>
                  </a:txBody>
                  <a:tcPr/>
                </a:tc>
                <a:tc>
                  <a:txBody>
                    <a:bodyPr/>
                    <a:lstStyle/>
                    <a:p>
                      <a:r>
                        <a:rPr lang="en-US" dirty="0"/>
                        <a:t>15</a:t>
                      </a:r>
                      <a:r>
                        <a:rPr lang="en-US" baseline="0" dirty="0"/>
                        <a:t> hours</a:t>
                      </a:r>
                      <a:endParaRPr lang="en-US" dirty="0"/>
                    </a:p>
                  </a:txBody>
                  <a:tcPr/>
                </a:tc>
                <a:extLst>
                  <a:ext uri="{0D108BD9-81ED-4DB2-BD59-A6C34878D82A}">
                    <a16:rowId xmlns:a16="http://schemas.microsoft.com/office/drawing/2014/main" val="10003"/>
                  </a:ext>
                </a:extLst>
              </a:tr>
              <a:tr h="334016">
                <a:tc>
                  <a:txBody>
                    <a:bodyPr/>
                    <a:lstStyle/>
                    <a:p>
                      <a:r>
                        <a:rPr lang="en-US" dirty="0"/>
                        <a:t>April</a:t>
                      </a:r>
                    </a:p>
                  </a:txBody>
                  <a:tcPr/>
                </a:tc>
                <a:tc>
                  <a:txBody>
                    <a:bodyPr/>
                    <a:lstStyle/>
                    <a:p>
                      <a:r>
                        <a:rPr lang="en-US" dirty="0"/>
                        <a:t>June</a:t>
                      </a:r>
                    </a:p>
                  </a:txBody>
                  <a:tcPr/>
                </a:tc>
                <a:tc>
                  <a:txBody>
                    <a:bodyPr/>
                    <a:lstStyle/>
                    <a:p>
                      <a:r>
                        <a:rPr lang="en-US" dirty="0"/>
                        <a:t>9 hours</a:t>
                      </a:r>
                    </a:p>
                  </a:txBody>
                  <a:tcPr/>
                </a:tc>
                <a:extLst>
                  <a:ext uri="{0D108BD9-81ED-4DB2-BD59-A6C34878D82A}">
                    <a16:rowId xmlns:a16="http://schemas.microsoft.com/office/drawing/2014/main" val="10004"/>
                  </a:ext>
                </a:extLst>
              </a:tr>
              <a:tr h="334016">
                <a:tc>
                  <a:txBody>
                    <a:bodyPr/>
                    <a:lstStyle/>
                    <a:p>
                      <a:r>
                        <a:rPr lang="en-US" dirty="0"/>
                        <a:t>May</a:t>
                      </a:r>
                    </a:p>
                  </a:txBody>
                  <a:tcPr/>
                </a:tc>
                <a:tc>
                  <a:txBody>
                    <a:bodyPr/>
                    <a:lstStyle/>
                    <a:p>
                      <a:r>
                        <a:rPr lang="en-US" dirty="0"/>
                        <a:t>July</a:t>
                      </a:r>
                    </a:p>
                  </a:txBody>
                  <a:tcPr/>
                </a:tc>
                <a:tc>
                  <a:txBody>
                    <a:bodyPr/>
                    <a:lstStyle/>
                    <a:p>
                      <a:r>
                        <a:rPr lang="en-US" dirty="0"/>
                        <a:t>9 hours</a:t>
                      </a:r>
                    </a:p>
                  </a:txBody>
                  <a:tcPr/>
                </a:tc>
                <a:extLst>
                  <a:ext uri="{0D108BD9-81ED-4DB2-BD59-A6C34878D82A}">
                    <a16:rowId xmlns:a16="http://schemas.microsoft.com/office/drawing/2014/main" val="10005"/>
                  </a:ext>
                </a:extLst>
              </a:tr>
              <a:tr h="334016">
                <a:tc>
                  <a:txBody>
                    <a:bodyPr/>
                    <a:lstStyle/>
                    <a:p>
                      <a:r>
                        <a:rPr lang="en-US" dirty="0"/>
                        <a:t>June</a:t>
                      </a:r>
                    </a:p>
                  </a:txBody>
                  <a:tcPr/>
                </a:tc>
                <a:tc>
                  <a:txBody>
                    <a:bodyPr/>
                    <a:lstStyle/>
                    <a:p>
                      <a:r>
                        <a:rPr lang="en-US" dirty="0"/>
                        <a:t>August</a:t>
                      </a:r>
                    </a:p>
                  </a:txBody>
                  <a:tcPr/>
                </a:tc>
                <a:tc>
                  <a:txBody>
                    <a:bodyPr/>
                    <a:lstStyle/>
                    <a:p>
                      <a:r>
                        <a:rPr lang="en-US" dirty="0"/>
                        <a:t>9 hours</a:t>
                      </a:r>
                    </a:p>
                  </a:txBody>
                  <a:tcPr/>
                </a:tc>
                <a:extLst>
                  <a:ext uri="{0D108BD9-81ED-4DB2-BD59-A6C34878D82A}">
                    <a16:rowId xmlns:a16="http://schemas.microsoft.com/office/drawing/2014/main" val="10006"/>
                  </a:ext>
                </a:extLst>
              </a:tr>
              <a:tr h="334016">
                <a:tc>
                  <a:txBody>
                    <a:bodyPr/>
                    <a:lstStyle/>
                    <a:p>
                      <a:r>
                        <a:rPr lang="en-US" dirty="0"/>
                        <a:t>July</a:t>
                      </a:r>
                    </a:p>
                  </a:txBody>
                  <a:tcPr/>
                </a:tc>
                <a:tc>
                  <a:txBody>
                    <a:bodyPr/>
                    <a:lstStyle/>
                    <a:p>
                      <a:r>
                        <a:rPr lang="en-US" dirty="0"/>
                        <a:t>September</a:t>
                      </a:r>
                    </a:p>
                  </a:txBody>
                  <a:tcPr/>
                </a:tc>
                <a:tc>
                  <a:txBody>
                    <a:bodyPr/>
                    <a:lstStyle/>
                    <a:p>
                      <a:r>
                        <a:rPr lang="en-US" dirty="0"/>
                        <a:t>9 hours</a:t>
                      </a:r>
                    </a:p>
                  </a:txBody>
                  <a:tcPr/>
                </a:tc>
                <a:extLst>
                  <a:ext uri="{0D108BD9-81ED-4DB2-BD59-A6C34878D82A}">
                    <a16:rowId xmlns:a16="http://schemas.microsoft.com/office/drawing/2014/main" val="10007"/>
                  </a:ext>
                </a:extLst>
              </a:tr>
              <a:tr h="334016">
                <a:tc>
                  <a:txBody>
                    <a:bodyPr/>
                    <a:lstStyle/>
                    <a:p>
                      <a:r>
                        <a:rPr lang="en-US" dirty="0"/>
                        <a:t>August</a:t>
                      </a:r>
                    </a:p>
                  </a:txBody>
                  <a:tcPr/>
                </a:tc>
                <a:tc>
                  <a:txBody>
                    <a:bodyPr/>
                    <a:lstStyle/>
                    <a:p>
                      <a:r>
                        <a:rPr lang="en-US" dirty="0"/>
                        <a:t>October</a:t>
                      </a:r>
                    </a:p>
                  </a:txBody>
                  <a:tcPr/>
                </a:tc>
                <a:tc>
                  <a:txBody>
                    <a:bodyPr/>
                    <a:lstStyle/>
                    <a:p>
                      <a:r>
                        <a:rPr lang="en-US" dirty="0"/>
                        <a:t>6 hours</a:t>
                      </a:r>
                    </a:p>
                  </a:txBody>
                  <a:tcPr/>
                </a:tc>
                <a:extLst>
                  <a:ext uri="{0D108BD9-81ED-4DB2-BD59-A6C34878D82A}">
                    <a16:rowId xmlns:a16="http://schemas.microsoft.com/office/drawing/2014/main" val="10008"/>
                  </a:ext>
                </a:extLst>
              </a:tr>
              <a:tr h="334016">
                <a:tc>
                  <a:txBody>
                    <a:bodyPr/>
                    <a:lstStyle/>
                    <a:p>
                      <a:r>
                        <a:rPr lang="en-US" dirty="0"/>
                        <a:t>September</a:t>
                      </a:r>
                    </a:p>
                  </a:txBody>
                  <a:tcPr/>
                </a:tc>
                <a:tc>
                  <a:txBody>
                    <a:bodyPr/>
                    <a:lstStyle/>
                    <a:p>
                      <a:r>
                        <a:rPr lang="en-US" dirty="0"/>
                        <a:t>November</a:t>
                      </a:r>
                    </a:p>
                  </a:txBody>
                  <a:tcPr/>
                </a:tc>
                <a:tc>
                  <a:txBody>
                    <a:bodyPr/>
                    <a:lstStyle/>
                    <a:p>
                      <a:r>
                        <a:rPr lang="en-US" dirty="0"/>
                        <a:t>6 hours</a:t>
                      </a:r>
                    </a:p>
                  </a:txBody>
                  <a:tcPr/>
                </a:tc>
                <a:extLst>
                  <a:ext uri="{0D108BD9-81ED-4DB2-BD59-A6C34878D82A}">
                    <a16:rowId xmlns:a16="http://schemas.microsoft.com/office/drawing/2014/main" val="10009"/>
                  </a:ext>
                </a:extLst>
              </a:tr>
              <a:tr h="334016">
                <a:tc>
                  <a:txBody>
                    <a:bodyPr/>
                    <a:lstStyle/>
                    <a:p>
                      <a:r>
                        <a:rPr lang="en-US" dirty="0"/>
                        <a:t>October</a:t>
                      </a:r>
                    </a:p>
                  </a:txBody>
                  <a:tcPr/>
                </a:tc>
                <a:tc>
                  <a:txBody>
                    <a:bodyPr/>
                    <a:lstStyle/>
                    <a:p>
                      <a:r>
                        <a:rPr lang="en-US" dirty="0"/>
                        <a:t>December</a:t>
                      </a:r>
                    </a:p>
                  </a:txBody>
                  <a:tcPr/>
                </a:tc>
                <a:tc>
                  <a:txBody>
                    <a:bodyPr/>
                    <a:lstStyle/>
                    <a:p>
                      <a:r>
                        <a:rPr lang="en-US" dirty="0"/>
                        <a:t>3</a:t>
                      </a:r>
                      <a:r>
                        <a:rPr lang="en-US" baseline="0" dirty="0"/>
                        <a:t> hours</a:t>
                      </a:r>
                      <a:endParaRPr lang="en-US" dirty="0"/>
                    </a:p>
                  </a:txBody>
                  <a:tcPr/>
                </a:tc>
                <a:extLst>
                  <a:ext uri="{0D108BD9-81ED-4DB2-BD59-A6C34878D82A}">
                    <a16:rowId xmlns:a16="http://schemas.microsoft.com/office/drawing/2014/main" val="10010"/>
                  </a:ext>
                </a:extLst>
              </a:tr>
              <a:tr h="334016">
                <a:tc>
                  <a:txBody>
                    <a:bodyPr/>
                    <a:lstStyle/>
                    <a:p>
                      <a:r>
                        <a:rPr lang="en-US" dirty="0"/>
                        <a:t>November</a:t>
                      </a:r>
                    </a:p>
                  </a:txBody>
                  <a:tcPr/>
                </a:tc>
                <a:tc>
                  <a:txBody>
                    <a:bodyPr/>
                    <a:lstStyle/>
                    <a:p>
                      <a:r>
                        <a:rPr lang="en-US" dirty="0"/>
                        <a:t>January</a:t>
                      </a:r>
                    </a:p>
                  </a:txBody>
                  <a:tcPr/>
                </a:tc>
                <a:tc>
                  <a:txBody>
                    <a:bodyPr/>
                    <a:lstStyle/>
                    <a:p>
                      <a:r>
                        <a:rPr lang="en-US" dirty="0"/>
                        <a:t>15</a:t>
                      </a:r>
                      <a:r>
                        <a:rPr lang="en-US" baseline="0" dirty="0"/>
                        <a:t> hours *</a:t>
                      </a:r>
                      <a:endParaRPr lang="en-US" dirty="0"/>
                    </a:p>
                  </a:txBody>
                  <a:tcPr/>
                </a:tc>
                <a:extLst>
                  <a:ext uri="{0D108BD9-81ED-4DB2-BD59-A6C34878D82A}">
                    <a16:rowId xmlns:a16="http://schemas.microsoft.com/office/drawing/2014/main" val="10011"/>
                  </a:ext>
                </a:extLst>
              </a:tr>
              <a:tr h="334016">
                <a:tc>
                  <a:txBody>
                    <a:bodyPr/>
                    <a:lstStyle/>
                    <a:p>
                      <a:r>
                        <a:rPr lang="en-US" dirty="0"/>
                        <a:t>December</a:t>
                      </a:r>
                    </a:p>
                  </a:txBody>
                  <a:tcPr/>
                </a:tc>
                <a:tc>
                  <a:txBody>
                    <a:bodyPr/>
                    <a:lstStyle/>
                    <a:p>
                      <a:r>
                        <a:rPr lang="en-US" dirty="0"/>
                        <a:t>February</a:t>
                      </a:r>
                    </a:p>
                  </a:txBody>
                  <a:tcPr/>
                </a:tc>
                <a:tc>
                  <a:txBody>
                    <a:bodyPr/>
                    <a:lstStyle/>
                    <a:p>
                      <a:r>
                        <a:rPr lang="en-US" dirty="0"/>
                        <a:t>15 hours *</a:t>
                      </a:r>
                    </a:p>
                  </a:txBody>
                  <a:tcPr/>
                </a:tc>
                <a:extLst>
                  <a:ext uri="{0D108BD9-81ED-4DB2-BD59-A6C34878D82A}">
                    <a16:rowId xmlns:a16="http://schemas.microsoft.com/office/drawing/2014/main" val="10012"/>
                  </a:ext>
                </a:extLst>
              </a:tr>
            </a:tbl>
          </a:graphicData>
        </a:graphic>
      </p:graphicFrame>
      <p:sp>
        <p:nvSpPr>
          <p:cNvPr id="6" name="TextBox 5"/>
          <p:cNvSpPr txBox="1"/>
          <p:nvPr/>
        </p:nvSpPr>
        <p:spPr>
          <a:xfrm>
            <a:off x="117566" y="3729727"/>
            <a:ext cx="2665580" cy="646331"/>
          </a:xfrm>
          <a:prstGeom prst="rect">
            <a:avLst/>
          </a:prstGeom>
          <a:noFill/>
        </p:spPr>
        <p:txBody>
          <a:bodyPr wrap="square" rtlCol="0">
            <a:spAutoFit/>
          </a:bodyPr>
          <a:lstStyle/>
          <a:p>
            <a:r>
              <a:rPr lang="en-US" dirty="0"/>
              <a:t>*</a:t>
            </a:r>
            <a:r>
              <a:rPr lang="en-US" b="1" dirty="0"/>
              <a:t>By December 31</a:t>
            </a:r>
            <a:r>
              <a:rPr lang="en-US" b="1" baseline="30000" dirty="0"/>
              <a:t>st</a:t>
            </a:r>
            <a:r>
              <a:rPr lang="en-US" b="1" dirty="0"/>
              <a:t> of the following year of approval</a:t>
            </a:r>
          </a:p>
        </p:txBody>
      </p:sp>
    </p:spTree>
    <p:extLst>
      <p:ext uri="{BB962C8B-B14F-4D97-AF65-F5344CB8AC3E}">
        <p14:creationId xmlns:p14="http://schemas.microsoft.com/office/powerpoint/2010/main" val="3554427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972E46-5899-4BF1-9C47-71A678F4A02B}"/>
              </a:ext>
            </a:extLst>
          </p:cNvPr>
          <p:cNvPicPr>
            <a:picLocks noChangeAspect="1"/>
          </p:cNvPicPr>
          <p:nvPr/>
        </p:nvPicPr>
        <p:blipFill rotWithShape="1">
          <a:blip r:embed="rId2"/>
          <a:srcRect t="8980" r="2" b="2"/>
          <a:stretch/>
        </p:blipFill>
        <p:spPr>
          <a:xfrm>
            <a:off x="20" y="10"/>
            <a:ext cx="7534636" cy="6857990"/>
          </a:xfrm>
          <a:prstGeom prst="rect">
            <a:avLst/>
          </a:prstGeom>
        </p:spPr>
      </p:pic>
      <p:sp>
        <p:nvSpPr>
          <p:cNvPr id="7" name="TextBox 6"/>
          <p:cNvSpPr txBox="1"/>
          <p:nvPr/>
        </p:nvSpPr>
        <p:spPr>
          <a:xfrm>
            <a:off x="7641770" y="156754"/>
            <a:ext cx="4550229" cy="7017306"/>
          </a:xfrm>
          <a:prstGeom prst="rect">
            <a:avLst/>
          </a:prstGeom>
          <a:noFill/>
        </p:spPr>
        <p:txBody>
          <a:bodyPr wrap="square" rtlCol="0">
            <a:spAutoFit/>
          </a:bodyPr>
          <a:lstStyle/>
          <a:p>
            <a:r>
              <a:rPr lang="en-US" b="1" u="sng" dirty="0"/>
              <a:t>What should the case manager and/or Resource Developer do?</a:t>
            </a:r>
          </a:p>
          <a:p>
            <a:endParaRPr lang="en-US" b="1" u="sng" dirty="0"/>
          </a:p>
          <a:p>
            <a:pPr marL="285750" indent="-285750">
              <a:buFont typeface="Arial" charset="0"/>
              <a:buChar char="•"/>
            </a:pPr>
            <a:r>
              <a:rPr lang="en-US" dirty="0"/>
              <a:t>Inform caregivers of the CPD requirements, including ensuring CPD is relevant to the characteristics of children placed in the home.</a:t>
            </a:r>
          </a:p>
          <a:p>
            <a:pPr marL="285750" indent="-285750">
              <a:buFont typeface="Arial" charset="0"/>
              <a:buChar char="•"/>
            </a:pPr>
            <a:endParaRPr lang="en-US" dirty="0"/>
          </a:p>
          <a:p>
            <a:pPr marL="285750" indent="-285750">
              <a:buFont typeface="Arial" charset="0"/>
              <a:buChar char="•"/>
            </a:pPr>
            <a:r>
              <a:rPr lang="en-US" dirty="0"/>
              <a:t>Work with each caregiver during the initial family evaluation and re-evaluation process to identify their individual CPD needs.</a:t>
            </a:r>
          </a:p>
          <a:p>
            <a:pPr marL="285750" indent="-285750">
              <a:buFont typeface="Arial" charset="0"/>
              <a:buChar char="•"/>
            </a:pPr>
            <a:endParaRPr lang="en-US" dirty="0"/>
          </a:p>
          <a:p>
            <a:pPr marL="285750" indent="-285750">
              <a:buFont typeface="Arial" charset="0"/>
              <a:buChar char="•"/>
            </a:pPr>
            <a:r>
              <a:rPr lang="en-US" dirty="0"/>
              <a:t>Routinely consult with permanency CM regarding areas in which caregivers may benefit from CPD.</a:t>
            </a:r>
          </a:p>
          <a:p>
            <a:pPr marL="285750" indent="-285750">
              <a:buFont typeface="Arial" charset="0"/>
              <a:buChar char="•"/>
            </a:pPr>
            <a:endParaRPr lang="en-US" dirty="0"/>
          </a:p>
          <a:p>
            <a:pPr marL="285750" indent="-285750">
              <a:buFont typeface="Arial" charset="0"/>
              <a:buChar char="•"/>
            </a:pPr>
            <a:r>
              <a:rPr lang="en-US" dirty="0"/>
              <a:t>Discuss with caregivers any barriers to completion of the CPD requirement.</a:t>
            </a:r>
          </a:p>
          <a:p>
            <a:endParaRPr lang="en-US" dirty="0"/>
          </a:p>
          <a:p>
            <a:pPr marL="285750" indent="-285750">
              <a:buFont typeface="Arial" charset="0"/>
              <a:buChar char="•"/>
            </a:pPr>
            <a:r>
              <a:rPr lang="en-US" dirty="0"/>
              <a:t>Verify that each caregiver’s CPR and FA certification is valid throughout the approval period</a:t>
            </a:r>
          </a:p>
          <a:p>
            <a:endParaRPr lang="en-US" dirty="0"/>
          </a:p>
          <a:p>
            <a:endParaRPr lang="en-US" dirty="0"/>
          </a:p>
          <a:p>
            <a:endParaRPr lang="en-US" dirty="0"/>
          </a:p>
        </p:txBody>
      </p:sp>
    </p:spTree>
    <p:extLst>
      <p:ext uri="{BB962C8B-B14F-4D97-AF65-F5344CB8AC3E}">
        <p14:creationId xmlns:p14="http://schemas.microsoft.com/office/powerpoint/2010/main" val="96978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US" b="1">
                <a:solidFill>
                  <a:srgbClr val="FFFFFF"/>
                </a:solidFill>
              </a:rPr>
              <a:t>Specialized Parenting</a:t>
            </a:r>
          </a:p>
        </p:txBody>
      </p:sp>
      <p:sp>
        <p:nvSpPr>
          <p:cNvPr id="34" name="Arc 3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3990108" y="448468"/>
            <a:ext cx="6906491" cy="5585619"/>
          </a:xfrm>
        </p:spPr>
        <p:txBody>
          <a:bodyPr anchor="ctr">
            <a:normAutofit/>
          </a:bodyPr>
          <a:lstStyle/>
          <a:p>
            <a:r>
              <a:rPr lang="en-US" sz="2000" dirty="0"/>
              <a:t>Resource Developers and/or Assessors should make sure that caregivers are receiving training that is beneficial to the characteristics of the children placed in the caregivers' home.</a:t>
            </a:r>
          </a:p>
          <a:p>
            <a:pPr marL="0" indent="0">
              <a:buNone/>
            </a:pPr>
            <a:endParaRPr lang="en-US" sz="2000" dirty="0"/>
          </a:p>
          <a:p>
            <a:r>
              <a:rPr lang="en-US" sz="2000" dirty="0">
                <a:solidFill>
                  <a:srgbClr val="FF0000"/>
                </a:solidFill>
              </a:rPr>
              <a:t>Scenario 2</a:t>
            </a:r>
            <a:r>
              <a:rPr lang="en-US" sz="2000" dirty="0"/>
              <a:t>: Mrs. Johnson has been fostering for one (1) year. She is approved to care for children ages 0-18. However, Mrs. Johnson has cared for a total of 15 children, all who have been over the age of 10 years of age. She is currently caring for a 17, 11, and 15-year-old sibling group. The children are diagnosed with ADHD, Depression and Anxiety. She expressed to you that the 17-year-old is now identifying as being LGBTQ. Mrs. Johnson has also expressed to you in several monthly contacts that she is having a hard time managing their behaviors but want to keep them in the home. She also expressed not knowing what to do with handling the 17-year old’s sexuality and independency.  Mrs. Johnson submitted her training log to you last week. </a:t>
            </a:r>
          </a:p>
        </p:txBody>
      </p:sp>
    </p:spTree>
    <p:extLst>
      <p:ext uri="{BB962C8B-B14F-4D97-AF65-F5344CB8AC3E}">
        <p14:creationId xmlns:p14="http://schemas.microsoft.com/office/powerpoint/2010/main" val="42760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17" y="616916"/>
            <a:ext cx="10515600" cy="1325563"/>
          </a:xfrm>
        </p:spPr>
        <p:txBody>
          <a:bodyPr/>
          <a:lstStyle/>
          <a:p>
            <a:r>
              <a:rPr lang="en-US" b="1" dirty="0"/>
              <a:t>Let’s have a conversation: Ms. Johnson’s Training Log</a:t>
            </a:r>
          </a:p>
        </p:txBody>
      </p:sp>
      <p:pic>
        <p:nvPicPr>
          <p:cNvPr id="4098" name="Picture 2" descr="et's Tal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5812" y="616916"/>
            <a:ext cx="1622701" cy="1622701"/>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1033" y="2123281"/>
            <a:ext cx="10289184" cy="4715876"/>
          </a:xfrm>
        </p:spPr>
      </p:pic>
    </p:spTree>
    <p:extLst>
      <p:ext uri="{BB962C8B-B14F-4D97-AF65-F5344CB8AC3E}">
        <p14:creationId xmlns:p14="http://schemas.microsoft.com/office/powerpoint/2010/main" val="237371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157" y="585614"/>
            <a:ext cx="10515600" cy="1325563"/>
          </a:xfrm>
        </p:spPr>
        <p:txBody>
          <a:bodyPr>
            <a:normAutofit/>
          </a:bodyPr>
          <a:lstStyle/>
          <a:p>
            <a:r>
              <a:rPr lang="en-US" b="1" i="1" dirty="0"/>
              <a:t>What are we looking for?....Assessing training hours during Re-Evaluations..</a:t>
            </a:r>
          </a:p>
        </p:txBody>
      </p:sp>
      <p:pic>
        <p:nvPicPr>
          <p:cNvPr id="5" name="Picture 2" descr="et's Tal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1650" y="1556750"/>
            <a:ext cx="1812235" cy="1812235"/>
          </a:xfrm>
          <a:prstGeom prst="rect">
            <a:avLst/>
          </a:prstGeom>
          <a:noFill/>
          <a:extLst>
            <a:ext uri="{909E8E84-426E-40DD-AFC4-6F175D3DCCD1}">
              <a14:hiddenFill xmlns:a14="http://schemas.microsoft.com/office/drawing/2010/main">
                <a:solidFill>
                  <a:srgbClr val="FFFFFF"/>
                </a:solidFill>
              </a14:hiddenFill>
            </a:ext>
          </a:extLst>
        </p:spPr>
      </p:pic>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51721" y="1791361"/>
            <a:ext cx="8528050" cy="4953685"/>
          </a:xfrm>
        </p:spPr>
      </p:pic>
    </p:spTree>
    <p:extLst>
      <p:ext uri="{BB962C8B-B14F-4D97-AF65-F5344CB8AC3E}">
        <p14:creationId xmlns:p14="http://schemas.microsoft.com/office/powerpoint/2010/main" val="569558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US" b="1" u="sng">
                <a:solidFill>
                  <a:srgbClr val="FFFFFF"/>
                </a:solidFill>
              </a:rPr>
              <a:t>Practice Guidance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r>
              <a:rPr lang="en-US" sz="2200"/>
              <a:t>CPD may be provided by DFCS staff and licensed, certified, credentialed, or otherwise qualified professional. CM must consistently monitor each family’s participation in CPD throughout the year to avoid situations where families do not have adequate time to meet the minimum CPD requirement by the end of the year. </a:t>
            </a:r>
          </a:p>
          <a:p>
            <a:r>
              <a:rPr lang="en-US" sz="2200"/>
              <a:t>Families should be given a training certificate or some formal proof that they have successfully completed the training. Certificates should be kept in families file and entered in a training log.</a:t>
            </a:r>
          </a:p>
          <a:p>
            <a:r>
              <a:rPr lang="en-US" sz="2200"/>
              <a:t>Each DFCS County/Region Office and CPA Provider is responsible for making ongoing training activities available for their foster families.</a:t>
            </a:r>
          </a:p>
          <a:p>
            <a:r>
              <a:rPr lang="en-US" sz="2200"/>
              <a:t>CPD hours </a:t>
            </a:r>
            <a:r>
              <a:rPr lang="en-US" sz="2200" b="1"/>
              <a:t>may not </a:t>
            </a:r>
            <a:r>
              <a:rPr lang="en-US" sz="2200"/>
              <a:t>be obtained by reading books, articles, or other literature. </a:t>
            </a:r>
          </a:p>
        </p:txBody>
      </p:sp>
    </p:spTree>
    <p:extLst>
      <p:ext uri="{BB962C8B-B14F-4D97-AF65-F5344CB8AC3E}">
        <p14:creationId xmlns:p14="http://schemas.microsoft.com/office/powerpoint/2010/main" val="538368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b="1" u="sng">
                <a:solidFill>
                  <a:srgbClr val="FFFFFF"/>
                </a:solidFill>
              </a:rPr>
              <a:t>Approved options for obtaining CPD</a:t>
            </a:r>
          </a:p>
        </p:txBody>
      </p:sp>
      <p:sp>
        <p:nvSpPr>
          <p:cNvPr id="3" name="Content Placeholder 2"/>
          <p:cNvSpPr>
            <a:spLocks noGrp="1"/>
          </p:cNvSpPr>
          <p:nvPr>
            <p:ph idx="1"/>
          </p:nvPr>
        </p:nvSpPr>
        <p:spPr>
          <a:xfrm>
            <a:off x="6090574" y="801866"/>
            <a:ext cx="5306084" cy="5230634"/>
          </a:xfrm>
        </p:spPr>
        <p:txBody>
          <a:bodyPr anchor="ctr">
            <a:normAutofit/>
          </a:bodyPr>
          <a:lstStyle/>
          <a:p>
            <a:r>
              <a:rPr lang="en-US" sz="1700" dirty="0">
                <a:solidFill>
                  <a:srgbClr val="000000"/>
                </a:solidFill>
              </a:rPr>
              <a:t>Group training sessions sponsored by the local or state Adoption and Foster Parent Association of Georgia (AFPAG), DFCS or other credentialed party</a:t>
            </a:r>
          </a:p>
          <a:p>
            <a:r>
              <a:rPr lang="en-US" sz="1700" dirty="0">
                <a:solidFill>
                  <a:srgbClr val="000000"/>
                </a:solidFill>
              </a:rPr>
              <a:t>Certain pre-approved classes or courses at local community agencies and institutions</a:t>
            </a:r>
          </a:p>
          <a:p>
            <a:r>
              <a:rPr lang="en-US" sz="1700" dirty="0">
                <a:solidFill>
                  <a:srgbClr val="000000"/>
                </a:solidFill>
              </a:rPr>
              <a:t>Approved Conferences and mini-conferences related to foster parent issues</a:t>
            </a:r>
          </a:p>
          <a:p>
            <a:r>
              <a:rPr lang="en-US" sz="1700" dirty="0">
                <a:solidFill>
                  <a:srgbClr val="000000"/>
                </a:solidFill>
              </a:rPr>
              <a:t>One-on-one training provided by a credentialed trainer, educator, therapist, or CCFA provider.</a:t>
            </a:r>
          </a:p>
          <a:p>
            <a:r>
              <a:rPr lang="en-US" sz="1700" dirty="0">
                <a:solidFill>
                  <a:srgbClr val="000000"/>
                </a:solidFill>
              </a:rPr>
              <a:t>Live webinars or recorded webinars with a test component</a:t>
            </a:r>
          </a:p>
          <a:p>
            <a:r>
              <a:rPr lang="en-US" sz="1700" dirty="0">
                <a:solidFill>
                  <a:srgbClr val="000000"/>
                </a:solidFill>
              </a:rPr>
              <a:t>Online training at the State and National FPA recommended website or other similar county-approved website (</a:t>
            </a:r>
            <a:r>
              <a:rPr lang="en-US" sz="1700" b="1" dirty="0">
                <a:solidFill>
                  <a:srgbClr val="000000"/>
                </a:solidFill>
              </a:rPr>
              <a:t>NOTE</a:t>
            </a:r>
            <a:r>
              <a:rPr lang="en-US" sz="1700" dirty="0">
                <a:solidFill>
                  <a:srgbClr val="000000"/>
                </a:solidFill>
              </a:rPr>
              <a:t>: A certificate and post-test must be provided) </a:t>
            </a:r>
          </a:p>
          <a:p>
            <a:r>
              <a:rPr lang="en-US" sz="1700" dirty="0">
                <a:solidFill>
                  <a:srgbClr val="000000"/>
                </a:solidFill>
              </a:rPr>
              <a:t>Participation in CCFA Multi-Disciplinary Team Meetings (maximum of five (5) hours allowed per year)</a:t>
            </a:r>
          </a:p>
          <a:p>
            <a:r>
              <a:rPr lang="en-US" sz="1700" dirty="0">
                <a:solidFill>
                  <a:srgbClr val="000000"/>
                </a:solidFill>
              </a:rPr>
              <a:t>Participation in individual session of IMPACT </a:t>
            </a:r>
          </a:p>
          <a:p>
            <a:endParaRPr lang="en-US" sz="1700" dirty="0">
              <a:solidFill>
                <a:srgbClr val="000000"/>
              </a:solidFill>
            </a:endParaRPr>
          </a:p>
          <a:p>
            <a:endParaRPr lang="en-US" sz="1700" dirty="0">
              <a:solidFill>
                <a:srgbClr val="000000"/>
              </a:solidFill>
            </a:endParaRPr>
          </a:p>
        </p:txBody>
      </p:sp>
    </p:spTree>
    <p:extLst>
      <p:ext uri="{BB962C8B-B14F-4D97-AF65-F5344CB8AC3E}">
        <p14:creationId xmlns:p14="http://schemas.microsoft.com/office/powerpoint/2010/main" val="1777410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 Box 66"/>
          <p:cNvSpPr txBox="1">
            <a:spLocks noChangeArrowheads="1"/>
          </p:cNvSpPr>
          <p:nvPr/>
        </p:nvSpPr>
        <p:spPr bwMode="auto">
          <a:xfrm>
            <a:off x="728869" y="4165462"/>
            <a:ext cx="10624931" cy="1226816"/>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CPA</a:t>
            </a:r>
            <a:r>
              <a:rPr kumimoji="0" lang="en-US" sz="3600" b="1"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Monthly Series: Continued Parent Development </a:t>
            </a:r>
            <a:endParaRPr kumimoji="0" lang="en-US" sz="3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C2A879-9BE2-FA44-967D-211E21E797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B9179AC4-732D-4672-80E8-887B59764E6C}"/>
              </a:ext>
            </a:extLst>
          </p:cNvPr>
          <p:cNvPicPr>
            <a:picLocks noChangeAspect="1"/>
          </p:cNvPicPr>
          <p:nvPr/>
        </p:nvPicPr>
        <p:blipFill>
          <a:blip r:embed="rId3"/>
          <a:stretch>
            <a:fillRect/>
          </a:stretch>
        </p:blipFill>
        <p:spPr>
          <a:xfrm>
            <a:off x="4068417" y="507861"/>
            <a:ext cx="3657601" cy="3657601"/>
          </a:xfrm>
          <a:prstGeom prst="rect">
            <a:avLst/>
          </a:prstGeom>
        </p:spPr>
      </p:pic>
    </p:spTree>
    <p:extLst>
      <p:ext uri="{BB962C8B-B14F-4D97-AF65-F5344CB8AC3E}">
        <p14:creationId xmlns:p14="http://schemas.microsoft.com/office/powerpoint/2010/main" val="3179408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Areas identified as being appropriate CPD </a:t>
            </a:r>
            <a:endParaRPr lang="en-US" dirty="0"/>
          </a:p>
        </p:txBody>
      </p:sp>
      <p:sp>
        <p:nvSpPr>
          <p:cNvPr id="3" name="Content Placeholder 2"/>
          <p:cNvSpPr>
            <a:spLocks noGrp="1"/>
          </p:cNvSpPr>
          <p:nvPr>
            <p:ph idx="1"/>
          </p:nvPr>
        </p:nvSpPr>
        <p:spPr>
          <a:xfrm>
            <a:off x="248194" y="1372925"/>
            <a:ext cx="11105606" cy="4896803"/>
          </a:xfrm>
        </p:spPr>
        <p:txBody>
          <a:bodyPr>
            <a:normAutofit fontScale="47500" lnSpcReduction="20000"/>
          </a:bodyPr>
          <a:lstStyle/>
          <a:p>
            <a:r>
              <a:rPr lang="en-US" sz="3200" b="1" dirty="0">
                <a:latin typeface="Times New Roman" panose="02020603050405020304" pitchFamily="18" charset="0"/>
                <a:cs typeface="Times New Roman" panose="02020603050405020304" pitchFamily="18" charset="0"/>
              </a:rPr>
              <a:t>CPR/FA</a:t>
            </a:r>
          </a:p>
          <a:p>
            <a:r>
              <a:rPr lang="en-US" sz="3200" b="1" dirty="0">
                <a:latin typeface="Times New Roman" panose="02020603050405020304" pitchFamily="18" charset="0"/>
                <a:cs typeface="Times New Roman" panose="02020603050405020304" pitchFamily="18" charset="0"/>
              </a:rPr>
              <a:t>Child Safety Issues </a:t>
            </a:r>
          </a:p>
          <a:p>
            <a:r>
              <a:rPr lang="en-US" sz="3200" b="1" dirty="0">
                <a:latin typeface="Times New Roman" panose="02020603050405020304" pitchFamily="18" charset="0"/>
                <a:cs typeface="Times New Roman" panose="02020603050405020304" pitchFamily="18" charset="0"/>
              </a:rPr>
              <a:t>Caring for medically fragile children</a:t>
            </a:r>
          </a:p>
          <a:p>
            <a:r>
              <a:rPr lang="en-US" sz="3200" b="1" dirty="0">
                <a:latin typeface="Times New Roman" panose="02020603050405020304" pitchFamily="18" charset="0"/>
                <a:cs typeface="Times New Roman" panose="02020603050405020304" pitchFamily="18" charset="0"/>
              </a:rPr>
              <a:t>Managing specific behaviors (bedwetting, hoarding, etc.)</a:t>
            </a:r>
          </a:p>
          <a:p>
            <a:r>
              <a:rPr lang="en-US" sz="3200" b="1" dirty="0">
                <a:latin typeface="Times New Roman" panose="02020603050405020304" pitchFamily="18" charset="0"/>
                <a:cs typeface="Times New Roman" panose="02020603050405020304" pitchFamily="18" charset="0"/>
              </a:rPr>
              <a:t>Helping children learn appropriate behaviors</a:t>
            </a:r>
          </a:p>
          <a:p>
            <a:r>
              <a:rPr lang="en-US" sz="3200" b="1" dirty="0">
                <a:latin typeface="Times New Roman" panose="02020603050405020304" pitchFamily="18" charset="0"/>
                <a:cs typeface="Times New Roman" panose="02020603050405020304" pitchFamily="18" charset="0"/>
              </a:rPr>
              <a:t>Helping children achieve permanency and independence</a:t>
            </a:r>
          </a:p>
          <a:p>
            <a:r>
              <a:rPr lang="en-US" sz="3200" b="1" dirty="0">
                <a:latin typeface="Times New Roman" panose="02020603050405020304" pitchFamily="18" charset="0"/>
                <a:cs typeface="Times New Roman" panose="02020603050405020304" pitchFamily="18" charset="0"/>
              </a:rPr>
              <a:t>Gender-specific issues</a:t>
            </a:r>
          </a:p>
          <a:p>
            <a:r>
              <a:rPr lang="en-US" sz="3200" b="1" dirty="0">
                <a:latin typeface="Times New Roman" panose="02020603050405020304" pitchFamily="18" charset="0"/>
                <a:cs typeface="Times New Roman" panose="02020603050405020304" pitchFamily="18" charset="0"/>
              </a:rPr>
              <a:t>Specific child development issues (toilet training toddlers)</a:t>
            </a:r>
          </a:p>
          <a:p>
            <a:r>
              <a:rPr lang="en-US" sz="3200" b="1" dirty="0">
                <a:latin typeface="Times New Roman" panose="02020603050405020304" pitchFamily="18" charset="0"/>
                <a:cs typeface="Times New Roman" panose="02020603050405020304" pitchFamily="18" charset="0"/>
              </a:rPr>
              <a:t>Helping children develop self-esteem</a:t>
            </a:r>
          </a:p>
          <a:p>
            <a:r>
              <a:rPr lang="en-US" sz="3200" b="1" dirty="0">
                <a:latin typeface="Times New Roman" panose="02020603050405020304" pitchFamily="18" charset="0"/>
                <a:cs typeface="Times New Roman" panose="02020603050405020304" pitchFamily="18" charset="0"/>
              </a:rPr>
              <a:t>Promoting cultural identity</a:t>
            </a:r>
          </a:p>
          <a:p>
            <a:r>
              <a:rPr lang="en-US" sz="3200" b="1" dirty="0">
                <a:latin typeface="Times New Roman" panose="02020603050405020304" pitchFamily="18" charset="0"/>
                <a:cs typeface="Times New Roman" panose="02020603050405020304" pitchFamily="18" charset="0"/>
              </a:rPr>
              <a:t>Attachment disorder</a:t>
            </a:r>
          </a:p>
          <a:p>
            <a:r>
              <a:rPr lang="en-US" sz="3200" b="1" dirty="0">
                <a:latin typeface="Times New Roman" panose="02020603050405020304" pitchFamily="18" charset="0"/>
                <a:cs typeface="Times New Roman" panose="02020603050405020304" pitchFamily="18" charset="0"/>
              </a:rPr>
              <a:t>Personality disorder</a:t>
            </a:r>
          </a:p>
          <a:p>
            <a:r>
              <a:rPr lang="en-US" sz="3200" b="1" dirty="0">
                <a:latin typeface="Times New Roman" panose="02020603050405020304" pitchFamily="18" charset="0"/>
                <a:cs typeface="Times New Roman" panose="02020603050405020304" pitchFamily="18" charset="0"/>
              </a:rPr>
              <a:t>Parenting the gifted child</a:t>
            </a:r>
          </a:p>
          <a:p>
            <a:r>
              <a:rPr lang="en-US" sz="3200" b="1" dirty="0">
                <a:latin typeface="Times New Roman" panose="02020603050405020304" pitchFamily="18" charset="0"/>
                <a:cs typeface="Times New Roman" panose="02020603050405020304" pitchFamily="18" charset="0"/>
              </a:rPr>
              <a:t>Parent the developmentally disabled child</a:t>
            </a:r>
          </a:p>
          <a:p>
            <a:r>
              <a:rPr lang="en-US" sz="3200" b="1" dirty="0">
                <a:latin typeface="Times New Roman" panose="02020603050405020304" pitchFamily="18" charset="0"/>
                <a:cs typeface="Times New Roman" panose="02020603050405020304" pitchFamily="18" charset="0"/>
              </a:rPr>
              <a:t>Parenting the child who has been drug exposed</a:t>
            </a:r>
          </a:p>
          <a:p>
            <a:r>
              <a:rPr lang="en-US" sz="3200" b="1" dirty="0">
                <a:latin typeface="Times New Roman" panose="02020603050405020304" pitchFamily="18" charset="0"/>
                <a:cs typeface="Times New Roman" panose="02020603050405020304" pitchFamily="18" charset="0"/>
              </a:rPr>
              <a:t>Parenting children with ADHD</a:t>
            </a:r>
          </a:p>
          <a:p>
            <a:r>
              <a:rPr lang="en-US" sz="3200" b="1" dirty="0">
                <a:latin typeface="Times New Roman" panose="02020603050405020304" pitchFamily="18" charset="0"/>
                <a:cs typeface="Times New Roman" panose="02020603050405020304" pitchFamily="18" charset="0"/>
              </a:rPr>
              <a:t>Understanding and implementing agency polices</a:t>
            </a:r>
          </a:p>
          <a:p>
            <a:endParaRPr lang="en-US" sz="1400" dirty="0"/>
          </a:p>
        </p:txBody>
      </p:sp>
      <p:pic>
        <p:nvPicPr>
          <p:cNvPr id="3076" name="Picture 4" descr="onthly Recruiter Training — National Search Partners In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8739" y="1582651"/>
            <a:ext cx="5826034" cy="3827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54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5430" y="629268"/>
            <a:ext cx="6586491" cy="1286160"/>
          </a:xfrm>
        </p:spPr>
        <p:txBody>
          <a:bodyPr anchor="b">
            <a:normAutofit/>
          </a:bodyPr>
          <a:lstStyle/>
          <a:p>
            <a:r>
              <a:rPr lang="en-US" sz="4100"/>
              <a:t>DOES IMPACT TRAINING COUNT AS CPD?</a:t>
            </a:r>
          </a:p>
        </p:txBody>
      </p:sp>
      <p:sp>
        <p:nvSpPr>
          <p:cNvPr id="3" name="Content Placeholder 2"/>
          <p:cNvSpPr>
            <a:spLocks noGrp="1"/>
          </p:cNvSpPr>
          <p:nvPr>
            <p:ph idx="1"/>
          </p:nvPr>
        </p:nvSpPr>
        <p:spPr>
          <a:xfrm>
            <a:off x="4965431" y="2438400"/>
            <a:ext cx="6586489" cy="3785419"/>
          </a:xfrm>
        </p:spPr>
        <p:txBody>
          <a:bodyPr>
            <a:normAutofit/>
          </a:bodyPr>
          <a:lstStyle/>
          <a:p>
            <a:r>
              <a:rPr lang="en-US" dirty="0"/>
              <a:t>IMPACT training </a:t>
            </a:r>
            <a:r>
              <a:rPr lang="en-US" b="1" u="sng" dirty="0"/>
              <a:t>CAN</a:t>
            </a:r>
            <a:r>
              <a:rPr lang="en-US" b="1" dirty="0"/>
              <a:t> </a:t>
            </a:r>
            <a:r>
              <a:rPr lang="en-US" dirty="0"/>
              <a:t>count as CPD hours </a:t>
            </a:r>
            <a:r>
              <a:rPr lang="en-US" b="1" u="sng" dirty="0"/>
              <a:t>ONLY</a:t>
            </a:r>
            <a:r>
              <a:rPr lang="en-US" dirty="0"/>
              <a:t> if the content (i.e. module) being presented benefits the foster parent and child. For example, if a foster parent needs a refresher on appropriate methods to managing behavior then the caregiver should sit in on the Behavioral Management module of IMPACT and can receive CPD hours. </a:t>
            </a:r>
          </a:p>
        </p:txBody>
      </p:sp>
      <p:pic>
        <p:nvPicPr>
          <p:cNvPr id="5122" name="Picture 2" descr=" Funny thinking face stock images, Royalty Free thinking face emoji  vectors | download on Depositphotos®"/>
          <p:cNvPicPr>
            <a:picLocks noChangeAspect="1" noChangeArrowheads="1"/>
          </p:cNvPicPr>
          <p:nvPr/>
        </p:nvPicPr>
        <p:blipFill rotWithShape="1">
          <a:blip r:embed="rId2">
            <a:extLst>
              <a:ext uri="{28A0092B-C50C-407E-A947-70E740481C1C}">
                <a14:useLocalDpi xmlns:a14="http://schemas.microsoft.com/office/drawing/2010/main" val="0"/>
              </a:ext>
            </a:extLst>
          </a:blip>
          <a:srcRect r="27319"/>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BA11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77066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a:solidFill>
                  <a:srgbClr val="FFFFFF"/>
                </a:solidFill>
              </a:rPr>
              <a:t>Corrective Action Plan (CAP)</a:t>
            </a:r>
            <a:r>
              <a:rPr lang="is-IS">
                <a:solidFill>
                  <a:srgbClr val="FFFFFF"/>
                </a:solidFill>
              </a:rPr>
              <a:t>…</a:t>
            </a:r>
            <a:endParaRPr lang="en-US">
              <a:solidFill>
                <a:srgbClr val="FFFFFF"/>
              </a:solidFill>
            </a:endParaRPr>
          </a:p>
        </p:txBody>
      </p:sp>
      <p:sp>
        <p:nvSpPr>
          <p:cNvPr id="3" name="Content Placeholder 2"/>
          <p:cNvSpPr>
            <a:spLocks noGrp="1"/>
          </p:cNvSpPr>
          <p:nvPr>
            <p:ph idx="1"/>
          </p:nvPr>
        </p:nvSpPr>
        <p:spPr>
          <a:xfrm>
            <a:off x="6090574" y="801866"/>
            <a:ext cx="5306084" cy="5230634"/>
          </a:xfrm>
        </p:spPr>
        <p:txBody>
          <a:bodyPr anchor="ctr">
            <a:normAutofit/>
          </a:bodyPr>
          <a:lstStyle/>
          <a:p>
            <a:r>
              <a:rPr lang="en-US" sz="2400">
                <a:solidFill>
                  <a:srgbClr val="000000"/>
                </a:solidFill>
              </a:rPr>
              <a:t>A corrective action plan shall be used as a rehabilitative measure to address policy violations when appropriate.</a:t>
            </a:r>
          </a:p>
          <a:p>
            <a:r>
              <a:rPr lang="en-US" sz="2400">
                <a:solidFill>
                  <a:srgbClr val="000000"/>
                </a:solidFill>
              </a:rPr>
              <a:t>According to Policy 14.22 lack of required continued development parenting is considered a low risk policy violation.</a:t>
            </a:r>
          </a:p>
          <a:p>
            <a:r>
              <a:rPr lang="en-US" sz="2400">
                <a:solidFill>
                  <a:srgbClr val="000000"/>
                </a:solidFill>
              </a:rPr>
              <a:t>If caregiver(s) fail to complete the required DFCS policy of 15 hours of training a CAP must be given. </a:t>
            </a:r>
          </a:p>
        </p:txBody>
      </p:sp>
    </p:spTree>
    <p:extLst>
      <p:ext uri="{BB962C8B-B14F-4D97-AF65-F5344CB8AC3E}">
        <p14:creationId xmlns:p14="http://schemas.microsoft.com/office/powerpoint/2010/main" val="1896651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Table&#10;&#10;Description automatically generated">
            <a:extLst>
              <a:ext uri="{FF2B5EF4-FFF2-40B4-BE49-F238E27FC236}">
                <a16:creationId xmlns:a16="http://schemas.microsoft.com/office/drawing/2014/main" id="{83C9CDAF-3374-4C20-8367-E4712DA038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314" y="711739"/>
            <a:ext cx="5987143" cy="5487133"/>
          </a:xfrm>
          <a:prstGeom prst="rect">
            <a:avLst/>
          </a:prstGeom>
        </p:spPr>
      </p:pic>
    </p:spTree>
    <p:extLst>
      <p:ext uri="{BB962C8B-B14F-4D97-AF65-F5344CB8AC3E}">
        <p14:creationId xmlns:p14="http://schemas.microsoft.com/office/powerpoint/2010/main" val="20347298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Right Triangle 10">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5231" y="918546"/>
            <a:ext cx="4680573" cy="4979334"/>
          </a:xfrm>
          <a:prstGeom prst="rect">
            <a:avLst/>
          </a:prstGeom>
        </p:spPr>
      </p:pic>
    </p:spTree>
    <p:extLst>
      <p:ext uri="{BB962C8B-B14F-4D97-AF65-F5344CB8AC3E}">
        <p14:creationId xmlns:p14="http://schemas.microsoft.com/office/powerpoint/2010/main" val="20174330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Right Triangle 10">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1314" y="956311"/>
            <a:ext cx="4919362" cy="5191940"/>
          </a:xfrm>
          <a:prstGeom prst="rect">
            <a:avLst/>
          </a:prstGeom>
        </p:spPr>
      </p:pic>
    </p:spTree>
    <p:extLst>
      <p:ext uri="{BB962C8B-B14F-4D97-AF65-F5344CB8AC3E}">
        <p14:creationId xmlns:p14="http://schemas.microsoft.com/office/powerpoint/2010/main" val="815617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37E9D4B-7BFA-4D10-B666-547BAC4994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4317" y="918546"/>
            <a:ext cx="4842401" cy="4979334"/>
          </a:xfrm>
          <a:prstGeom prst="rect">
            <a:avLst/>
          </a:prstGeom>
        </p:spPr>
      </p:pic>
    </p:spTree>
    <p:extLst>
      <p:ext uri="{BB962C8B-B14F-4D97-AF65-F5344CB8AC3E}">
        <p14:creationId xmlns:p14="http://schemas.microsoft.com/office/powerpoint/2010/main" val="19499198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Training Resources</a:t>
            </a:r>
          </a:p>
        </p:txBody>
      </p:sp>
      <p:sp>
        <p:nvSpPr>
          <p:cNvPr id="3" name="Content Placeholder 2"/>
          <p:cNvSpPr>
            <a:spLocks noGrp="1"/>
          </p:cNvSpPr>
          <p:nvPr>
            <p:ph idx="1"/>
          </p:nvPr>
        </p:nvSpPr>
        <p:spPr>
          <a:xfrm>
            <a:off x="172279" y="1272209"/>
            <a:ext cx="10982739" cy="4785485"/>
          </a:xfrm>
        </p:spPr>
        <p:txBody>
          <a:bodyPr/>
          <a:lstStyle/>
          <a:p>
            <a:r>
              <a:rPr lang="en-US" dirty="0"/>
              <a:t>Georgia Center for Resources and Support </a:t>
            </a:r>
          </a:p>
          <a:p>
            <a:r>
              <a:rPr lang="en-US" dirty="0">
                <a:hlinkClick r:id="rId2"/>
              </a:rPr>
              <a:t>https://gacrs.org/home</a:t>
            </a:r>
            <a:endParaRPr lang="en-US" dirty="0"/>
          </a:p>
          <a:p>
            <a:r>
              <a:rPr lang="en-US" dirty="0"/>
              <a:t>Foster Georgia</a:t>
            </a:r>
          </a:p>
          <a:p>
            <a:r>
              <a:rPr lang="en-US" dirty="0">
                <a:hlinkClick r:id="rId3"/>
              </a:rPr>
              <a:t>http://fostergeorgia.com/on-going-training/</a:t>
            </a:r>
            <a:endParaRPr lang="en-US" dirty="0"/>
          </a:p>
          <a:p>
            <a:r>
              <a:rPr lang="en-US" dirty="0"/>
              <a:t>Local Foster Parent Association Meetings</a:t>
            </a:r>
          </a:p>
          <a:p>
            <a:r>
              <a:rPr lang="en-US" dirty="0"/>
              <a:t>Multi Agency Alliance for Children (MAAC)</a:t>
            </a:r>
          </a:p>
          <a:p>
            <a:r>
              <a:rPr lang="en-US" dirty="0">
                <a:hlinkClick r:id="rId4"/>
              </a:rPr>
              <a:t>https://www.maac4kids.org/</a:t>
            </a:r>
            <a:endParaRPr lang="en-US" dirty="0"/>
          </a:p>
          <a:p>
            <a:r>
              <a:rPr lang="en-US" dirty="0"/>
              <a:t>Foster Parent College ($)</a:t>
            </a:r>
          </a:p>
          <a:p>
            <a:r>
              <a:rPr lang="en-US" dirty="0">
                <a:hlinkClick r:id="rId5"/>
              </a:rPr>
              <a:t>https://www.fosterparentcollege.com/</a:t>
            </a:r>
            <a:endParaRPr lang="en-US" dirty="0"/>
          </a:p>
          <a:p>
            <a:endParaRPr lang="en-US" dirty="0"/>
          </a:p>
          <a:p>
            <a:endParaRPr lang="en-US" dirty="0"/>
          </a:p>
          <a:p>
            <a:endParaRPr lang="en-US" dirty="0"/>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27776" y="2805593"/>
            <a:ext cx="2757675" cy="1939720"/>
          </a:xfrm>
          <a:prstGeom prst="rect">
            <a:avLst/>
          </a:prstGeom>
        </p:spPr>
      </p:pic>
      <p:pic>
        <p:nvPicPr>
          <p:cNvPr id="6146" name="Picture 2" descr="overnment - Georgia Seal (Line Drawing) - GeorgiaInf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74289" y="4018379"/>
            <a:ext cx="2044426" cy="20393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82333" y="1092993"/>
            <a:ext cx="3440872" cy="1565790"/>
          </a:xfrm>
          <a:prstGeom prst="rect">
            <a:avLst/>
          </a:prstGeom>
        </p:spPr>
      </p:pic>
    </p:spTree>
    <p:extLst>
      <p:ext uri="{BB962C8B-B14F-4D97-AF65-F5344CB8AC3E}">
        <p14:creationId xmlns:p14="http://schemas.microsoft.com/office/powerpoint/2010/main" val="10566175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US">
                <a:solidFill>
                  <a:srgbClr val="FFFFFF"/>
                </a:solidFill>
              </a:rPr>
              <a:t>Link to CPD and CAP/Policy Violation Policy</a:t>
            </a:r>
          </a:p>
        </p:txBody>
      </p:sp>
      <p:sp>
        <p:nvSpPr>
          <p:cNvPr id="23"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r>
              <a:rPr lang="en-US"/>
              <a:t>Continued Development Policy 14.9</a:t>
            </a:r>
          </a:p>
          <a:p>
            <a:r>
              <a:rPr lang="en-US"/>
              <a:t>Policy Violation Policy 14.22</a:t>
            </a:r>
          </a:p>
          <a:p>
            <a:endParaRPr lang="en-US"/>
          </a:p>
          <a:p>
            <a:r>
              <a:rPr lang="en-US">
                <a:hlinkClick r:id="rId2"/>
              </a:rPr>
              <a:t>https://odis.dhs.ga.gov/General</a:t>
            </a:r>
            <a:endParaRPr lang="en-US"/>
          </a:p>
          <a:p>
            <a:endParaRPr lang="en-US"/>
          </a:p>
          <a:p>
            <a:endParaRPr lang="en-US" dirty="0"/>
          </a:p>
        </p:txBody>
      </p:sp>
    </p:spTree>
    <p:extLst>
      <p:ext uri="{BB962C8B-B14F-4D97-AF65-F5344CB8AC3E}">
        <p14:creationId xmlns:p14="http://schemas.microsoft.com/office/powerpoint/2010/main" val="18794462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8771B-5CF6-4A88-A8D1-795771F0731E}"/>
              </a:ext>
            </a:extLst>
          </p:cNvPr>
          <p:cNvSpPr>
            <a:spLocks noGrp="1"/>
          </p:cNvSpPr>
          <p:nvPr>
            <p:ph type="title"/>
          </p:nvPr>
        </p:nvSpPr>
        <p:spPr>
          <a:xfrm>
            <a:off x="626165" y="1109696"/>
            <a:ext cx="10515600" cy="2871611"/>
          </a:xfrm>
        </p:spPr>
        <p:txBody>
          <a:bodyPr>
            <a:normAutofit/>
          </a:bodyPr>
          <a:lstStyle/>
          <a:p>
            <a:pPr algn="ctr"/>
            <a:br>
              <a:rPr lang="en-US" sz="3600" b="1" dirty="0">
                <a:solidFill>
                  <a:srgbClr val="232B38"/>
                </a:solidFill>
                <a:latin typeface="Arial" panose="020B0604020202020204" pitchFamily="34" charset="0"/>
                <a:cs typeface="Arial" panose="020B0604020202020204" pitchFamily="34" charset="0"/>
              </a:rPr>
            </a:br>
            <a:br>
              <a:rPr lang="en-US" sz="3600" b="1" dirty="0">
                <a:solidFill>
                  <a:srgbClr val="232B38"/>
                </a:solidFill>
                <a:latin typeface="Arial" panose="020B0604020202020204" pitchFamily="34" charset="0"/>
                <a:cs typeface="Arial" panose="020B0604020202020204" pitchFamily="34" charset="0"/>
              </a:rPr>
            </a:br>
            <a:endParaRPr lang="en-US" sz="3600" dirty="0">
              <a:solidFill>
                <a:srgbClr val="232B38"/>
              </a:solidFill>
              <a:latin typeface="Arial" panose="020B0604020202020204" pitchFamily="34" charset="0"/>
              <a:cs typeface="Arial" panose="020B0604020202020204" pitchFamily="34" charset="0"/>
            </a:endParaRPr>
          </a:p>
        </p:txBody>
      </p:sp>
      <p:pic>
        <p:nvPicPr>
          <p:cNvPr id="7170" name="Picture 2" descr="hy it's dangerous to ask questions in copy - All Good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573" y="880298"/>
            <a:ext cx="9593975" cy="5614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463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1149" y="727783"/>
            <a:ext cx="10575234" cy="646331"/>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Resource Development  Team </a:t>
            </a:r>
          </a:p>
        </p:txBody>
      </p:sp>
      <p:sp>
        <p:nvSpPr>
          <p:cNvPr id="2" name="TextBox 1"/>
          <p:cNvSpPr txBox="1"/>
          <p:nvPr/>
        </p:nvSpPr>
        <p:spPr>
          <a:xfrm>
            <a:off x="218661" y="1593929"/>
            <a:ext cx="11940209" cy="923330"/>
          </a:xfrm>
          <a:prstGeom prst="rect">
            <a:avLst/>
          </a:prstGeom>
          <a:noFill/>
        </p:spPr>
        <p:txBody>
          <a:bodyPr wrap="square" rtlCol="0">
            <a:spAutoFit/>
          </a:bodyPr>
          <a:lstStyle/>
          <a:p>
            <a:pPr algn="ctr"/>
            <a:r>
              <a:rPr lang="en-US" dirty="0" err="1"/>
              <a:t>Lashaunda</a:t>
            </a:r>
            <a:r>
              <a:rPr lang="en-US" dirty="0"/>
              <a:t> Daniel, OPM Provider Relations Manager</a:t>
            </a:r>
          </a:p>
          <a:p>
            <a:pPr algn="ctr"/>
            <a:r>
              <a:rPr lang="en-US" dirty="0">
                <a:hlinkClick r:id="rId3"/>
              </a:rPr>
              <a:t>Lashaunda.daniel@dhs.ga.gov</a:t>
            </a:r>
            <a:endParaRPr lang="en-US" dirty="0"/>
          </a:p>
          <a:p>
            <a:pPr algn="ctr"/>
            <a:r>
              <a:rPr lang="en-US" dirty="0"/>
              <a:t>(404) 657-0919</a:t>
            </a:r>
          </a:p>
        </p:txBody>
      </p:sp>
      <p:sp>
        <p:nvSpPr>
          <p:cNvPr id="3" name="TextBox 2"/>
          <p:cNvSpPr txBox="1"/>
          <p:nvPr/>
        </p:nvSpPr>
        <p:spPr>
          <a:xfrm>
            <a:off x="901149" y="2737074"/>
            <a:ext cx="5791200" cy="3693319"/>
          </a:xfrm>
          <a:prstGeom prst="rect">
            <a:avLst/>
          </a:prstGeom>
          <a:noFill/>
        </p:spPr>
        <p:txBody>
          <a:bodyPr wrap="square" rtlCol="0">
            <a:spAutoFit/>
          </a:bodyPr>
          <a:lstStyle/>
          <a:p>
            <a:r>
              <a:rPr lang="en-US" dirty="0"/>
              <a:t>Andria Bolton</a:t>
            </a:r>
          </a:p>
          <a:p>
            <a:r>
              <a:rPr lang="en-US" dirty="0">
                <a:hlinkClick r:id="rId4"/>
              </a:rPr>
              <a:t>Andria.bolton@dhs.ga.gov</a:t>
            </a:r>
            <a:endParaRPr lang="en-US" dirty="0"/>
          </a:p>
          <a:p>
            <a:r>
              <a:rPr lang="en-US" dirty="0"/>
              <a:t>(404) 895-7135</a:t>
            </a:r>
          </a:p>
          <a:p>
            <a:endParaRPr lang="en-US" dirty="0"/>
          </a:p>
          <a:p>
            <a:r>
              <a:rPr lang="en-US" dirty="0"/>
              <a:t>Shanise Wooten</a:t>
            </a:r>
          </a:p>
          <a:p>
            <a:r>
              <a:rPr lang="en-US" dirty="0">
                <a:hlinkClick r:id="rId5"/>
              </a:rPr>
              <a:t>Shanise.wooten1@dhs.ga.gov</a:t>
            </a:r>
            <a:endParaRPr lang="en-US" dirty="0"/>
          </a:p>
          <a:p>
            <a:r>
              <a:rPr lang="en-US" dirty="0"/>
              <a:t>(404) 548-6756</a:t>
            </a:r>
          </a:p>
          <a:p>
            <a:endParaRPr lang="en-US" dirty="0"/>
          </a:p>
          <a:p>
            <a:r>
              <a:rPr lang="en-US" dirty="0"/>
              <a:t>Azure </a:t>
            </a:r>
            <a:r>
              <a:rPr lang="en-US" dirty="0" err="1"/>
              <a:t>McCollough</a:t>
            </a:r>
            <a:endParaRPr lang="en-US" dirty="0"/>
          </a:p>
          <a:p>
            <a:r>
              <a:rPr lang="en-US" dirty="0">
                <a:hlinkClick r:id="rId6"/>
              </a:rPr>
              <a:t>Azure.mccollough@dhs.ga.gov</a:t>
            </a:r>
            <a:endParaRPr lang="en-US" dirty="0"/>
          </a:p>
          <a:p>
            <a:r>
              <a:rPr lang="en-US" dirty="0"/>
              <a:t>(404) 357-3569</a:t>
            </a:r>
          </a:p>
          <a:p>
            <a:endParaRPr lang="en-US" dirty="0"/>
          </a:p>
          <a:p>
            <a:endParaRPr lang="en-US" dirty="0"/>
          </a:p>
        </p:txBody>
      </p:sp>
      <p:sp>
        <p:nvSpPr>
          <p:cNvPr id="5" name="TextBox 4"/>
          <p:cNvSpPr txBox="1"/>
          <p:nvPr/>
        </p:nvSpPr>
        <p:spPr>
          <a:xfrm>
            <a:off x="5208106" y="2716696"/>
            <a:ext cx="6891130" cy="2057829"/>
          </a:xfrm>
          <a:prstGeom prst="rect">
            <a:avLst/>
          </a:prstGeom>
          <a:noFill/>
        </p:spPr>
        <p:txBody>
          <a:bodyPr wrap="square" rtlCol="0">
            <a:spAutoFit/>
          </a:bodyPr>
          <a:lstStyle/>
          <a:p>
            <a:r>
              <a:rPr lang="en-US" dirty="0" err="1"/>
              <a:t>Tomeka</a:t>
            </a:r>
            <a:r>
              <a:rPr lang="en-US" dirty="0"/>
              <a:t> Branscomb</a:t>
            </a:r>
          </a:p>
          <a:p>
            <a:r>
              <a:rPr lang="en-US" dirty="0">
                <a:hlinkClick r:id="rId7"/>
              </a:rPr>
              <a:t>Tomeka.branscomb1@dhs.ga.gov</a:t>
            </a:r>
            <a:endParaRPr lang="en-US" dirty="0"/>
          </a:p>
          <a:p>
            <a:r>
              <a:rPr lang="en-US" dirty="0"/>
              <a:t>(404) 796-5053</a:t>
            </a:r>
          </a:p>
          <a:p>
            <a:endParaRPr lang="en-US" dirty="0"/>
          </a:p>
          <a:p>
            <a:r>
              <a:rPr lang="en-US" dirty="0"/>
              <a:t>Amy Hill</a:t>
            </a:r>
          </a:p>
          <a:p>
            <a:r>
              <a:rPr lang="en-US" dirty="0">
                <a:hlinkClick r:id="rId8"/>
              </a:rPr>
              <a:t>Amy.hill1@dhs.ga.gov</a:t>
            </a:r>
            <a:endParaRPr lang="en-US" dirty="0"/>
          </a:p>
          <a:p>
            <a:r>
              <a:rPr lang="en-US" dirty="0"/>
              <a:t>(478) 244-6379</a:t>
            </a:r>
          </a:p>
        </p:txBody>
      </p:sp>
    </p:spTree>
    <p:extLst>
      <p:ext uri="{BB962C8B-B14F-4D97-AF65-F5344CB8AC3E}">
        <p14:creationId xmlns:p14="http://schemas.microsoft.com/office/powerpoint/2010/main" val="569936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1" name="Picture 74">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5614876" y="70003"/>
            <a:ext cx="4977976" cy="1454051"/>
          </a:xfrm>
        </p:spPr>
        <p:txBody>
          <a:bodyPr>
            <a:normAutofit/>
          </a:bodyPr>
          <a:lstStyle/>
          <a:p>
            <a:r>
              <a:rPr lang="en-US" sz="3100" b="1" dirty="0">
                <a:solidFill>
                  <a:srgbClr val="000000"/>
                </a:solidFill>
              </a:rPr>
              <a:t>Continued Parent Development (CPD) Requirements (Policy 14.9)</a:t>
            </a:r>
          </a:p>
        </p:txBody>
      </p:sp>
      <p:sp>
        <p:nvSpPr>
          <p:cNvPr id="1032"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8" name="Picture 4" descr="gency helps Asian American families open their homes to foster ch"/>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20723" r="25535" b="2"/>
          <a:stretch/>
        </p:blipFill>
        <p:spPr bwMode="auto">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BB1D7D8A-8312-4676-920D-CF94D7312E0A}"/>
              </a:ext>
            </a:extLst>
          </p:cNvPr>
          <p:cNvSpPr>
            <a:spLocks noGrp="1"/>
          </p:cNvSpPr>
          <p:nvPr>
            <p:ph idx="1"/>
          </p:nvPr>
        </p:nvSpPr>
        <p:spPr>
          <a:xfrm>
            <a:off x="5508170" y="1594057"/>
            <a:ext cx="6379029" cy="5193941"/>
          </a:xfrm>
        </p:spPr>
        <p:txBody>
          <a:bodyPr anchor="ctr">
            <a:normAutofit/>
          </a:bodyPr>
          <a:lstStyle/>
          <a:p>
            <a:r>
              <a:rPr lang="en-US" sz="1800" dirty="0">
                <a:solidFill>
                  <a:srgbClr val="000000"/>
                </a:solidFill>
              </a:rPr>
              <a:t>Actively support each caregiver’s involvement in continuing education activities that enable them to develop competencies and skills</a:t>
            </a:r>
          </a:p>
          <a:p>
            <a:r>
              <a:rPr lang="en-US" sz="1800" dirty="0">
                <a:solidFill>
                  <a:srgbClr val="000000"/>
                </a:solidFill>
              </a:rPr>
              <a:t>Ensure CPD is relevant to the characteristics of children being placed in the home</a:t>
            </a:r>
          </a:p>
          <a:p>
            <a:r>
              <a:rPr lang="en-US" sz="1800" dirty="0">
                <a:solidFill>
                  <a:srgbClr val="000000"/>
                </a:solidFill>
              </a:rPr>
              <a:t>Verify that all approved foster caregivers obtain a minimum of 15 hours of CPD each calendar year (hours are prorated for caregivers approved after March 31</a:t>
            </a:r>
            <a:r>
              <a:rPr lang="en-US" sz="1800" baseline="30000" dirty="0">
                <a:solidFill>
                  <a:srgbClr val="000000"/>
                </a:solidFill>
              </a:rPr>
              <a:t>st</a:t>
            </a:r>
            <a:r>
              <a:rPr lang="en-US" sz="1800" dirty="0">
                <a:solidFill>
                  <a:srgbClr val="000000"/>
                </a:solidFill>
              </a:rPr>
              <a:t> of the current calendar year)</a:t>
            </a:r>
          </a:p>
          <a:p>
            <a:r>
              <a:rPr lang="en-US" sz="1800" dirty="0">
                <a:solidFill>
                  <a:srgbClr val="000000"/>
                </a:solidFill>
              </a:rPr>
              <a:t>Assign a policy violation and develop a corrective action plan (CAP) with caregivers who have not received the required hours of CPD by December 31</a:t>
            </a:r>
            <a:r>
              <a:rPr lang="en-US" sz="1800" baseline="30000" dirty="0">
                <a:solidFill>
                  <a:srgbClr val="000000"/>
                </a:solidFill>
              </a:rPr>
              <a:t>st</a:t>
            </a:r>
            <a:r>
              <a:rPr lang="en-US" sz="1800" dirty="0">
                <a:solidFill>
                  <a:srgbClr val="000000"/>
                </a:solidFill>
              </a:rPr>
              <a:t> of the calendar year</a:t>
            </a:r>
          </a:p>
          <a:p>
            <a:r>
              <a:rPr lang="en-US" sz="1800" dirty="0">
                <a:solidFill>
                  <a:srgbClr val="000000"/>
                </a:solidFill>
              </a:rPr>
              <a:t>Verify that caregivers maintain current certificate of CPR and First Aid throughout the approval period of their foster home. </a:t>
            </a:r>
          </a:p>
          <a:p>
            <a:endParaRPr lang="en-US" sz="1800" dirty="0">
              <a:solidFill>
                <a:srgbClr val="000000"/>
              </a:solidFill>
            </a:endParaRPr>
          </a:p>
          <a:p>
            <a:endParaRPr lang="en-US" sz="1400" dirty="0">
              <a:solidFill>
                <a:srgbClr val="000000"/>
              </a:solidFill>
            </a:endParaRPr>
          </a:p>
        </p:txBody>
      </p:sp>
    </p:spTree>
    <p:extLst>
      <p:ext uri="{BB962C8B-B14F-4D97-AF65-F5344CB8AC3E}">
        <p14:creationId xmlns:p14="http://schemas.microsoft.com/office/powerpoint/2010/main" val="2812494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79226" y="826680"/>
            <a:ext cx="9833548" cy="1325563"/>
          </a:xfrm>
        </p:spPr>
        <p:txBody>
          <a:bodyPr>
            <a:normAutofit/>
          </a:bodyPr>
          <a:lstStyle/>
          <a:p>
            <a:pPr algn="ctr"/>
            <a:r>
              <a:rPr lang="en-US" sz="4000">
                <a:solidFill>
                  <a:srgbClr val="FFFFFF"/>
                </a:solidFill>
              </a:rPr>
              <a:t>Continued Parent Development (CPD) Requirements (Policy 14.9)</a:t>
            </a:r>
          </a:p>
        </p:txBody>
      </p:sp>
      <p:sp>
        <p:nvSpPr>
          <p:cNvPr id="3" name="Content Placeholder 2"/>
          <p:cNvSpPr>
            <a:spLocks noGrp="1"/>
          </p:cNvSpPr>
          <p:nvPr>
            <p:ph idx="1"/>
          </p:nvPr>
        </p:nvSpPr>
        <p:spPr>
          <a:xfrm>
            <a:off x="1179226" y="3092970"/>
            <a:ext cx="9833548" cy="2693976"/>
          </a:xfrm>
        </p:spPr>
        <p:txBody>
          <a:bodyPr>
            <a:normAutofit/>
          </a:bodyPr>
          <a:lstStyle/>
          <a:p>
            <a:r>
              <a:rPr lang="en-US" sz="2000">
                <a:solidFill>
                  <a:srgbClr val="000000"/>
                </a:solidFill>
              </a:rPr>
              <a:t>At least five (5) of the required hours must be obtained via in-person (one-on-one or group) interaction. </a:t>
            </a:r>
          </a:p>
          <a:p>
            <a:r>
              <a:rPr lang="en-US" sz="2000" b="1">
                <a:solidFill>
                  <a:srgbClr val="000000"/>
                </a:solidFill>
              </a:rPr>
              <a:t>NOTE: </a:t>
            </a:r>
            <a:r>
              <a:rPr lang="en-US" sz="2000">
                <a:solidFill>
                  <a:srgbClr val="000000"/>
                </a:solidFill>
              </a:rPr>
              <a:t>There are special accommodations since COVID. Caregivers must have five (5) hours of training via zoom, teams, or any other virtual face-to-face training.</a:t>
            </a:r>
          </a:p>
          <a:p>
            <a:endParaRPr lang="en-US" sz="2000">
              <a:solidFill>
                <a:srgbClr val="000000"/>
              </a:solidFill>
            </a:endParaRPr>
          </a:p>
          <a:p>
            <a:r>
              <a:rPr lang="en-US" sz="2000">
                <a:solidFill>
                  <a:srgbClr val="000000"/>
                </a:solidFill>
              </a:rPr>
              <a:t>A maximum of three (3) hours of the annual training requirement can account for personal growth and development activities (e.g. counseling, support groups, stress management, nutrition). </a:t>
            </a:r>
          </a:p>
          <a:p>
            <a:endParaRPr lang="en-US" sz="2000">
              <a:solidFill>
                <a:srgbClr val="000000"/>
              </a:solidFill>
            </a:endParaRPr>
          </a:p>
          <a:p>
            <a:endParaRPr lang="en-US" sz="2000">
              <a:solidFill>
                <a:srgbClr val="000000"/>
              </a:solidFill>
            </a:endParaRPr>
          </a:p>
        </p:txBody>
      </p:sp>
    </p:spTree>
    <p:extLst>
      <p:ext uri="{BB962C8B-B14F-4D97-AF65-F5344CB8AC3E}">
        <p14:creationId xmlns:p14="http://schemas.microsoft.com/office/powerpoint/2010/main" val="879029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BF466-F3F4-4A00-A418-0E658367D5BC}"/>
              </a:ext>
            </a:extLst>
          </p:cNvPr>
          <p:cNvSpPr>
            <a:spLocks noGrp="1"/>
          </p:cNvSpPr>
          <p:nvPr>
            <p:ph type="title"/>
          </p:nvPr>
        </p:nvSpPr>
        <p:spPr>
          <a:xfrm>
            <a:off x="5609220" y="150182"/>
            <a:ext cx="6107005" cy="1325563"/>
          </a:xfrm>
        </p:spPr>
        <p:txBody>
          <a:bodyPr>
            <a:normAutofit/>
          </a:bodyPr>
          <a:lstStyle/>
          <a:p>
            <a:r>
              <a:rPr lang="en-US" dirty="0"/>
              <a:t> </a:t>
            </a:r>
            <a:r>
              <a:rPr lang="en-US" b="1" i="1" dirty="0"/>
              <a:t>Who requires training?</a:t>
            </a:r>
          </a:p>
        </p:txBody>
      </p:sp>
      <p:sp>
        <p:nvSpPr>
          <p:cNvPr id="192" name="Freeform: Shape 191">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Talking Point - Photos | Facebook">
            <a:extLst>
              <a:ext uri="{FF2B5EF4-FFF2-40B4-BE49-F238E27FC236}">
                <a16:creationId xmlns:a16="http://schemas.microsoft.com/office/drawing/2014/main" id="{02E06DCE-8CB6-4AA1-94DA-E8FD056A3F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87" r="181"/>
          <a:stretch/>
        </p:blipFill>
        <p:spPr bwMode="auto">
          <a:xfrm>
            <a:off x="3" y="-2"/>
            <a:ext cx="4729706" cy="4914902"/>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B73DCF1-C7C9-45C0-ADEA-489A54925701}"/>
              </a:ext>
            </a:extLst>
          </p:cNvPr>
          <p:cNvSpPr>
            <a:spLocks noGrp="1"/>
          </p:cNvSpPr>
          <p:nvPr>
            <p:ph idx="1"/>
          </p:nvPr>
        </p:nvSpPr>
        <p:spPr>
          <a:xfrm>
            <a:off x="5384711" y="1291699"/>
            <a:ext cx="6904520" cy="4057664"/>
          </a:xfrm>
        </p:spPr>
        <p:txBody>
          <a:bodyPr anchor="t">
            <a:noAutofit/>
          </a:bodyPr>
          <a:lstStyle/>
          <a:p>
            <a:r>
              <a:rPr lang="en-US" sz="2400" dirty="0">
                <a:solidFill>
                  <a:srgbClr val="FF0000"/>
                </a:solidFill>
              </a:rPr>
              <a:t>Scenario 1: </a:t>
            </a:r>
            <a:r>
              <a:rPr lang="en-US" sz="2400" dirty="0"/>
              <a:t>Ms. Ingram has been fostering since 2017. Currently her household members include herself and her live-in boyfriend, Jacob Jones. Mr. Jones has been living in the home since 2016 and has completed IMPACT-FCP Training.  Ms. Ingram indicated that on Mondays while she is at work , Mr. Jones is providing care for the children. She also stated that he provides on-going supervision.</a:t>
            </a:r>
          </a:p>
          <a:p>
            <a:r>
              <a:rPr lang="en-US" sz="2400" dirty="0"/>
              <a:t>Based on the scenario above, would you require Mr. Jones (live-in boyfriend) to participate on Continued Parent Development? And CPR/FA Training? Why and/or Why not? </a:t>
            </a:r>
          </a:p>
        </p:txBody>
      </p:sp>
    </p:spTree>
    <p:extLst>
      <p:ext uri="{BB962C8B-B14F-4D97-AF65-F5344CB8AC3E}">
        <p14:creationId xmlns:p14="http://schemas.microsoft.com/office/powerpoint/2010/main" val="143569392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85074344"/>
              </p:ext>
            </p:extLst>
          </p:nvPr>
        </p:nvGraphicFramePr>
        <p:xfrm>
          <a:off x="1444487" y="954156"/>
          <a:ext cx="8503479" cy="4754880"/>
        </p:xfrm>
        <a:graphic>
          <a:graphicData uri="http://schemas.openxmlformats.org/drawingml/2006/table">
            <a:tbl>
              <a:tblPr firstRow="1" bandRow="1">
                <a:tableStyleId>{5C22544A-7EE6-4342-B048-85BDC9FD1C3A}</a:tableStyleId>
              </a:tblPr>
              <a:tblGrid>
                <a:gridCol w="2834493">
                  <a:extLst>
                    <a:ext uri="{9D8B030D-6E8A-4147-A177-3AD203B41FA5}">
                      <a16:colId xmlns:a16="http://schemas.microsoft.com/office/drawing/2014/main" val="20000"/>
                    </a:ext>
                  </a:extLst>
                </a:gridCol>
                <a:gridCol w="2834493">
                  <a:extLst>
                    <a:ext uri="{9D8B030D-6E8A-4147-A177-3AD203B41FA5}">
                      <a16:colId xmlns:a16="http://schemas.microsoft.com/office/drawing/2014/main" val="20001"/>
                    </a:ext>
                  </a:extLst>
                </a:gridCol>
                <a:gridCol w="2834493">
                  <a:extLst>
                    <a:ext uri="{9D8B030D-6E8A-4147-A177-3AD203B41FA5}">
                      <a16:colId xmlns:a16="http://schemas.microsoft.com/office/drawing/2014/main" val="20002"/>
                    </a:ext>
                  </a:extLst>
                </a:gridCol>
              </a:tblGrid>
              <a:tr h="365035">
                <a:tc>
                  <a:txBody>
                    <a:bodyPr/>
                    <a:lstStyle/>
                    <a:p>
                      <a:r>
                        <a:rPr lang="en-US" dirty="0"/>
                        <a:t>Approval Date</a:t>
                      </a:r>
                    </a:p>
                  </a:txBody>
                  <a:tcPr/>
                </a:tc>
                <a:tc>
                  <a:txBody>
                    <a:bodyPr/>
                    <a:lstStyle/>
                    <a:p>
                      <a:r>
                        <a:rPr lang="en-US" dirty="0"/>
                        <a:t>Start of Training</a:t>
                      </a:r>
                      <a:r>
                        <a:rPr lang="en-US" baseline="0" dirty="0"/>
                        <a:t> (60 days)</a:t>
                      </a:r>
                      <a:endParaRPr lang="en-US" dirty="0"/>
                    </a:p>
                  </a:txBody>
                  <a:tcPr/>
                </a:tc>
                <a:tc>
                  <a:txBody>
                    <a:bodyPr/>
                    <a:lstStyle/>
                    <a:p>
                      <a:r>
                        <a:rPr lang="en-US" dirty="0"/>
                        <a:t>Hours Due</a:t>
                      </a:r>
                      <a:r>
                        <a:rPr lang="en-US" baseline="0" dirty="0"/>
                        <a:t> by Dec 31</a:t>
                      </a:r>
                      <a:r>
                        <a:rPr lang="en-US" baseline="30000" dirty="0"/>
                        <a:t>st</a:t>
                      </a:r>
                      <a:r>
                        <a:rPr lang="en-US" baseline="0" dirty="0"/>
                        <a:t> </a:t>
                      </a:r>
                      <a:endParaRPr lang="en-US" dirty="0"/>
                    </a:p>
                  </a:txBody>
                  <a:tcPr/>
                </a:tc>
                <a:extLst>
                  <a:ext uri="{0D108BD9-81ED-4DB2-BD59-A6C34878D82A}">
                    <a16:rowId xmlns:a16="http://schemas.microsoft.com/office/drawing/2014/main" val="10000"/>
                  </a:ext>
                </a:extLst>
              </a:tr>
              <a:tr h="365035">
                <a:tc>
                  <a:txBody>
                    <a:bodyPr/>
                    <a:lstStyle/>
                    <a:p>
                      <a:r>
                        <a:rPr lang="en-US" dirty="0"/>
                        <a:t>January </a:t>
                      </a:r>
                    </a:p>
                  </a:txBody>
                  <a:tcPr/>
                </a:tc>
                <a:tc>
                  <a:txBody>
                    <a:bodyPr/>
                    <a:lstStyle/>
                    <a:p>
                      <a:r>
                        <a:rPr lang="en-US" dirty="0"/>
                        <a:t>March</a:t>
                      </a:r>
                    </a:p>
                  </a:txBody>
                  <a:tcPr/>
                </a:tc>
                <a:tc>
                  <a:txBody>
                    <a:bodyPr/>
                    <a:lstStyle/>
                    <a:p>
                      <a:r>
                        <a:rPr lang="en-US" dirty="0"/>
                        <a:t>15 hours</a:t>
                      </a:r>
                    </a:p>
                  </a:txBody>
                  <a:tcPr/>
                </a:tc>
                <a:extLst>
                  <a:ext uri="{0D108BD9-81ED-4DB2-BD59-A6C34878D82A}">
                    <a16:rowId xmlns:a16="http://schemas.microsoft.com/office/drawing/2014/main" val="10001"/>
                  </a:ext>
                </a:extLst>
              </a:tr>
              <a:tr h="365035">
                <a:tc>
                  <a:txBody>
                    <a:bodyPr/>
                    <a:lstStyle/>
                    <a:p>
                      <a:r>
                        <a:rPr lang="en-US" dirty="0"/>
                        <a:t>February</a:t>
                      </a:r>
                    </a:p>
                  </a:txBody>
                  <a:tcPr/>
                </a:tc>
                <a:tc>
                  <a:txBody>
                    <a:bodyPr/>
                    <a:lstStyle/>
                    <a:p>
                      <a:r>
                        <a:rPr lang="en-US" dirty="0"/>
                        <a:t>April</a:t>
                      </a:r>
                    </a:p>
                  </a:txBody>
                  <a:tcPr/>
                </a:tc>
                <a:tc>
                  <a:txBody>
                    <a:bodyPr/>
                    <a:lstStyle/>
                    <a:p>
                      <a:r>
                        <a:rPr lang="en-US" dirty="0"/>
                        <a:t>15 hours</a:t>
                      </a:r>
                    </a:p>
                  </a:txBody>
                  <a:tcPr/>
                </a:tc>
                <a:extLst>
                  <a:ext uri="{0D108BD9-81ED-4DB2-BD59-A6C34878D82A}">
                    <a16:rowId xmlns:a16="http://schemas.microsoft.com/office/drawing/2014/main" val="10002"/>
                  </a:ext>
                </a:extLst>
              </a:tr>
              <a:tr h="365035">
                <a:tc>
                  <a:txBody>
                    <a:bodyPr/>
                    <a:lstStyle/>
                    <a:p>
                      <a:r>
                        <a:rPr lang="en-US" dirty="0"/>
                        <a:t>March</a:t>
                      </a:r>
                    </a:p>
                  </a:txBody>
                  <a:tcPr/>
                </a:tc>
                <a:tc>
                  <a:txBody>
                    <a:bodyPr/>
                    <a:lstStyle/>
                    <a:p>
                      <a:r>
                        <a:rPr lang="en-US" dirty="0"/>
                        <a:t>May</a:t>
                      </a:r>
                    </a:p>
                  </a:txBody>
                  <a:tcPr/>
                </a:tc>
                <a:tc>
                  <a:txBody>
                    <a:bodyPr/>
                    <a:lstStyle/>
                    <a:p>
                      <a:r>
                        <a:rPr lang="en-US" dirty="0"/>
                        <a:t>15</a:t>
                      </a:r>
                      <a:r>
                        <a:rPr lang="en-US" baseline="0" dirty="0"/>
                        <a:t> hours</a:t>
                      </a:r>
                      <a:endParaRPr lang="en-US" dirty="0"/>
                    </a:p>
                  </a:txBody>
                  <a:tcPr/>
                </a:tc>
                <a:extLst>
                  <a:ext uri="{0D108BD9-81ED-4DB2-BD59-A6C34878D82A}">
                    <a16:rowId xmlns:a16="http://schemas.microsoft.com/office/drawing/2014/main" val="10003"/>
                  </a:ext>
                </a:extLst>
              </a:tr>
              <a:tr h="365035">
                <a:tc>
                  <a:txBody>
                    <a:bodyPr/>
                    <a:lstStyle/>
                    <a:p>
                      <a:r>
                        <a:rPr lang="en-US" dirty="0"/>
                        <a:t>April</a:t>
                      </a:r>
                    </a:p>
                  </a:txBody>
                  <a:tcPr/>
                </a:tc>
                <a:tc>
                  <a:txBody>
                    <a:bodyPr/>
                    <a:lstStyle/>
                    <a:p>
                      <a:r>
                        <a:rPr lang="en-US" dirty="0"/>
                        <a:t>June</a:t>
                      </a:r>
                    </a:p>
                  </a:txBody>
                  <a:tcPr/>
                </a:tc>
                <a:tc>
                  <a:txBody>
                    <a:bodyPr/>
                    <a:lstStyle/>
                    <a:p>
                      <a:r>
                        <a:rPr lang="en-US" dirty="0"/>
                        <a:t>9 hours</a:t>
                      </a:r>
                    </a:p>
                  </a:txBody>
                  <a:tcPr/>
                </a:tc>
                <a:extLst>
                  <a:ext uri="{0D108BD9-81ED-4DB2-BD59-A6C34878D82A}">
                    <a16:rowId xmlns:a16="http://schemas.microsoft.com/office/drawing/2014/main" val="10004"/>
                  </a:ext>
                </a:extLst>
              </a:tr>
              <a:tr h="365035">
                <a:tc>
                  <a:txBody>
                    <a:bodyPr/>
                    <a:lstStyle/>
                    <a:p>
                      <a:r>
                        <a:rPr lang="en-US" dirty="0"/>
                        <a:t>May</a:t>
                      </a:r>
                    </a:p>
                  </a:txBody>
                  <a:tcPr/>
                </a:tc>
                <a:tc>
                  <a:txBody>
                    <a:bodyPr/>
                    <a:lstStyle/>
                    <a:p>
                      <a:r>
                        <a:rPr lang="en-US" dirty="0"/>
                        <a:t>July</a:t>
                      </a:r>
                    </a:p>
                  </a:txBody>
                  <a:tcPr/>
                </a:tc>
                <a:tc>
                  <a:txBody>
                    <a:bodyPr/>
                    <a:lstStyle/>
                    <a:p>
                      <a:r>
                        <a:rPr lang="en-US" dirty="0"/>
                        <a:t>9 hours</a:t>
                      </a:r>
                    </a:p>
                  </a:txBody>
                  <a:tcPr/>
                </a:tc>
                <a:extLst>
                  <a:ext uri="{0D108BD9-81ED-4DB2-BD59-A6C34878D82A}">
                    <a16:rowId xmlns:a16="http://schemas.microsoft.com/office/drawing/2014/main" val="10005"/>
                  </a:ext>
                </a:extLst>
              </a:tr>
              <a:tr h="365035">
                <a:tc>
                  <a:txBody>
                    <a:bodyPr/>
                    <a:lstStyle/>
                    <a:p>
                      <a:r>
                        <a:rPr lang="en-US" dirty="0"/>
                        <a:t>June</a:t>
                      </a:r>
                    </a:p>
                  </a:txBody>
                  <a:tcPr/>
                </a:tc>
                <a:tc>
                  <a:txBody>
                    <a:bodyPr/>
                    <a:lstStyle/>
                    <a:p>
                      <a:r>
                        <a:rPr lang="en-US" dirty="0"/>
                        <a:t>August</a:t>
                      </a:r>
                    </a:p>
                  </a:txBody>
                  <a:tcPr/>
                </a:tc>
                <a:tc>
                  <a:txBody>
                    <a:bodyPr/>
                    <a:lstStyle/>
                    <a:p>
                      <a:r>
                        <a:rPr lang="en-US" dirty="0"/>
                        <a:t>9 hours</a:t>
                      </a:r>
                    </a:p>
                  </a:txBody>
                  <a:tcPr/>
                </a:tc>
                <a:extLst>
                  <a:ext uri="{0D108BD9-81ED-4DB2-BD59-A6C34878D82A}">
                    <a16:rowId xmlns:a16="http://schemas.microsoft.com/office/drawing/2014/main" val="10006"/>
                  </a:ext>
                </a:extLst>
              </a:tr>
              <a:tr h="365035">
                <a:tc>
                  <a:txBody>
                    <a:bodyPr/>
                    <a:lstStyle/>
                    <a:p>
                      <a:r>
                        <a:rPr lang="en-US" dirty="0"/>
                        <a:t>July</a:t>
                      </a:r>
                    </a:p>
                  </a:txBody>
                  <a:tcPr/>
                </a:tc>
                <a:tc>
                  <a:txBody>
                    <a:bodyPr/>
                    <a:lstStyle/>
                    <a:p>
                      <a:r>
                        <a:rPr lang="en-US" dirty="0"/>
                        <a:t>September</a:t>
                      </a:r>
                    </a:p>
                  </a:txBody>
                  <a:tcPr/>
                </a:tc>
                <a:tc>
                  <a:txBody>
                    <a:bodyPr/>
                    <a:lstStyle/>
                    <a:p>
                      <a:r>
                        <a:rPr lang="en-US" dirty="0"/>
                        <a:t>9 hours</a:t>
                      </a:r>
                    </a:p>
                  </a:txBody>
                  <a:tcPr/>
                </a:tc>
                <a:extLst>
                  <a:ext uri="{0D108BD9-81ED-4DB2-BD59-A6C34878D82A}">
                    <a16:rowId xmlns:a16="http://schemas.microsoft.com/office/drawing/2014/main" val="10007"/>
                  </a:ext>
                </a:extLst>
              </a:tr>
              <a:tr h="365035">
                <a:tc>
                  <a:txBody>
                    <a:bodyPr/>
                    <a:lstStyle/>
                    <a:p>
                      <a:r>
                        <a:rPr lang="en-US" dirty="0"/>
                        <a:t>August</a:t>
                      </a:r>
                    </a:p>
                  </a:txBody>
                  <a:tcPr/>
                </a:tc>
                <a:tc>
                  <a:txBody>
                    <a:bodyPr/>
                    <a:lstStyle/>
                    <a:p>
                      <a:r>
                        <a:rPr lang="en-US" dirty="0"/>
                        <a:t>October</a:t>
                      </a:r>
                    </a:p>
                  </a:txBody>
                  <a:tcPr/>
                </a:tc>
                <a:tc>
                  <a:txBody>
                    <a:bodyPr/>
                    <a:lstStyle/>
                    <a:p>
                      <a:r>
                        <a:rPr lang="en-US" dirty="0"/>
                        <a:t>6 hours</a:t>
                      </a:r>
                    </a:p>
                  </a:txBody>
                  <a:tcPr/>
                </a:tc>
                <a:extLst>
                  <a:ext uri="{0D108BD9-81ED-4DB2-BD59-A6C34878D82A}">
                    <a16:rowId xmlns:a16="http://schemas.microsoft.com/office/drawing/2014/main" val="10008"/>
                  </a:ext>
                </a:extLst>
              </a:tr>
              <a:tr h="365035">
                <a:tc>
                  <a:txBody>
                    <a:bodyPr/>
                    <a:lstStyle/>
                    <a:p>
                      <a:r>
                        <a:rPr lang="en-US" dirty="0"/>
                        <a:t>September</a:t>
                      </a:r>
                    </a:p>
                  </a:txBody>
                  <a:tcPr/>
                </a:tc>
                <a:tc>
                  <a:txBody>
                    <a:bodyPr/>
                    <a:lstStyle/>
                    <a:p>
                      <a:r>
                        <a:rPr lang="en-US" dirty="0"/>
                        <a:t>November</a:t>
                      </a:r>
                    </a:p>
                  </a:txBody>
                  <a:tcPr/>
                </a:tc>
                <a:tc>
                  <a:txBody>
                    <a:bodyPr/>
                    <a:lstStyle/>
                    <a:p>
                      <a:r>
                        <a:rPr lang="en-US" dirty="0"/>
                        <a:t>6 hours</a:t>
                      </a:r>
                    </a:p>
                  </a:txBody>
                  <a:tcPr/>
                </a:tc>
                <a:extLst>
                  <a:ext uri="{0D108BD9-81ED-4DB2-BD59-A6C34878D82A}">
                    <a16:rowId xmlns:a16="http://schemas.microsoft.com/office/drawing/2014/main" val="10009"/>
                  </a:ext>
                </a:extLst>
              </a:tr>
              <a:tr h="365035">
                <a:tc>
                  <a:txBody>
                    <a:bodyPr/>
                    <a:lstStyle/>
                    <a:p>
                      <a:r>
                        <a:rPr lang="en-US" dirty="0"/>
                        <a:t>October</a:t>
                      </a:r>
                    </a:p>
                  </a:txBody>
                  <a:tcPr/>
                </a:tc>
                <a:tc>
                  <a:txBody>
                    <a:bodyPr/>
                    <a:lstStyle/>
                    <a:p>
                      <a:r>
                        <a:rPr lang="en-US" dirty="0"/>
                        <a:t>December</a:t>
                      </a:r>
                    </a:p>
                  </a:txBody>
                  <a:tcPr/>
                </a:tc>
                <a:tc>
                  <a:txBody>
                    <a:bodyPr/>
                    <a:lstStyle/>
                    <a:p>
                      <a:r>
                        <a:rPr lang="en-US" dirty="0"/>
                        <a:t>3</a:t>
                      </a:r>
                      <a:r>
                        <a:rPr lang="en-US" baseline="0" dirty="0"/>
                        <a:t> hours</a:t>
                      </a:r>
                      <a:endParaRPr lang="en-US" dirty="0"/>
                    </a:p>
                  </a:txBody>
                  <a:tcPr/>
                </a:tc>
                <a:extLst>
                  <a:ext uri="{0D108BD9-81ED-4DB2-BD59-A6C34878D82A}">
                    <a16:rowId xmlns:a16="http://schemas.microsoft.com/office/drawing/2014/main" val="10010"/>
                  </a:ext>
                </a:extLst>
              </a:tr>
              <a:tr h="365035">
                <a:tc>
                  <a:txBody>
                    <a:bodyPr/>
                    <a:lstStyle/>
                    <a:p>
                      <a:r>
                        <a:rPr lang="en-US" dirty="0"/>
                        <a:t>November</a:t>
                      </a:r>
                    </a:p>
                  </a:txBody>
                  <a:tcPr/>
                </a:tc>
                <a:tc>
                  <a:txBody>
                    <a:bodyPr/>
                    <a:lstStyle/>
                    <a:p>
                      <a:r>
                        <a:rPr lang="en-US" dirty="0"/>
                        <a:t>January</a:t>
                      </a:r>
                    </a:p>
                  </a:txBody>
                  <a:tcPr/>
                </a:tc>
                <a:tc>
                  <a:txBody>
                    <a:bodyPr/>
                    <a:lstStyle/>
                    <a:p>
                      <a:r>
                        <a:rPr lang="en-US" dirty="0"/>
                        <a:t>15</a:t>
                      </a:r>
                      <a:r>
                        <a:rPr lang="en-US" baseline="0" dirty="0"/>
                        <a:t> hours *</a:t>
                      </a:r>
                      <a:endParaRPr lang="en-US" dirty="0"/>
                    </a:p>
                  </a:txBody>
                  <a:tcPr/>
                </a:tc>
                <a:extLst>
                  <a:ext uri="{0D108BD9-81ED-4DB2-BD59-A6C34878D82A}">
                    <a16:rowId xmlns:a16="http://schemas.microsoft.com/office/drawing/2014/main" val="10011"/>
                  </a:ext>
                </a:extLst>
              </a:tr>
              <a:tr h="365035">
                <a:tc>
                  <a:txBody>
                    <a:bodyPr/>
                    <a:lstStyle/>
                    <a:p>
                      <a:r>
                        <a:rPr lang="en-US" dirty="0"/>
                        <a:t>December</a:t>
                      </a:r>
                    </a:p>
                  </a:txBody>
                  <a:tcPr/>
                </a:tc>
                <a:tc>
                  <a:txBody>
                    <a:bodyPr/>
                    <a:lstStyle/>
                    <a:p>
                      <a:r>
                        <a:rPr lang="en-US" dirty="0"/>
                        <a:t>February</a:t>
                      </a:r>
                    </a:p>
                  </a:txBody>
                  <a:tcPr/>
                </a:tc>
                <a:tc>
                  <a:txBody>
                    <a:bodyPr/>
                    <a:lstStyle/>
                    <a:p>
                      <a:r>
                        <a:rPr lang="en-US" dirty="0"/>
                        <a:t>15 hours *</a:t>
                      </a:r>
                    </a:p>
                  </a:txBody>
                  <a:tcPr/>
                </a:tc>
                <a:extLst>
                  <a:ext uri="{0D108BD9-81ED-4DB2-BD59-A6C34878D82A}">
                    <a16:rowId xmlns:a16="http://schemas.microsoft.com/office/drawing/2014/main" val="10012"/>
                  </a:ext>
                </a:extLst>
              </a:tr>
            </a:tbl>
          </a:graphicData>
        </a:graphic>
      </p:graphicFrame>
      <p:sp>
        <p:nvSpPr>
          <p:cNvPr id="3" name="TextBox 2"/>
          <p:cNvSpPr txBox="1"/>
          <p:nvPr/>
        </p:nvSpPr>
        <p:spPr>
          <a:xfrm>
            <a:off x="3538330" y="5897217"/>
            <a:ext cx="7487478" cy="369332"/>
          </a:xfrm>
          <a:prstGeom prst="rect">
            <a:avLst/>
          </a:prstGeom>
          <a:noFill/>
        </p:spPr>
        <p:txBody>
          <a:bodyPr wrap="square" rtlCol="0">
            <a:spAutoFit/>
          </a:bodyPr>
          <a:lstStyle/>
          <a:p>
            <a:r>
              <a:rPr lang="en-US" dirty="0"/>
              <a:t>*By December 31</a:t>
            </a:r>
            <a:r>
              <a:rPr lang="en-US" baseline="30000" dirty="0"/>
              <a:t>st</a:t>
            </a:r>
            <a:r>
              <a:rPr lang="en-US" dirty="0"/>
              <a:t> of the following year of approval</a:t>
            </a:r>
          </a:p>
        </p:txBody>
      </p:sp>
    </p:spTree>
    <p:extLst>
      <p:ext uri="{BB962C8B-B14F-4D97-AF65-F5344CB8AC3E}">
        <p14:creationId xmlns:p14="http://schemas.microsoft.com/office/powerpoint/2010/main" val="3207716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6" name="Rectangle 13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9560" y="856180"/>
            <a:ext cx="4560584" cy="1128068"/>
          </a:xfrm>
        </p:spPr>
        <p:txBody>
          <a:bodyPr anchor="ctr">
            <a:normAutofit/>
          </a:bodyPr>
          <a:lstStyle/>
          <a:p>
            <a:r>
              <a:rPr lang="en-US" sz="4000" b="1" i="1"/>
              <a:t>Case Vignette 1:</a:t>
            </a:r>
          </a:p>
        </p:txBody>
      </p:sp>
      <p:grpSp>
        <p:nvGrpSpPr>
          <p:cNvPr id="2057" name="Group 14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2" name="Rectangle 14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5" name="Rectangle 14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63193" y="2224322"/>
            <a:ext cx="4559425" cy="3979585"/>
          </a:xfrm>
        </p:spPr>
        <p:txBody>
          <a:bodyPr anchor="ctr">
            <a:normAutofit/>
          </a:bodyPr>
          <a:lstStyle/>
          <a:p>
            <a:r>
              <a:rPr lang="en-US" dirty="0"/>
              <a:t>Mr. David Spear was approved to foster with Caring and Love agency on April 15, 2020. Based on Mr. Spear’s approval period how many hours of training does Mr. Spear need by December 31, 2020?</a:t>
            </a:r>
          </a:p>
          <a:p>
            <a:endParaRPr lang="en-US" sz="2000" dirty="0"/>
          </a:p>
        </p:txBody>
      </p:sp>
      <p:sp>
        <p:nvSpPr>
          <p:cNvPr id="147" name="Rectangle 14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descr="herapeutic Adoption And Foster Care Columbus OH | Kids Count, Too - Home  Page"/>
          <p:cNvPicPr>
            <a:picLocks noChangeAspect="1" noChangeArrowheads="1"/>
          </p:cNvPicPr>
          <p:nvPr/>
        </p:nvPicPr>
        <p:blipFill rotWithShape="1">
          <a:blip r:embed="rId3">
            <a:extLst>
              <a:ext uri="{28A0092B-C50C-407E-A947-70E740481C1C}">
                <a14:useLocalDpi xmlns:a14="http://schemas.microsoft.com/office/drawing/2010/main" val="0"/>
              </a:ext>
            </a:extLst>
          </a:blip>
          <a:srcRect l="38463" r="18726"/>
          <a:stretch/>
        </p:blipFill>
        <p:spPr bwMode="auto">
          <a:xfrm>
            <a:off x="6041006" y="944611"/>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8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4801" y="606425"/>
            <a:ext cx="10515600" cy="4351338"/>
          </a:xfrm>
        </p:spPr>
        <p:txBody>
          <a:bodyPr/>
          <a:lstStyle/>
          <a:p>
            <a:pPr marL="0" lvl="0" indent="0">
              <a:lnSpc>
                <a:spcPct val="100000"/>
              </a:lnSpc>
              <a:spcBef>
                <a:spcPts val="0"/>
              </a:spcBef>
              <a:buNone/>
            </a:pPr>
            <a:r>
              <a:rPr lang="en-US" dirty="0"/>
              <a:t>Based on the Prorated chart in policy 14.9, Mr. Spear will need </a:t>
            </a:r>
            <a:r>
              <a:rPr lang="en-US" dirty="0">
                <a:solidFill>
                  <a:srgbClr val="FF0000"/>
                </a:solidFill>
              </a:rPr>
              <a:t>9 hours</a:t>
            </a:r>
            <a:r>
              <a:rPr lang="en-US" dirty="0"/>
              <a:t> by December 31, 2020. </a:t>
            </a:r>
            <a:endParaRPr lang="en-US" sz="1800" dirty="0">
              <a:solidFill>
                <a:prstClr val="black"/>
              </a:solidFill>
            </a:endParaRPr>
          </a:p>
          <a:p>
            <a:endParaRPr lang="en-US" dirty="0"/>
          </a:p>
          <a:p>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817303184"/>
              </p:ext>
            </p:extLst>
          </p:nvPr>
        </p:nvGraphicFramePr>
        <p:xfrm>
          <a:off x="143693" y="1711235"/>
          <a:ext cx="8695509" cy="4772833"/>
        </p:xfrm>
        <a:graphic>
          <a:graphicData uri="http://schemas.openxmlformats.org/drawingml/2006/table">
            <a:tbl>
              <a:tblPr firstRow="1" bandRow="1">
                <a:tableStyleId>{5C22544A-7EE6-4342-B048-85BDC9FD1C3A}</a:tableStyleId>
              </a:tblPr>
              <a:tblGrid>
                <a:gridCol w="2898503">
                  <a:extLst>
                    <a:ext uri="{9D8B030D-6E8A-4147-A177-3AD203B41FA5}">
                      <a16:colId xmlns:a16="http://schemas.microsoft.com/office/drawing/2014/main" val="20000"/>
                    </a:ext>
                  </a:extLst>
                </a:gridCol>
                <a:gridCol w="2898503">
                  <a:extLst>
                    <a:ext uri="{9D8B030D-6E8A-4147-A177-3AD203B41FA5}">
                      <a16:colId xmlns:a16="http://schemas.microsoft.com/office/drawing/2014/main" val="20001"/>
                    </a:ext>
                  </a:extLst>
                </a:gridCol>
                <a:gridCol w="2898503">
                  <a:extLst>
                    <a:ext uri="{9D8B030D-6E8A-4147-A177-3AD203B41FA5}">
                      <a16:colId xmlns:a16="http://schemas.microsoft.com/office/drawing/2014/main" val="20002"/>
                    </a:ext>
                  </a:extLst>
                </a:gridCol>
              </a:tblGrid>
              <a:tr h="367141">
                <a:tc>
                  <a:txBody>
                    <a:bodyPr/>
                    <a:lstStyle/>
                    <a:p>
                      <a:r>
                        <a:rPr lang="en-US" dirty="0"/>
                        <a:t>Approval Date</a:t>
                      </a:r>
                    </a:p>
                  </a:txBody>
                  <a:tcPr/>
                </a:tc>
                <a:tc>
                  <a:txBody>
                    <a:bodyPr/>
                    <a:lstStyle/>
                    <a:p>
                      <a:r>
                        <a:rPr lang="en-US" dirty="0"/>
                        <a:t>Start of Training</a:t>
                      </a:r>
                      <a:r>
                        <a:rPr lang="en-US" baseline="0" dirty="0"/>
                        <a:t> (60 days)</a:t>
                      </a:r>
                      <a:endParaRPr lang="en-US" dirty="0"/>
                    </a:p>
                  </a:txBody>
                  <a:tcPr/>
                </a:tc>
                <a:tc>
                  <a:txBody>
                    <a:bodyPr/>
                    <a:lstStyle/>
                    <a:p>
                      <a:r>
                        <a:rPr lang="en-US" dirty="0"/>
                        <a:t>Hours Due</a:t>
                      </a:r>
                      <a:r>
                        <a:rPr lang="en-US" baseline="0" dirty="0"/>
                        <a:t> by Dec 31</a:t>
                      </a:r>
                      <a:r>
                        <a:rPr lang="en-US" baseline="30000" dirty="0"/>
                        <a:t>st</a:t>
                      </a:r>
                      <a:r>
                        <a:rPr lang="en-US" baseline="0" dirty="0"/>
                        <a:t> </a:t>
                      </a:r>
                      <a:endParaRPr lang="en-US" dirty="0"/>
                    </a:p>
                  </a:txBody>
                  <a:tcPr/>
                </a:tc>
                <a:extLst>
                  <a:ext uri="{0D108BD9-81ED-4DB2-BD59-A6C34878D82A}">
                    <a16:rowId xmlns:a16="http://schemas.microsoft.com/office/drawing/2014/main" val="10000"/>
                  </a:ext>
                </a:extLst>
              </a:tr>
              <a:tr h="367141">
                <a:tc>
                  <a:txBody>
                    <a:bodyPr/>
                    <a:lstStyle/>
                    <a:p>
                      <a:r>
                        <a:rPr lang="en-US" dirty="0"/>
                        <a:t>January </a:t>
                      </a:r>
                    </a:p>
                  </a:txBody>
                  <a:tcPr/>
                </a:tc>
                <a:tc>
                  <a:txBody>
                    <a:bodyPr/>
                    <a:lstStyle/>
                    <a:p>
                      <a:r>
                        <a:rPr lang="en-US" dirty="0"/>
                        <a:t>March</a:t>
                      </a:r>
                    </a:p>
                  </a:txBody>
                  <a:tcPr/>
                </a:tc>
                <a:tc>
                  <a:txBody>
                    <a:bodyPr/>
                    <a:lstStyle/>
                    <a:p>
                      <a:r>
                        <a:rPr lang="en-US" dirty="0"/>
                        <a:t>15 hours</a:t>
                      </a:r>
                    </a:p>
                  </a:txBody>
                  <a:tcPr/>
                </a:tc>
                <a:extLst>
                  <a:ext uri="{0D108BD9-81ED-4DB2-BD59-A6C34878D82A}">
                    <a16:rowId xmlns:a16="http://schemas.microsoft.com/office/drawing/2014/main" val="10001"/>
                  </a:ext>
                </a:extLst>
              </a:tr>
              <a:tr h="367141">
                <a:tc>
                  <a:txBody>
                    <a:bodyPr/>
                    <a:lstStyle/>
                    <a:p>
                      <a:r>
                        <a:rPr lang="en-US" dirty="0"/>
                        <a:t>February</a:t>
                      </a:r>
                    </a:p>
                  </a:txBody>
                  <a:tcPr/>
                </a:tc>
                <a:tc>
                  <a:txBody>
                    <a:bodyPr/>
                    <a:lstStyle/>
                    <a:p>
                      <a:r>
                        <a:rPr lang="en-US" dirty="0"/>
                        <a:t>April</a:t>
                      </a:r>
                    </a:p>
                  </a:txBody>
                  <a:tcPr/>
                </a:tc>
                <a:tc>
                  <a:txBody>
                    <a:bodyPr/>
                    <a:lstStyle/>
                    <a:p>
                      <a:r>
                        <a:rPr lang="en-US" dirty="0"/>
                        <a:t>15 hours</a:t>
                      </a:r>
                    </a:p>
                  </a:txBody>
                  <a:tcPr/>
                </a:tc>
                <a:extLst>
                  <a:ext uri="{0D108BD9-81ED-4DB2-BD59-A6C34878D82A}">
                    <a16:rowId xmlns:a16="http://schemas.microsoft.com/office/drawing/2014/main" val="10002"/>
                  </a:ext>
                </a:extLst>
              </a:tr>
              <a:tr h="367141">
                <a:tc>
                  <a:txBody>
                    <a:bodyPr/>
                    <a:lstStyle/>
                    <a:p>
                      <a:r>
                        <a:rPr lang="en-US" dirty="0"/>
                        <a:t>March</a:t>
                      </a:r>
                    </a:p>
                  </a:txBody>
                  <a:tcPr/>
                </a:tc>
                <a:tc>
                  <a:txBody>
                    <a:bodyPr/>
                    <a:lstStyle/>
                    <a:p>
                      <a:r>
                        <a:rPr lang="en-US" dirty="0"/>
                        <a:t>May</a:t>
                      </a:r>
                    </a:p>
                  </a:txBody>
                  <a:tcPr/>
                </a:tc>
                <a:tc>
                  <a:txBody>
                    <a:bodyPr/>
                    <a:lstStyle/>
                    <a:p>
                      <a:r>
                        <a:rPr lang="en-US" dirty="0"/>
                        <a:t>15</a:t>
                      </a:r>
                      <a:r>
                        <a:rPr lang="en-US" baseline="0" dirty="0"/>
                        <a:t> hours</a:t>
                      </a:r>
                      <a:endParaRPr lang="en-US" dirty="0"/>
                    </a:p>
                  </a:txBody>
                  <a:tcPr/>
                </a:tc>
                <a:extLst>
                  <a:ext uri="{0D108BD9-81ED-4DB2-BD59-A6C34878D82A}">
                    <a16:rowId xmlns:a16="http://schemas.microsoft.com/office/drawing/2014/main" val="10003"/>
                  </a:ext>
                </a:extLst>
              </a:tr>
              <a:tr h="367141">
                <a:tc>
                  <a:txBody>
                    <a:bodyPr/>
                    <a:lstStyle/>
                    <a:p>
                      <a:r>
                        <a:rPr lang="en-US" dirty="0"/>
                        <a:t>April</a:t>
                      </a:r>
                    </a:p>
                  </a:txBody>
                  <a:tcPr/>
                </a:tc>
                <a:tc>
                  <a:txBody>
                    <a:bodyPr/>
                    <a:lstStyle/>
                    <a:p>
                      <a:r>
                        <a:rPr lang="en-US" dirty="0"/>
                        <a:t>June</a:t>
                      </a:r>
                    </a:p>
                  </a:txBody>
                  <a:tcPr/>
                </a:tc>
                <a:tc>
                  <a:txBody>
                    <a:bodyPr/>
                    <a:lstStyle/>
                    <a:p>
                      <a:r>
                        <a:rPr lang="en-US" dirty="0"/>
                        <a:t>9 hours</a:t>
                      </a:r>
                    </a:p>
                  </a:txBody>
                  <a:tcPr/>
                </a:tc>
                <a:extLst>
                  <a:ext uri="{0D108BD9-81ED-4DB2-BD59-A6C34878D82A}">
                    <a16:rowId xmlns:a16="http://schemas.microsoft.com/office/drawing/2014/main" val="10004"/>
                  </a:ext>
                </a:extLst>
              </a:tr>
              <a:tr h="367141">
                <a:tc>
                  <a:txBody>
                    <a:bodyPr/>
                    <a:lstStyle/>
                    <a:p>
                      <a:r>
                        <a:rPr lang="en-US" dirty="0"/>
                        <a:t>May</a:t>
                      </a:r>
                    </a:p>
                  </a:txBody>
                  <a:tcPr/>
                </a:tc>
                <a:tc>
                  <a:txBody>
                    <a:bodyPr/>
                    <a:lstStyle/>
                    <a:p>
                      <a:r>
                        <a:rPr lang="en-US" dirty="0"/>
                        <a:t>July</a:t>
                      </a:r>
                    </a:p>
                  </a:txBody>
                  <a:tcPr/>
                </a:tc>
                <a:tc>
                  <a:txBody>
                    <a:bodyPr/>
                    <a:lstStyle/>
                    <a:p>
                      <a:r>
                        <a:rPr lang="en-US" dirty="0"/>
                        <a:t>9 hours</a:t>
                      </a:r>
                    </a:p>
                  </a:txBody>
                  <a:tcPr/>
                </a:tc>
                <a:extLst>
                  <a:ext uri="{0D108BD9-81ED-4DB2-BD59-A6C34878D82A}">
                    <a16:rowId xmlns:a16="http://schemas.microsoft.com/office/drawing/2014/main" val="10005"/>
                  </a:ext>
                </a:extLst>
              </a:tr>
              <a:tr h="367141">
                <a:tc>
                  <a:txBody>
                    <a:bodyPr/>
                    <a:lstStyle/>
                    <a:p>
                      <a:r>
                        <a:rPr lang="en-US" dirty="0"/>
                        <a:t>June</a:t>
                      </a:r>
                    </a:p>
                  </a:txBody>
                  <a:tcPr/>
                </a:tc>
                <a:tc>
                  <a:txBody>
                    <a:bodyPr/>
                    <a:lstStyle/>
                    <a:p>
                      <a:r>
                        <a:rPr lang="en-US" dirty="0"/>
                        <a:t>August</a:t>
                      </a:r>
                    </a:p>
                  </a:txBody>
                  <a:tcPr/>
                </a:tc>
                <a:tc>
                  <a:txBody>
                    <a:bodyPr/>
                    <a:lstStyle/>
                    <a:p>
                      <a:r>
                        <a:rPr lang="en-US" dirty="0"/>
                        <a:t>9 hours</a:t>
                      </a:r>
                    </a:p>
                  </a:txBody>
                  <a:tcPr/>
                </a:tc>
                <a:extLst>
                  <a:ext uri="{0D108BD9-81ED-4DB2-BD59-A6C34878D82A}">
                    <a16:rowId xmlns:a16="http://schemas.microsoft.com/office/drawing/2014/main" val="10006"/>
                  </a:ext>
                </a:extLst>
              </a:tr>
              <a:tr h="367141">
                <a:tc>
                  <a:txBody>
                    <a:bodyPr/>
                    <a:lstStyle/>
                    <a:p>
                      <a:r>
                        <a:rPr lang="en-US" dirty="0"/>
                        <a:t>July</a:t>
                      </a:r>
                    </a:p>
                  </a:txBody>
                  <a:tcPr/>
                </a:tc>
                <a:tc>
                  <a:txBody>
                    <a:bodyPr/>
                    <a:lstStyle/>
                    <a:p>
                      <a:r>
                        <a:rPr lang="en-US" dirty="0"/>
                        <a:t>September</a:t>
                      </a:r>
                    </a:p>
                  </a:txBody>
                  <a:tcPr/>
                </a:tc>
                <a:tc>
                  <a:txBody>
                    <a:bodyPr/>
                    <a:lstStyle/>
                    <a:p>
                      <a:r>
                        <a:rPr lang="en-US" dirty="0"/>
                        <a:t>9 hours</a:t>
                      </a:r>
                    </a:p>
                  </a:txBody>
                  <a:tcPr/>
                </a:tc>
                <a:extLst>
                  <a:ext uri="{0D108BD9-81ED-4DB2-BD59-A6C34878D82A}">
                    <a16:rowId xmlns:a16="http://schemas.microsoft.com/office/drawing/2014/main" val="10007"/>
                  </a:ext>
                </a:extLst>
              </a:tr>
              <a:tr h="367141">
                <a:tc>
                  <a:txBody>
                    <a:bodyPr/>
                    <a:lstStyle/>
                    <a:p>
                      <a:r>
                        <a:rPr lang="en-US" dirty="0"/>
                        <a:t>August</a:t>
                      </a:r>
                    </a:p>
                  </a:txBody>
                  <a:tcPr/>
                </a:tc>
                <a:tc>
                  <a:txBody>
                    <a:bodyPr/>
                    <a:lstStyle/>
                    <a:p>
                      <a:r>
                        <a:rPr lang="en-US" dirty="0"/>
                        <a:t>October</a:t>
                      </a:r>
                    </a:p>
                  </a:txBody>
                  <a:tcPr/>
                </a:tc>
                <a:tc>
                  <a:txBody>
                    <a:bodyPr/>
                    <a:lstStyle/>
                    <a:p>
                      <a:r>
                        <a:rPr lang="en-US" dirty="0"/>
                        <a:t>6 hours</a:t>
                      </a:r>
                    </a:p>
                  </a:txBody>
                  <a:tcPr/>
                </a:tc>
                <a:extLst>
                  <a:ext uri="{0D108BD9-81ED-4DB2-BD59-A6C34878D82A}">
                    <a16:rowId xmlns:a16="http://schemas.microsoft.com/office/drawing/2014/main" val="10008"/>
                  </a:ext>
                </a:extLst>
              </a:tr>
              <a:tr h="367141">
                <a:tc>
                  <a:txBody>
                    <a:bodyPr/>
                    <a:lstStyle/>
                    <a:p>
                      <a:r>
                        <a:rPr lang="en-US" dirty="0"/>
                        <a:t>September</a:t>
                      </a:r>
                    </a:p>
                  </a:txBody>
                  <a:tcPr/>
                </a:tc>
                <a:tc>
                  <a:txBody>
                    <a:bodyPr/>
                    <a:lstStyle/>
                    <a:p>
                      <a:r>
                        <a:rPr lang="en-US" dirty="0"/>
                        <a:t>November</a:t>
                      </a:r>
                    </a:p>
                  </a:txBody>
                  <a:tcPr/>
                </a:tc>
                <a:tc>
                  <a:txBody>
                    <a:bodyPr/>
                    <a:lstStyle/>
                    <a:p>
                      <a:r>
                        <a:rPr lang="en-US" dirty="0"/>
                        <a:t>6 hours</a:t>
                      </a:r>
                    </a:p>
                  </a:txBody>
                  <a:tcPr/>
                </a:tc>
                <a:extLst>
                  <a:ext uri="{0D108BD9-81ED-4DB2-BD59-A6C34878D82A}">
                    <a16:rowId xmlns:a16="http://schemas.microsoft.com/office/drawing/2014/main" val="10009"/>
                  </a:ext>
                </a:extLst>
              </a:tr>
              <a:tr h="367141">
                <a:tc>
                  <a:txBody>
                    <a:bodyPr/>
                    <a:lstStyle/>
                    <a:p>
                      <a:r>
                        <a:rPr lang="en-US" dirty="0"/>
                        <a:t>October</a:t>
                      </a:r>
                    </a:p>
                  </a:txBody>
                  <a:tcPr/>
                </a:tc>
                <a:tc>
                  <a:txBody>
                    <a:bodyPr/>
                    <a:lstStyle/>
                    <a:p>
                      <a:r>
                        <a:rPr lang="en-US" dirty="0"/>
                        <a:t>December</a:t>
                      </a:r>
                    </a:p>
                  </a:txBody>
                  <a:tcPr/>
                </a:tc>
                <a:tc>
                  <a:txBody>
                    <a:bodyPr/>
                    <a:lstStyle/>
                    <a:p>
                      <a:r>
                        <a:rPr lang="en-US" dirty="0"/>
                        <a:t>3</a:t>
                      </a:r>
                      <a:r>
                        <a:rPr lang="en-US" baseline="0" dirty="0"/>
                        <a:t> hours</a:t>
                      </a:r>
                      <a:endParaRPr lang="en-US" dirty="0"/>
                    </a:p>
                  </a:txBody>
                  <a:tcPr/>
                </a:tc>
                <a:extLst>
                  <a:ext uri="{0D108BD9-81ED-4DB2-BD59-A6C34878D82A}">
                    <a16:rowId xmlns:a16="http://schemas.microsoft.com/office/drawing/2014/main" val="10010"/>
                  </a:ext>
                </a:extLst>
              </a:tr>
              <a:tr h="367141">
                <a:tc>
                  <a:txBody>
                    <a:bodyPr/>
                    <a:lstStyle/>
                    <a:p>
                      <a:r>
                        <a:rPr lang="en-US" dirty="0"/>
                        <a:t>November</a:t>
                      </a:r>
                    </a:p>
                  </a:txBody>
                  <a:tcPr/>
                </a:tc>
                <a:tc>
                  <a:txBody>
                    <a:bodyPr/>
                    <a:lstStyle/>
                    <a:p>
                      <a:r>
                        <a:rPr lang="en-US" dirty="0"/>
                        <a:t>January</a:t>
                      </a:r>
                    </a:p>
                  </a:txBody>
                  <a:tcPr/>
                </a:tc>
                <a:tc>
                  <a:txBody>
                    <a:bodyPr/>
                    <a:lstStyle/>
                    <a:p>
                      <a:r>
                        <a:rPr lang="en-US" dirty="0"/>
                        <a:t>15</a:t>
                      </a:r>
                      <a:r>
                        <a:rPr lang="en-US" baseline="0" dirty="0"/>
                        <a:t> hours *</a:t>
                      </a:r>
                      <a:endParaRPr lang="en-US" dirty="0"/>
                    </a:p>
                  </a:txBody>
                  <a:tcPr/>
                </a:tc>
                <a:extLst>
                  <a:ext uri="{0D108BD9-81ED-4DB2-BD59-A6C34878D82A}">
                    <a16:rowId xmlns:a16="http://schemas.microsoft.com/office/drawing/2014/main" val="10011"/>
                  </a:ext>
                </a:extLst>
              </a:tr>
              <a:tr h="367141">
                <a:tc>
                  <a:txBody>
                    <a:bodyPr/>
                    <a:lstStyle/>
                    <a:p>
                      <a:r>
                        <a:rPr lang="en-US" dirty="0"/>
                        <a:t>December</a:t>
                      </a:r>
                    </a:p>
                  </a:txBody>
                  <a:tcPr/>
                </a:tc>
                <a:tc>
                  <a:txBody>
                    <a:bodyPr/>
                    <a:lstStyle/>
                    <a:p>
                      <a:r>
                        <a:rPr lang="en-US" dirty="0"/>
                        <a:t>February</a:t>
                      </a:r>
                    </a:p>
                  </a:txBody>
                  <a:tcPr/>
                </a:tc>
                <a:tc>
                  <a:txBody>
                    <a:bodyPr/>
                    <a:lstStyle/>
                    <a:p>
                      <a:r>
                        <a:rPr lang="en-US" dirty="0"/>
                        <a:t>15 hours *</a:t>
                      </a:r>
                    </a:p>
                  </a:txBody>
                  <a:tcPr/>
                </a:tc>
                <a:extLst>
                  <a:ext uri="{0D108BD9-81ED-4DB2-BD59-A6C34878D82A}">
                    <a16:rowId xmlns:a16="http://schemas.microsoft.com/office/drawing/2014/main" val="10012"/>
                  </a:ext>
                </a:extLst>
              </a:tr>
            </a:tbl>
          </a:graphicData>
        </a:graphic>
      </p:graphicFrame>
      <p:sp>
        <p:nvSpPr>
          <p:cNvPr id="5" name="TextBox 4"/>
          <p:cNvSpPr txBox="1"/>
          <p:nvPr/>
        </p:nvSpPr>
        <p:spPr>
          <a:xfrm>
            <a:off x="3791672" y="6484068"/>
            <a:ext cx="7619723" cy="369332"/>
          </a:xfrm>
          <a:prstGeom prst="rect">
            <a:avLst/>
          </a:prstGeom>
          <a:noFill/>
        </p:spPr>
        <p:txBody>
          <a:bodyPr wrap="square" rtlCol="0">
            <a:spAutoFit/>
          </a:bodyPr>
          <a:lstStyle/>
          <a:p>
            <a:r>
              <a:rPr lang="en-US" dirty="0"/>
              <a:t>*By December 31</a:t>
            </a:r>
            <a:r>
              <a:rPr lang="en-US" baseline="30000" dirty="0"/>
              <a:t>st</a:t>
            </a:r>
            <a:r>
              <a:rPr lang="en-US" dirty="0"/>
              <a:t> of the following year of approval</a:t>
            </a:r>
          </a:p>
        </p:txBody>
      </p:sp>
    </p:spTree>
    <p:extLst>
      <p:ext uri="{BB962C8B-B14F-4D97-AF65-F5344CB8AC3E}">
        <p14:creationId xmlns:p14="http://schemas.microsoft.com/office/powerpoint/2010/main" val="51229377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1894</Words>
  <Application>Microsoft Office PowerPoint</Application>
  <PresentationFormat>Widescreen</PresentationFormat>
  <Paragraphs>291</Paragraphs>
  <Slides>29</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29</vt:i4>
      </vt:variant>
    </vt:vector>
  </HeadingPairs>
  <TitlesOfParts>
    <vt:vector size="37" baseType="lpstr">
      <vt:lpstr>Arial</vt:lpstr>
      <vt:lpstr>Calibri</vt:lpstr>
      <vt:lpstr>Calibri Light</vt:lpstr>
      <vt:lpstr>Museo Sans 500</vt:lpstr>
      <vt:lpstr>Museo Sans 900</vt:lpstr>
      <vt:lpstr>Times New Roman</vt:lpstr>
      <vt:lpstr>1_Office Theme</vt:lpstr>
      <vt:lpstr>2_Office Theme</vt:lpstr>
      <vt:lpstr>PowerPoint Presentation</vt:lpstr>
      <vt:lpstr>PowerPoint Presentation</vt:lpstr>
      <vt:lpstr>PowerPoint Presentation</vt:lpstr>
      <vt:lpstr>Continued Parent Development (CPD) Requirements (Policy 14.9)</vt:lpstr>
      <vt:lpstr>Continued Parent Development (CPD) Requirements (Policy 14.9)</vt:lpstr>
      <vt:lpstr> Who requires training?</vt:lpstr>
      <vt:lpstr>PowerPoint Presentation</vt:lpstr>
      <vt:lpstr>Case Vignette 1:</vt:lpstr>
      <vt:lpstr>PowerPoint Presentation</vt:lpstr>
      <vt:lpstr>Case Vignette 2:</vt:lpstr>
      <vt:lpstr>PowerPoint Presentation</vt:lpstr>
      <vt:lpstr>Case Vignette 3:</vt:lpstr>
      <vt:lpstr>PowerPoint Presentation</vt:lpstr>
      <vt:lpstr>PowerPoint Presentation</vt:lpstr>
      <vt:lpstr>Specialized Parenting</vt:lpstr>
      <vt:lpstr>Let’s have a conversation: Ms. Johnson’s Training Log</vt:lpstr>
      <vt:lpstr>What are we looking for?....Assessing training hours during Re-Evaluations..</vt:lpstr>
      <vt:lpstr>Practice Guidance</vt:lpstr>
      <vt:lpstr>Approved options for obtaining CPD</vt:lpstr>
      <vt:lpstr>Areas identified as being appropriate CPD </vt:lpstr>
      <vt:lpstr>DOES IMPACT TRAINING COUNT AS CPD?</vt:lpstr>
      <vt:lpstr>Corrective Action Plan (CAP)…</vt:lpstr>
      <vt:lpstr>PowerPoint Presentation</vt:lpstr>
      <vt:lpstr>PowerPoint Presentation</vt:lpstr>
      <vt:lpstr>PowerPoint Presentation</vt:lpstr>
      <vt:lpstr>PowerPoint Presentation</vt:lpstr>
      <vt:lpstr>Training Resources</vt:lpstr>
      <vt:lpstr>Link to CPD and CAP/Policy Violation Policy</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Wooten, Shanise</dc:creator>
  <cp:lastModifiedBy>Wooten, Shanise</cp:lastModifiedBy>
  <cp:revision>1</cp:revision>
  <dcterms:created xsi:type="dcterms:W3CDTF">2020-10-27T16:57:13Z</dcterms:created>
  <dcterms:modified xsi:type="dcterms:W3CDTF">2020-10-27T16:58:10Z</dcterms:modified>
</cp:coreProperties>
</file>