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80"/>
  </p:notesMasterIdLst>
  <p:sldIdLst>
    <p:sldId id="256" r:id="rId3"/>
    <p:sldId id="405" r:id="rId4"/>
    <p:sldId id="291" r:id="rId5"/>
    <p:sldId id="292" r:id="rId6"/>
    <p:sldId id="293" r:id="rId7"/>
    <p:sldId id="294" r:id="rId8"/>
    <p:sldId id="295" r:id="rId9"/>
    <p:sldId id="296" r:id="rId10"/>
    <p:sldId id="297" r:id="rId11"/>
    <p:sldId id="298" r:id="rId12"/>
    <p:sldId id="299" r:id="rId13"/>
    <p:sldId id="300" r:id="rId14"/>
    <p:sldId id="277" r:id="rId15"/>
    <p:sldId id="301" r:id="rId16"/>
    <p:sldId id="302" r:id="rId17"/>
    <p:sldId id="303" r:id="rId18"/>
    <p:sldId id="304" r:id="rId19"/>
    <p:sldId id="305" r:id="rId20"/>
    <p:sldId id="306" r:id="rId21"/>
    <p:sldId id="307" r:id="rId22"/>
    <p:sldId id="308" r:id="rId23"/>
    <p:sldId id="309" r:id="rId24"/>
    <p:sldId id="311" r:id="rId25"/>
    <p:sldId id="312" r:id="rId26"/>
    <p:sldId id="313" r:id="rId27"/>
    <p:sldId id="363" r:id="rId28"/>
    <p:sldId id="375" r:id="rId29"/>
    <p:sldId id="376" r:id="rId30"/>
    <p:sldId id="377" r:id="rId31"/>
    <p:sldId id="260" r:id="rId32"/>
    <p:sldId id="379" r:id="rId33"/>
    <p:sldId id="261" r:id="rId34"/>
    <p:sldId id="380" r:id="rId35"/>
    <p:sldId id="381" r:id="rId36"/>
    <p:sldId id="382" r:id="rId37"/>
    <p:sldId id="383" r:id="rId38"/>
    <p:sldId id="384" r:id="rId39"/>
    <p:sldId id="374" r:id="rId40"/>
    <p:sldId id="385" r:id="rId41"/>
    <p:sldId id="386" r:id="rId42"/>
    <p:sldId id="392" r:id="rId43"/>
    <p:sldId id="393" r:id="rId44"/>
    <p:sldId id="395" r:id="rId45"/>
    <p:sldId id="396" r:id="rId46"/>
    <p:sldId id="398" r:id="rId47"/>
    <p:sldId id="399" r:id="rId48"/>
    <p:sldId id="400" r:id="rId49"/>
    <p:sldId id="280" r:id="rId50"/>
    <p:sldId id="401" r:id="rId51"/>
    <p:sldId id="402" r:id="rId52"/>
    <p:sldId id="403" r:id="rId53"/>
    <p:sldId id="404" r:id="rId54"/>
    <p:sldId id="264" r:id="rId55"/>
    <p:sldId id="263" r:id="rId56"/>
    <p:sldId id="265" r:id="rId57"/>
    <p:sldId id="266" r:id="rId58"/>
    <p:sldId id="272" r:id="rId59"/>
    <p:sldId id="273" r:id="rId60"/>
    <p:sldId id="274" r:id="rId61"/>
    <p:sldId id="275" r:id="rId62"/>
    <p:sldId id="271" r:id="rId63"/>
    <p:sldId id="270" r:id="rId64"/>
    <p:sldId id="276" r:id="rId65"/>
    <p:sldId id="269" r:id="rId66"/>
    <p:sldId id="268" r:id="rId67"/>
    <p:sldId id="267" r:id="rId68"/>
    <p:sldId id="278" r:id="rId69"/>
    <p:sldId id="279" r:id="rId70"/>
    <p:sldId id="288" r:id="rId71"/>
    <p:sldId id="289" r:id="rId72"/>
    <p:sldId id="281" r:id="rId73"/>
    <p:sldId id="282" r:id="rId74"/>
    <p:sldId id="287" r:id="rId75"/>
    <p:sldId id="286" r:id="rId76"/>
    <p:sldId id="285" r:id="rId77"/>
    <p:sldId id="290" r:id="rId78"/>
    <p:sldId id="284" r:id="rId7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2B38"/>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410"/>
    <p:restoredTop sz="78812" autoAdjust="0"/>
  </p:normalViewPr>
  <p:slideViewPr>
    <p:cSldViewPr snapToGrid="0" snapToObjects="1">
      <p:cViewPr>
        <p:scale>
          <a:sx n="80" d="100"/>
          <a:sy n="80" d="100"/>
        </p:scale>
        <p:origin x="-184" y="-12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4297B0-8D01-42C6-B419-CFF554A81472}" type="doc">
      <dgm:prSet loTypeId="urn:microsoft.com/office/officeart/2005/8/layout/vList2" loCatId="list" qsTypeId="urn:microsoft.com/office/officeart/2005/8/quickstyle/3d2" qsCatId="3D" csTypeId="urn:microsoft.com/office/officeart/2005/8/colors/colorful1" csCatId="colorful"/>
      <dgm:spPr/>
      <dgm:t>
        <a:bodyPr/>
        <a:lstStyle/>
        <a:p>
          <a:endParaRPr lang="en-US"/>
        </a:p>
      </dgm:t>
    </dgm:pt>
    <dgm:pt modelId="{8C25FE2D-4C4B-46B2-8C96-E9A37F366B6C}">
      <dgm:prSet/>
      <dgm:spPr/>
      <dgm:t>
        <a:bodyPr/>
        <a:lstStyle/>
        <a:p>
          <a:r>
            <a:rPr lang="en-US" dirty="0"/>
            <a:t>New ILP Requirements</a:t>
          </a:r>
        </a:p>
      </dgm:t>
    </dgm:pt>
    <dgm:pt modelId="{13915D43-F6B8-4824-BF86-0E753FA7FE7F}" type="parTrans" cxnId="{0BE504FC-A6E8-4C00-BEA1-5E6EE555E8B7}">
      <dgm:prSet/>
      <dgm:spPr/>
      <dgm:t>
        <a:bodyPr/>
        <a:lstStyle/>
        <a:p>
          <a:endParaRPr lang="en-US"/>
        </a:p>
      </dgm:t>
    </dgm:pt>
    <dgm:pt modelId="{9F6D2AAC-4739-4E7E-AF83-8F1A69DE5BD4}" type="sibTrans" cxnId="{0BE504FC-A6E8-4C00-BEA1-5E6EE555E8B7}">
      <dgm:prSet/>
      <dgm:spPr/>
      <dgm:t>
        <a:bodyPr/>
        <a:lstStyle/>
        <a:p>
          <a:endParaRPr lang="en-US"/>
        </a:p>
      </dgm:t>
    </dgm:pt>
    <dgm:pt modelId="{4DF0F93F-721A-47BF-9FDC-F1A14B2432E0}" type="pres">
      <dgm:prSet presAssocID="{874297B0-8D01-42C6-B419-CFF554A81472}" presName="linear" presStyleCnt="0">
        <dgm:presLayoutVars>
          <dgm:animLvl val="lvl"/>
          <dgm:resizeHandles val="exact"/>
        </dgm:presLayoutVars>
      </dgm:prSet>
      <dgm:spPr/>
    </dgm:pt>
    <dgm:pt modelId="{F6677534-BCF8-457E-882E-F17D35C9E728}" type="pres">
      <dgm:prSet presAssocID="{8C25FE2D-4C4B-46B2-8C96-E9A37F366B6C}" presName="parentText" presStyleLbl="node1" presStyleIdx="0" presStyleCnt="1" custLinFactNeighborY="24361">
        <dgm:presLayoutVars>
          <dgm:chMax val="0"/>
          <dgm:bulletEnabled val="1"/>
        </dgm:presLayoutVars>
      </dgm:prSet>
      <dgm:spPr/>
    </dgm:pt>
  </dgm:ptLst>
  <dgm:cxnLst>
    <dgm:cxn modelId="{CF12483D-CFC1-4E61-8A46-9D97A31A1BF3}" type="presOf" srcId="{874297B0-8D01-42C6-B419-CFF554A81472}" destId="{4DF0F93F-721A-47BF-9FDC-F1A14B2432E0}" srcOrd="0" destOrd="0" presId="urn:microsoft.com/office/officeart/2005/8/layout/vList2"/>
    <dgm:cxn modelId="{375E0D86-D269-4FD9-968A-D62A2D0D5C2C}" type="presOf" srcId="{8C25FE2D-4C4B-46B2-8C96-E9A37F366B6C}" destId="{F6677534-BCF8-457E-882E-F17D35C9E728}" srcOrd="0" destOrd="0" presId="urn:microsoft.com/office/officeart/2005/8/layout/vList2"/>
    <dgm:cxn modelId="{0BE504FC-A6E8-4C00-BEA1-5E6EE555E8B7}" srcId="{874297B0-8D01-42C6-B419-CFF554A81472}" destId="{8C25FE2D-4C4B-46B2-8C96-E9A37F366B6C}" srcOrd="0" destOrd="0" parTransId="{13915D43-F6B8-4824-BF86-0E753FA7FE7F}" sibTransId="{9F6D2AAC-4739-4E7E-AF83-8F1A69DE5BD4}"/>
    <dgm:cxn modelId="{53065D88-E4F8-41E1-9646-AF197C71FA51}" type="presParOf" srcId="{4DF0F93F-721A-47BF-9FDC-F1A14B2432E0}" destId="{F6677534-BCF8-457E-882E-F17D35C9E728}"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8968E5A-ECAC-49D3-8176-20D6B90C53F4}" type="doc">
      <dgm:prSet loTypeId="urn:microsoft.com/office/officeart/2005/8/layout/vList5" loCatId="list" qsTypeId="urn:microsoft.com/office/officeart/2005/8/quickstyle/3d2" qsCatId="3D" csTypeId="urn:microsoft.com/office/officeart/2005/8/colors/colorful1" csCatId="colorful" phldr="1"/>
      <dgm:spPr/>
      <dgm:t>
        <a:bodyPr/>
        <a:lstStyle/>
        <a:p>
          <a:endParaRPr lang="en-US"/>
        </a:p>
      </dgm:t>
    </dgm:pt>
    <dgm:pt modelId="{294B4A8A-8ADF-4939-A3A9-118B1FDACB9E}">
      <dgm:prSet/>
      <dgm:spPr/>
      <dgm:t>
        <a:bodyPr/>
        <a:lstStyle/>
        <a:p>
          <a:r>
            <a:rPr lang="en-US" dirty="0"/>
            <a:t>Age requirement</a:t>
          </a:r>
        </a:p>
      </dgm:t>
    </dgm:pt>
    <dgm:pt modelId="{63087561-CF0B-4936-BDDD-6F2958E391FB}" type="parTrans" cxnId="{D9344B4D-E60C-49D8-B177-A3326599755F}">
      <dgm:prSet/>
      <dgm:spPr/>
      <dgm:t>
        <a:bodyPr/>
        <a:lstStyle/>
        <a:p>
          <a:endParaRPr lang="en-US"/>
        </a:p>
      </dgm:t>
    </dgm:pt>
    <dgm:pt modelId="{4648A674-2761-4AF9-9141-D9565E1ECCB4}" type="sibTrans" cxnId="{D9344B4D-E60C-49D8-B177-A3326599755F}">
      <dgm:prSet/>
      <dgm:spPr/>
      <dgm:t>
        <a:bodyPr/>
        <a:lstStyle/>
        <a:p>
          <a:endParaRPr lang="en-US"/>
        </a:p>
      </dgm:t>
    </dgm:pt>
    <dgm:pt modelId="{AB785836-B34D-402F-8F5B-50D6FC5AD230}">
      <dgm:prSet/>
      <dgm:spPr/>
      <dgm:t>
        <a:bodyPr/>
        <a:lstStyle/>
        <a:p>
          <a:r>
            <a:rPr lang="en-US" dirty="0"/>
            <a:t>Must be 18</a:t>
          </a:r>
        </a:p>
      </dgm:t>
    </dgm:pt>
    <dgm:pt modelId="{60288813-F3B0-4D2B-8EEB-69585C6F5131}" type="parTrans" cxnId="{104E8CDF-7047-43A8-B158-8F0A5E0AA8E7}">
      <dgm:prSet/>
      <dgm:spPr/>
      <dgm:t>
        <a:bodyPr/>
        <a:lstStyle/>
        <a:p>
          <a:endParaRPr lang="en-US"/>
        </a:p>
      </dgm:t>
    </dgm:pt>
    <dgm:pt modelId="{58C4F4BD-5B73-4BEB-B228-A7B17CE60306}" type="sibTrans" cxnId="{104E8CDF-7047-43A8-B158-8F0A5E0AA8E7}">
      <dgm:prSet/>
      <dgm:spPr/>
      <dgm:t>
        <a:bodyPr/>
        <a:lstStyle/>
        <a:p>
          <a:endParaRPr lang="en-US"/>
        </a:p>
      </dgm:t>
    </dgm:pt>
    <dgm:pt modelId="{1D7229DE-F84B-4D9E-BB03-ACBA9CB6A8FC}">
      <dgm:prSet/>
      <dgm:spPr/>
      <dgm:t>
        <a:bodyPr/>
        <a:lstStyle/>
        <a:p>
          <a:r>
            <a:rPr lang="en-US" dirty="0"/>
            <a:t>Underage waivers will no longer be provided</a:t>
          </a:r>
        </a:p>
      </dgm:t>
    </dgm:pt>
    <dgm:pt modelId="{A35012BF-322F-4876-803E-ACB20E0B91AD}" type="parTrans" cxnId="{8D941749-CFE7-440A-AB20-C0305F333705}">
      <dgm:prSet/>
      <dgm:spPr/>
      <dgm:t>
        <a:bodyPr/>
        <a:lstStyle/>
        <a:p>
          <a:endParaRPr lang="en-US"/>
        </a:p>
      </dgm:t>
    </dgm:pt>
    <dgm:pt modelId="{8DA992E9-DDAE-407D-AD0F-42FAD29F1227}" type="sibTrans" cxnId="{8D941749-CFE7-440A-AB20-C0305F333705}">
      <dgm:prSet/>
      <dgm:spPr/>
      <dgm:t>
        <a:bodyPr/>
        <a:lstStyle/>
        <a:p>
          <a:endParaRPr lang="en-US"/>
        </a:p>
      </dgm:t>
    </dgm:pt>
    <dgm:pt modelId="{9211C7F5-0299-42F7-8528-275DCCDEDFC7}">
      <dgm:prSet/>
      <dgm:spPr/>
      <dgm:t>
        <a:bodyPr/>
        <a:lstStyle/>
        <a:p>
          <a:r>
            <a:rPr lang="en-US" dirty="0"/>
            <a:t>Education Requirement</a:t>
          </a:r>
        </a:p>
      </dgm:t>
    </dgm:pt>
    <dgm:pt modelId="{017E4506-B2AA-4C0A-BE28-7AE7257454D4}" type="parTrans" cxnId="{8B2093E6-1818-497F-BA16-2930E2B29626}">
      <dgm:prSet/>
      <dgm:spPr/>
      <dgm:t>
        <a:bodyPr/>
        <a:lstStyle/>
        <a:p>
          <a:endParaRPr lang="en-US"/>
        </a:p>
      </dgm:t>
    </dgm:pt>
    <dgm:pt modelId="{A1F18A50-2A3B-46E5-A509-ECD15158066A}" type="sibTrans" cxnId="{8B2093E6-1818-497F-BA16-2930E2B29626}">
      <dgm:prSet/>
      <dgm:spPr/>
      <dgm:t>
        <a:bodyPr/>
        <a:lstStyle/>
        <a:p>
          <a:endParaRPr lang="en-US"/>
        </a:p>
      </dgm:t>
    </dgm:pt>
    <dgm:pt modelId="{7EC492F2-B839-4508-87CC-F0FB4EE29BE4}">
      <dgm:prSet/>
      <dgm:spPr/>
      <dgm:t>
        <a:bodyPr/>
        <a:lstStyle/>
        <a:p>
          <a:r>
            <a:rPr lang="en-US" dirty="0"/>
            <a:t>Must have a high school diploma or GED prior to admission </a:t>
          </a:r>
        </a:p>
      </dgm:t>
    </dgm:pt>
    <dgm:pt modelId="{45A064D6-9D00-4372-9631-D5026FCB555A}" type="parTrans" cxnId="{6701D609-85DB-4923-938F-657F6911C771}">
      <dgm:prSet/>
      <dgm:spPr/>
      <dgm:t>
        <a:bodyPr/>
        <a:lstStyle/>
        <a:p>
          <a:endParaRPr lang="en-US"/>
        </a:p>
      </dgm:t>
    </dgm:pt>
    <dgm:pt modelId="{96DA6961-9937-4A2D-82D5-4FEF957E5513}" type="sibTrans" cxnId="{6701D609-85DB-4923-938F-657F6911C771}">
      <dgm:prSet/>
      <dgm:spPr/>
      <dgm:t>
        <a:bodyPr/>
        <a:lstStyle/>
        <a:p>
          <a:endParaRPr lang="en-US"/>
        </a:p>
      </dgm:t>
    </dgm:pt>
    <dgm:pt modelId="{4D984474-880D-4B04-9DB9-C5263F096A4F}">
      <dgm:prSet/>
      <dgm:spPr/>
      <dgm:t>
        <a:bodyPr/>
        <a:lstStyle/>
        <a:p>
          <a:r>
            <a:rPr lang="en-US" dirty="0"/>
            <a:t>Employment </a:t>
          </a:r>
        </a:p>
      </dgm:t>
    </dgm:pt>
    <dgm:pt modelId="{E3B45145-22FF-4EF8-ACE3-3CB9A99CC2A0}" type="parTrans" cxnId="{064AC422-87F2-41E8-BB40-A8B2DC985446}">
      <dgm:prSet/>
      <dgm:spPr/>
      <dgm:t>
        <a:bodyPr/>
        <a:lstStyle/>
        <a:p>
          <a:endParaRPr lang="en-US"/>
        </a:p>
      </dgm:t>
    </dgm:pt>
    <dgm:pt modelId="{6F8DC692-E529-45BD-9A41-299CBE4B603C}" type="sibTrans" cxnId="{064AC422-87F2-41E8-BB40-A8B2DC985446}">
      <dgm:prSet/>
      <dgm:spPr/>
      <dgm:t>
        <a:bodyPr/>
        <a:lstStyle/>
        <a:p>
          <a:endParaRPr lang="en-US"/>
        </a:p>
      </dgm:t>
    </dgm:pt>
    <dgm:pt modelId="{79FD8FD4-4C5E-4A37-8698-E81A6E19AE89}">
      <dgm:prSet/>
      <dgm:spPr/>
      <dgm:t>
        <a:bodyPr/>
        <a:lstStyle/>
        <a:p>
          <a:r>
            <a:rPr lang="en-US" dirty="0"/>
            <a:t>To be eligible for extended foster care, youth must be employed at least 80 hours per month or attending a post-secondary school full time; </a:t>
          </a:r>
          <a:r>
            <a:rPr lang="en-US" u="sng" dirty="0"/>
            <a:t>or</a:t>
          </a:r>
          <a:r>
            <a:rPr lang="en-US" dirty="0"/>
            <a:t> working part-time and attending school part-time</a:t>
          </a:r>
        </a:p>
      </dgm:t>
    </dgm:pt>
    <dgm:pt modelId="{671E9325-C70C-4B19-9F6D-C258B681B720}" type="parTrans" cxnId="{9DD546C9-E07F-4170-8C4E-48A4A45E8924}">
      <dgm:prSet/>
      <dgm:spPr/>
      <dgm:t>
        <a:bodyPr/>
        <a:lstStyle/>
        <a:p>
          <a:endParaRPr lang="en-US"/>
        </a:p>
      </dgm:t>
    </dgm:pt>
    <dgm:pt modelId="{A2225B82-989A-4078-9158-4DAAF006645F}" type="sibTrans" cxnId="{9DD546C9-E07F-4170-8C4E-48A4A45E8924}">
      <dgm:prSet/>
      <dgm:spPr/>
      <dgm:t>
        <a:bodyPr/>
        <a:lstStyle/>
        <a:p>
          <a:endParaRPr lang="en-US"/>
        </a:p>
      </dgm:t>
    </dgm:pt>
    <dgm:pt modelId="{A12DE653-9BFB-4A7A-8538-AFADFA53D74C}">
      <dgm:prSet/>
      <dgm:spPr/>
      <dgm:t>
        <a:bodyPr/>
        <a:lstStyle/>
        <a:p>
          <a:r>
            <a:rPr lang="en-US" dirty="0"/>
            <a:t>Pre-placement assessment required</a:t>
          </a:r>
        </a:p>
      </dgm:t>
    </dgm:pt>
    <dgm:pt modelId="{85B67B67-9ED0-4320-8B8E-4E7C3F9247B7}" type="parTrans" cxnId="{CDE1FB4E-4978-4034-87CB-F5EAA3042F14}">
      <dgm:prSet/>
      <dgm:spPr/>
      <dgm:t>
        <a:bodyPr/>
        <a:lstStyle/>
        <a:p>
          <a:endParaRPr lang="en-US"/>
        </a:p>
      </dgm:t>
    </dgm:pt>
    <dgm:pt modelId="{FA28FB4D-F245-45C2-868A-B1105000C81B}" type="sibTrans" cxnId="{CDE1FB4E-4978-4034-87CB-F5EAA3042F14}">
      <dgm:prSet/>
      <dgm:spPr/>
      <dgm:t>
        <a:bodyPr/>
        <a:lstStyle/>
        <a:p>
          <a:endParaRPr lang="en-US"/>
        </a:p>
      </dgm:t>
    </dgm:pt>
    <dgm:pt modelId="{2ED1B9A5-D71F-4CDD-8935-DC2EBF79A0B5}">
      <dgm:prSet/>
      <dgm:spPr/>
      <dgm:t>
        <a:bodyPr/>
        <a:lstStyle/>
        <a:p>
          <a:r>
            <a:rPr lang="en-US" dirty="0"/>
            <a:t>ILP program will be Tiered</a:t>
          </a:r>
        </a:p>
      </dgm:t>
    </dgm:pt>
    <dgm:pt modelId="{E64E7350-2E6D-4534-9A1C-CBF4B62723F9}" type="parTrans" cxnId="{743DA93B-831B-4BBE-94E5-1BD6569DA9F6}">
      <dgm:prSet/>
      <dgm:spPr/>
      <dgm:t>
        <a:bodyPr/>
        <a:lstStyle/>
        <a:p>
          <a:endParaRPr lang="en-US"/>
        </a:p>
      </dgm:t>
    </dgm:pt>
    <dgm:pt modelId="{0084C358-65F1-4BFF-BF8A-A0A859BF7859}" type="sibTrans" cxnId="{743DA93B-831B-4BBE-94E5-1BD6569DA9F6}">
      <dgm:prSet/>
      <dgm:spPr/>
      <dgm:t>
        <a:bodyPr/>
        <a:lstStyle/>
        <a:p>
          <a:endParaRPr lang="en-US"/>
        </a:p>
      </dgm:t>
    </dgm:pt>
    <dgm:pt modelId="{570B48E4-F22E-4883-9054-008D2F6D1A93}">
      <dgm:prSet/>
      <dgm:spPr/>
      <dgm:t>
        <a:bodyPr/>
        <a:lstStyle/>
        <a:p>
          <a:r>
            <a:rPr lang="en-US" dirty="0"/>
            <a:t>Tier 1</a:t>
          </a:r>
        </a:p>
      </dgm:t>
    </dgm:pt>
    <dgm:pt modelId="{6F3946CA-7F97-46F1-9764-66B9CAF27111}" type="parTrans" cxnId="{B21665CB-EF43-48D6-B63C-4DD676C4A880}">
      <dgm:prSet/>
      <dgm:spPr/>
      <dgm:t>
        <a:bodyPr/>
        <a:lstStyle/>
        <a:p>
          <a:endParaRPr lang="en-US"/>
        </a:p>
      </dgm:t>
    </dgm:pt>
    <dgm:pt modelId="{856BFF21-2392-4F59-BFC8-70C8AC0ED018}" type="sibTrans" cxnId="{B21665CB-EF43-48D6-B63C-4DD676C4A880}">
      <dgm:prSet/>
      <dgm:spPr/>
      <dgm:t>
        <a:bodyPr/>
        <a:lstStyle/>
        <a:p>
          <a:endParaRPr lang="en-US"/>
        </a:p>
      </dgm:t>
    </dgm:pt>
    <dgm:pt modelId="{7C8CD1FE-0B52-469B-97E9-137F981A3E5D}">
      <dgm:prSet/>
      <dgm:spPr/>
      <dgm:t>
        <a:bodyPr/>
        <a:lstStyle/>
        <a:p>
          <a:r>
            <a:rPr lang="en-US" dirty="0"/>
            <a:t>Tier 2</a:t>
          </a:r>
        </a:p>
      </dgm:t>
    </dgm:pt>
    <dgm:pt modelId="{E5AEBD7E-3F24-4F47-98BB-D902FDB63828}" type="parTrans" cxnId="{48D20EDC-2A25-4B59-9743-3E889D434A0F}">
      <dgm:prSet/>
      <dgm:spPr/>
      <dgm:t>
        <a:bodyPr/>
        <a:lstStyle/>
        <a:p>
          <a:endParaRPr lang="en-US"/>
        </a:p>
      </dgm:t>
    </dgm:pt>
    <dgm:pt modelId="{07C78B6A-6266-4971-885F-EFE887F86AC2}" type="sibTrans" cxnId="{48D20EDC-2A25-4B59-9743-3E889D434A0F}">
      <dgm:prSet/>
      <dgm:spPr/>
      <dgm:t>
        <a:bodyPr/>
        <a:lstStyle/>
        <a:p>
          <a:endParaRPr lang="en-US"/>
        </a:p>
      </dgm:t>
    </dgm:pt>
    <dgm:pt modelId="{9ABFAAA7-BB93-4F9C-9132-FE83DB9A4355}">
      <dgm:prSet/>
      <dgm:spPr/>
      <dgm:t>
        <a:bodyPr/>
        <a:lstStyle/>
        <a:p>
          <a:r>
            <a:rPr lang="en-US" dirty="0"/>
            <a:t>Tier 3</a:t>
          </a:r>
        </a:p>
      </dgm:t>
    </dgm:pt>
    <dgm:pt modelId="{E58DC98C-0DD3-476B-ACA1-6EAD5604031F}" type="parTrans" cxnId="{1B85EEB7-79BC-476F-83AE-9EB9B78F3757}">
      <dgm:prSet/>
      <dgm:spPr/>
      <dgm:t>
        <a:bodyPr/>
        <a:lstStyle/>
        <a:p>
          <a:endParaRPr lang="en-US"/>
        </a:p>
      </dgm:t>
    </dgm:pt>
    <dgm:pt modelId="{6793FBA9-187C-4807-852E-7E6FC17F8813}" type="sibTrans" cxnId="{1B85EEB7-79BC-476F-83AE-9EB9B78F3757}">
      <dgm:prSet/>
      <dgm:spPr/>
      <dgm:t>
        <a:bodyPr/>
        <a:lstStyle/>
        <a:p>
          <a:endParaRPr lang="en-US"/>
        </a:p>
      </dgm:t>
    </dgm:pt>
    <dgm:pt modelId="{AE8946D1-D080-412D-9D80-4E509CB75840}">
      <dgm:prSet/>
      <dgm:spPr/>
      <dgm:t>
        <a:bodyPr/>
        <a:lstStyle/>
        <a:p>
          <a:r>
            <a:rPr lang="en-US" dirty="0"/>
            <a:t>Scattered Site Placement Youth Readiness Assessment </a:t>
          </a:r>
        </a:p>
      </dgm:t>
    </dgm:pt>
    <dgm:pt modelId="{00EABA1F-6DC2-4C6C-8DDF-7F31C7614DE9}" type="parTrans" cxnId="{DF09039B-69C1-40CA-A711-95CE709AD99E}">
      <dgm:prSet/>
      <dgm:spPr/>
      <dgm:t>
        <a:bodyPr/>
        <a:lstStyle/>
        <a:p>
          <a:endParaRPr lang="en-US"/>
        </a:p>
      </dgm:t>
    </dgm:pt>
    <dgm:pt modelId="{FEF80339-3A4F-4749-9270-BC107E5C2153}" type="sibTrans" cxnId="{DF09039B-69C1-40CA-A711-95CE709AD99E}">
      <dgm:prSet/>
      <dgm:spPr/>
      <dgm:t>
        <a:bodyPr/>
        <a:lstStyle/>
        <a:p>
          <a:endParaRPr lang="en-US"/>
        </a:p>
      </dgm:t>
    </dgm:pt>
    <dgm:pt modelId="{4367E303-A887-4C52-8035-64722C78EE1F}" type="pres">
      <dgm:prSet presAssocID="{38968E5A-ECAC-49D3-8176-20D6B90C53F4}" presName="Name0" presStyleCnt="0">
        <dgm:presLayoutVars>
          <dgm:dir/>
          <dgm:animLvl val="lvl"/>
          <dgm:resizeHandles val="exact"/>
        </dgm:presLayoutVars>
      </dgm:prSet>
      <dgm:spPr/>
    </dgm:pt>
    <dgm:pt modelId="{3355C46F-8DF8-4408-8FFA-21145F1E4492}" type="pres">
      <dgm:prSet presAssocID="{294B4A8A-8ADF-4939-A3A9-118B1FDACB9E}" presName="linNode" presStyleCnt="0"/>
      <dgm:spPr/>
    </dgm:pt>
    <dgm:pt modelId="{CB4A9B93-C008-4134-A159-AD35A082ED33}" type="pres">
      <dgm:prSet presAssocID="{294B4A8A-8ADF-4939-A3A9-118B1FDACB9E}" presName="parentText" presStyleLbl="node1" presStyleIdx="0" presStyleCnt="5">
        <dgm:presLayoutVars>
          <dgm:chMax val="1"/>
          <dgm:bulletEnabled val="1"/>
        </dgm:presLayoutVars>
      </dgm:prSet>
      <dgm:spPr/>
    </dgm:pt>
    <dgm:pt modelId="{E4F4059D-8566-4A2F-BFC7-18B1FA6863EC}" type="pres">
      <dgm:prSet presAssocID="{294B4A8A-8ADF-4939-A3A9-118B1FDACB9E}" presName="descendantText" presStyleLbl="alignAccFollowNode1" presStyleIdx="0" presStyleCnt="5">
        <dgm:presLayoutVars>
          <dgm:bulletEnabled val="1"/>
        </dgm:presLayoutVars>
      </dgm:prSet>
      <dgm:spPr/>
    </dgm:pt>
    <dgm:pt modelId="{03994C8C-F879-40AB-A033-22F6FEDE15E5}" type="pres">
      <dgm:prSet presAssocID="{4648A674-2761-4AF9-9141-D9565E1ECCB4}" presName="sp" presStyleCnt="0"/>
      <dgm:spPr/>
    </dgm:pt>
    <dgm:pt modelId="{DA643995-5E35-4F43-9808-41F58728E72A}" type="pres">
      <dgm:prSet presAssocID="{9211C7F5-0299-42F7-8528-275DCCDEDFC7}" presName="linNode" presStyleCnt="0"/>
      <dgm:spPr/>
    </dgm:pt>
    <dgm:pt modelId="{B457EFA2-4935-4218-A4E4-BA140CFD18A1}" type="pres">
      <dgm:prSet presAssocID="{9211C7F5-0299-42F7-8528-275DCCDEDFC7}" presName="parentText" presStyleLbl="node1" presStyleIdx="1" presStyleCnt="5">
        <dgm:presLayoutVars>
          <dgm:chMax val="1"/>
          <dgm:bulletEnabled val="1"/>
        </dgm:presLayoutVars>
      </dgm:prSet>
      <dgm:spPr/>
    </dgm:pt>
    <dgm:pt modelId="{6C85AFD8-4652-433A-8CB4-F4D849BC31AC}" type="pres">
      <dgm:prSet presAssocID="{9211C7F5-0299-42F7-8528-275DCCDEDFC7}" presName="descendantText" presStyleLbl="alignAccFollowNode1" presStyleIdx="1" presStyleCnt="5">
        <dgm:presLayoutVars>
          <dgm:bulletEnabled val="1"/>
        </dgm:presLayoutVars>
      </dgm:prSet>
      <dgm:spPr/>
    </dgm:pt>
    <dgm:pt modelId="{886C3DFA-C097-41F3-898B-95DE4AC21DA2}" type="pres">
      <dgm:prSet presAssocID="{A1F18A50-2A3B-46E5-A509-ECD15158066A}" presName="sp" presStyleCnt="0"/>
      <dgm:spPr/>
    </dgm:pt>
    <dgm:pt modelId="{67E7335D-335F-47DA-8F47-49CE9EDF5C2E}" type="pres">
      <dgm:prSet presAssocID="{4D984474-880D-4B04-9DB9-C5263F096A4F}" presName="linNode" presStyleCnt="0"/>
      <dgm:spPr/>
    </dgm:pt>
    <dgm:pt modelId="{9CC66E77-526C-4B44-A9DD-5CB00239B30F}" type="pres">
      <dgm:prSet presAssocID="{4D984474-880D-4B04-9DB9-C5263F096A4F}" presName="parentText" presStyleLbl="node1" presStyleIdx="2" presStyleCnt="5">
        <dgm:presLayoutVars>
          <dgm:chMax val="1"/>
          <dgm:bulletEnabled val="1"/>
        </dgm:presLayoutVars>
      </dgm:prSet>
      <dgm:spPr/>
    </dgm:pt>
    <dgm:pt modelId="{605C40F2-D7A5-4055-A384-6F885B8E0A94}" type="pres">
      <dgm:prSet presAssocID="{4D984474-880D-4B04-9DB9-C5263F096A4F}" presName="descendantText" presStyleLbl="alignAccFollowNode1" presStyleIdx="2" presStyleCnt="5">
        <dgm:presLayoutVars>
          <dgm:bulletEnabled val="1"/>
        </dgm:presLayoutVars>
      </dgm:prSet>
      <dgm:spPr/>
    </dgm:pt>
    <dgm:pt modelId="{43FEC0FF-B734-4710-B60A-95AA96960C34}" type="pres">
      <dgm:prSet presAssocID="{6F8DC692-E529-45BD-9A41-299CBE4B603C}" presName="sp" presStyleCnt="0"/>
      <dgm:spPr/>
    </dgm:pt>
    <dgm:pt modelId="{F7E516D8-132A-4BC3-8F36-F2CF7852BB2C}" type="pres">
      <dgm:prSet presAssocID="{A12DE653-9BFB-4A7A-8538-AFADFA53D74C}" presName="linNode" presStyleCnt="0"/>
      <dgm:spPr/>
    </dgm:pt>
    <dgm:pt modelId="{3B9C42AC-E3B3-4448-8761-5A82679CB89D}" type="pres">
      <dgm:prSet presAssocID="{A12DE653-9BFB-4A7A-8538-AFADFA53D74C}" presName="parentText" presStyleLbl="node1" presStyleIdx="3" presStyleCnt="5">
        <dgm:presLayoutVars>
          <dgm:chMax val="1"/>
          <dgm:bulletEnabled val="1"/>
        </dgm:presLayoutVars>
      </dgm:prSet>
      <dgm:spPr/>
    </dgm:pt>
    <dgm:pt modelId="{32B01ADB-8CE8-4576-B4C4-68AA17177A7B}" type="pres">
      <dgm:prSet presAssocID="{A12DE653-9BFB-4A7A-8538-AFADFA53D74C}" presName="descendantText" presStyleLbl="alignAccFollowNode1" presStyleIdx="3" presStyleCnt="5">
        <dgm:presLayoutVars>
          <dgm:bulletEnabled val="1"/>
        </dgm:presLayoutVars>
      </dgm:prSet>
      <dgm:spPr/>
    </dgm:pt>
    <dgm:pt modelId="{63F04E28-FAE8-4DB0-AC77-0C2F2519DE8F}" type="pres">
      <dgm:prSet presAssocID="{FA28FB4D-F245-45C2-868A-B1105000C81B}" presName="sp" presStyleCnt="0"/>
      <dgm:spPr/>
    </dgm:pt>
    <dgm:pt modelId="{401B7284-D63F-4BD5-B4DF-394CC5A47EDF}" type="pres">
      <dgm:prSet presAssocID="{2ED1B9A5-D71F-4CDD-8935-DC2EBF79A0B5}" presName="linNode" presStyleCnt="0"/>
      <dgm:spPr/>
    </dgm:pt>
    <dgm:pt modelId="{B7BDDA1F-A5D8-440F-818D-19D4591A1375}" type="pres">
      <dgm:prSet presAssocID="{2ED1B9A5-D71F-4CDD-8935-DC2EBF79A0B5}" presName="parentText" presStyleLbl="node1" presStyleIdx="4" presStyleCnt="5">
        <dgm:presLayoutVars>
          <dgm:chMax val="1"/>
          <dgm:bulletEnabled val="1"/>
        </dgm:presLayoutVars>
      </dgm:prSet>
      <dgm:spPr/>
    </dgm:pt>
    <dgm:pt modelId="{FF1B0F58-C531-40DE-8CA3-A0408F55DFE2}" type="pres">
      <dgm:prSet presAssocID="{2ED1B9A5-D71F-4CDD-8935-DC2EBF79A0B5}" presName="descendantText" presStyleLbl="alignAccFollowNode1" presStyleIdx="4" presStyleCnt="5">
        <dgm:presLayoutVars>
          <dgm:bulletEnabled val="1"/>
        </dgm:presLayoutVars>
      </dgm:prSet>
      <dgm:spPr/>
    </dgm:pt>
  </dgm:ptLst>
  <dgm:cxnLst>
    <dgm:cxn modelId="{D6203808-783F-4FC1-B172-7F3EBD0B0198}" type="presOf" srcId="{4D984474-880D-4B04-9DB9-C5263F096A4F}" destId="{9CC66E77-526C-4B44-A9DD-5CB00239B30F}" srcOrd="0" destOrd="0" presId="urn:microsoft.com/office/officeart/2005/8/layout/vList5"/>
    <dgm:cxn modelId="{6701D609-85DB-4923-938F-657F6911C771}" srcId="{9211C7F5-0299-42F7-8528-275DCCDEDFC7}" destId="{7EC492F2-B839-4508-87CC-F0FB4EE29BE4}" srcOrd="0" destOrd="0" parTransId="{45A064D6-9D00-4372-9631-D5026FCB555A}" sibTransId="{96DA6961-9937-4A2D-82D5-4FEF957E5513}"/>
    <dgm:cxn modelId="{5DBB421D-8D15-48B7-BF7E-2CDC305035E1}" type="presOf" srcId="{38968E5A-ECAC-49D3-8176-20D6B90C53F4}" destId="{4367E303-A887-4C52-8035-64722C78EE1F}" srcOrd="0" destOrd="0" presId="urn:microsoft.com/office/officeart/2005/8/layout/vList5"/>
    <dgm:cxn modelId="{064AC422-87F2-41E8-BB40-A8B2DC985446}" srcId="{38968E5A-ECAC-49D3-8176-20D6B90C53F4}" destId="{4D984474-880D-4B04-9DB9-C5263F096A4F}" srcOrd="2" destOrd="0" parTransId="{E3B45145-22FF-4EF8-ACE3-3CB9A99CC2A0}" sibTransId="{6F8DC692-E529-45BD-9A41-299CBE4B603C}"/>
    <dgm:cxn modelId="{743DA93B-831B-4BBE-94E5-1BD6569DA9F6}" srcId="{38968E5A-ECAC-49D3-8176-20D6B90C53F4}" destId="{2ED1B9A5-D71F-4CDD-8935-DC2EBF79A0B5}" srcOrd="4" destOrd="0" parTransId="{E64E7350-2E6D-4534-9A1C-CBF4B62723F9}" sibTransId="{0084C358-65F1-4BFF-BF8A-A0A859BF7859}"/>
    <dgm:cxn modelId="{8B873F3D-47A1-406C-9C78-1466FF92F601}" type="presOf" srcId="{9ABFAAA7-BB93-4F9C-9132-FE83DB9A4355}" destId="{FF1B0F58-C531-40DE-8CA3-A0408F55DFE2}" srcOrd="0" destOrd="2" presId="urn:microsoft.com/office/officeart/2005/8/layout/vList5"/>
    <dgm:cxn modelId="{B2924F42-5674-46AF-BD2A-E14822FBF621}" type="presOf" srcId="{A12DE653-9BFB-4A7A-8538-AFADFA53D74C}" destId="{3B9C42AC-E3B3-4448-8761-5A82679CB89D}" srcOrd="0" destOrd="0" presId="urn:microsoft.com/office/officeart/2005/8/layout/vList5"/>
    <dgm:cxn modelId="{8D941749-CFE7-440A-AB20-C0305F333705}" srcId="{294B4A8A-8ADF-4939-A3A9-118B1FDACB9E}" destId="{1D7229DE-F84B-4D9E-BB03-ACBA9CB6A8FC}" srcOrd="1" destOrd="0" parTransId="{A35012BF-322F-4876-803E-ACB20E0B91AD}" sibTransId="{8DA992E9-DDAE-407D-AD0F-42FAD29F1227}"/>
    <dgm:cxn modelId="{3FECD34B-931F-4950-ACD0-1D014CD12B27}" type="presOf" srcId="{570B48E4-F22E-4883-9054-008D2F6D1A93}" destId="{FF1B0F58-C531-40DE-8CA3-A0408F55DFE2}" srcOrd="0" destOrd="0" presId="urn:microsoft.com/office/officeart/2005/8/layout/vList5"/>
    <dgm:cxn modelId="{D9344B4D-E60C-49D8-B177-A3326599755F}" srcId="{38968E5A-ECAC-49D3-8176-20D6B90C53F4}" destId="{294B4A8A-8ADF-4939-A3A9-118B1FDACB9E}" srcOrd="0" destOrd="0" parTransId="{63087561-CF0B-4936-BDDD-6F2958E391FB}" sibTransId="{4648A674-2761-4AF9-9141-D9565E1ECCB4}"/>
    <dgm:cxn modelId="{CDE1FB4E-4978-4034-87CB-F5EAA3042F14}" srcId="{38968E5A-ECAC-49D3-8176-20D6B90C53F4}" destId="{A12DE653-9BFB-4A7A-8538-AFADFA53D74C}" srcOrd="3" destOrd="0" parTransId="{85B67B67-9ED0-4320-8B8E-4E7C3F9247B7}" sibTransId="{FA28FB4D-F245-45C2-868A-B1105000C81B}"/>
    <dgm:cxn modelId="{6AB23F76-0E58-48BD-8059-0BCBD61821E2}" type="presOf" srcId="{AE8946D1-D080-412D-9D80-4E509CB75840}" destId="{32B01ADB-8CE8-4576-B4C4-68AA17177A7B}" srcOrd="0" destOrd="0" presId="urn:microsoft.com/office/officeart/2005/8/layout/vList5"/>
    <dgm:cxn modelId="{D3514078-45B6-478D-BF4E-0EBBA1E90C1A}" type="presOf" srcId="{79FD8FD4-4C5E-4A37-8698-E81A6E19AE89}" destId="{605C40F2-D7A5-4055-A384-6F885B8E0A94}" srcOrd="0" destOrd="0" presId="urn:microsoft.com/office/officeart/2005/8/layout/vList5"/>
    <dgm:cxn modelId="{DF09039B-69C1-40CA-A711-95CE709AD99E}" srcId="{A12DE653-9BFB-4A7A-8538-AFADFA53D74C}" destId="{AE8946D1-D080-412D-9D80-4E509CB75840}" srcOrd="0" destOrd="0" parTransId="{00EABA1F-6DC2-4C6C-8DDF-7F31C7614DE9}" sibTransId="{FEF80339-3A4F-4749-9270-BC107E5C2153}"/>
    <dgm:cxn modelId="{381651A3-EEB1-41A1-AA9D-2C3562580F08}" type="presOf" srcId="{7C8CD1FE-0B52-469B-97E9-137F981A3E5D}" destId="{FF1B0F58-C531-40DE-8CA3-A0408F55DFE2}" srcOrd="0" destOrd="1" presId="urn:microsoft.com/office/officeart/2005/8/layout/vList5"/>
    <dgm:cxn modelId="{E8BC8DB1-5B96-4EEA-803D-00735BF05496}" type="presOf" srcId="{1D7229DE-F84B-4D9E-BB03-ACBA9CB6A8FC}" destId="{E4F4059D-8566-4A2F-BFC7-18B1FA6863EC}" srcOrd="0" destOrd="1" presId="urn:microsoft.com/office/officeart/2005/8/layout/vList5"/>
    <dgm:cxn modelId="{1B85EEB7-79BC-476F-83AE-9EB9B78F3757}" srcId="{2ED1B9A5-D71F-4CDD-8935-DC2EBF79A0B5}" destId="{9ABFAAA7-BB93-4F9C-9132-FE83DB9A4355}" srcOrd="2" destOrd="0" parTransId="{E58DC98C-0DD3-476B-ACA1-6EAD5604031F}" sibTransId="{6793FBA9-187C-4807-852E-7E6FC17F8813}"/>
    <dgm:cxn modelId="{EE5A00B8-BC8C-4906-87CC-6B5D4D58C9E9}" type="presOf" srcId="{AB785836-B34D-402F-8F5B-50D6FC5AD230}" destId="{E4F4059D-8566-4A2F-BFC7-18B1FA6863EC}" srcOrd="0" destOrd="0" presId="urn:microsoft.com/office/officeart/2005/8/layout/vList5"/>
    <dgm:cxn modelId="{9DD546C9-E07F-4170-8C4E-48A4A45E8924}" srcId="{4D984474-880D-4B04-9DB9-C5263F096A4F}" destId="{79FD8FD4-4C5E-4A37-8698-E81A6E19AE89}" srcOrd="0" destOrd="0" parTransId="{671E9325-C70C-4B19-9F6D-C258B681B720}" sibTransId="{A2225B82-989A-4078-9158-4DAAF006645F}"/>
    <dgm:cxn modelId="{B21665CB-EF43-48D6-B63C-4DD676C4A880}" srcId="{2ED1B9A5-D71F-4CDD-8935-DC2EBF79A0B5}" destId="{570B48E4-F22E-4883-9054-008D2F6D1A93}" srcOrd="0" destOrd="0" parTransId="{6F3946CA-7F97-46F1-9764-66B9CAF27111}" sibTransId="{856BFF21-2392-4F59-BFC8-70C8AC0ED018}"/>
    <dgm:cxn modelId="{2D63BBDA-6C83-4E01-B325-D1F5EDC3DD07}" type="presOf" srcId="{294B4A8A-8ADF-4939-A3A9-118B1FDACB9E}" destId="{CB4A9B93-C008-4134-A159-AD35A082ED33}" srcOrd="0" destOrd="0" presId="urn:microsoft.com/office/officeart/2005/8/layout/vList5"/>
    <dgm:cxn modelId="{48D20EDC-2A25-4B59-9743-3E889D434A0F}" srcId="{2ED1B9A5-D71F-4CDD-8935-DC2EBF79A0B5}" destId="{7C8CD1FE-0B52-469B-97E9-137F981A3E5D}" srcOrd="1" destOrd="0" parTransId="{E5AEBD7E-3F24-4F47-98BB-D902FDB63828}" sibTransId="{07C78B6A-6266-4971-885F-EFE887F86AC2}"/>
    <dgm:cxn modelId="{104E8CDF-7047-43A8-B158-8F0A5E0AA8E7}" srcId="{294B4A8A-8ADF-4939-A3A9-118B1FDACB9E}" destId="{AB785836-B34D-402F-8F5B-50D6FC5AD230}" srcOrd="0" destOrd="0" parTransId="{60288813-F3B0-4D2B-8EEB-69585C6F5131}" sibTransId="{58C4F4BD-5B73-4BEB-B228-A7B17CE60306}"/>
    <dgm:cxn modelId="{8B2093E6-1818-497F-BA16-2930E2B29626}" srcId="{38968E5A-ECAC-49D3-8176-20D6B90C53F4}" destId="{9211C7F5-0299-42F7-8528-275DCCDEDFC7}" srcOrd="1" destOrd="0" parTransId="{017E4506-B2AA-4C0A-BE28-7AE7257454D4}" sibTransId="{A1F18A50-2A3B-46E5-A509-ECD15158066A}"/>
    <dgm:cxn modelId="{B94F36F1-D26B-4574-97EA-F409B32F60FE}" type="presOf" srcId="{2ED1B9A5-D71F-4CDD-8935-DC2EBF79A0B5}" destId="{B7BDDA1F-A5D8-440F-818D-19D4591A1375}" srcOrd="0" destOrd="0" presId="urn:microsoft.com/office/officeart/2005/8/layout/vList5"/>
    <dgm:cxn modelId="{5E967BF3-E262-48D4-BEFE-1A68360F49B2}" type="presOf" srcId="{9211C7F5-0299-42F7-8528-275DCCDEDFC7}" destId="{B457EFA2-4935-4218-A4E4-BA140CFD18A1}" srcOrd="0" destOrd="0" presId="urn:microsoft.com/office/officeart/2005/8/layout/vList5"/>
    <dgm:cxn modelId="{FC5BA0FD-42A5-4191-A5CF-328605CCCEC1}" type="presOf" srcId="{7EC492F2-B839-4508-87CC-F0FB4EE29BE4}" destId="{6C85AFD8-4652-433A-8CB4-F4D849BC31AC}" srcOrd="0" destOrd="0" presId="urn:microsoft.com/office/officeart/2005/8/layout/vList5"/>
    <dgm:cxn modelId="{15016690-3A03-4B64-B619-B009EE48B97B}" type="presParOf" srcId="{4367E303-A887-4C52-8035-64722C78EE1F}" destId="{3355C46F-8DF8-4408-8FFA-21145F1E4492}" srcOrd="0" destOrd="0" presId="urn:microsoft.com/office/officeart/2005/8/layout/vList5"/>
    <dgm:cxn modelId="{29B30701-0CCE-4669-9AE1-09736ABD8547}" type="presParOf" srcId="{3355C46F-8DF8-4408-8FFA-21145F1E4492}" destId="{CB4A9B93-C008-4134-A159-AD35A082ED33}" srcOrd="0" destOrd="0" presId="urn:microsoft.com/office/officeart/2005/8/layout/vList5"/>
    <dgm:cxn modelId="{0480B178-DCD1-4246-90BF-327AA69C5917}" type="presParOf" srcId="{3355C46F-8DF8-4408-8FFA-21145F1E4492}" destId="{E4F4059D-8566-4A2F-BFC7-18B1FA6863EC}" srcOrd="1" destOrd="0" presId="urn:microsoft.com/office/officeart/2005/8/layout/vList5"/>
    <dgm:cxn modelId="{83C6A352-E3C0-4EA3-8DD4-1CCC3C52475B}" type="presParOf" srcId="{4367E303-A887-4C52-8035-64722C78EE1F}" destId="{03994C8C-F879-40AB-A033-22F6FEDE15E5}" srcOrd="1" destOrd="0" presId="urn:microsoft.com/office/officeart/2005/8/layout/vList5"/>
    <dgm:cxn modelId="{9DBDDDE7-1630-4F28-83CC-64A04C927E0A}" type="presParOf" srcId="{4367E303-A887-4C52-8035-64722C78EE1F}" destId="{DA643995-5E35-4F43-9808-41F58728E72A}" srcOrd="2" destOrd="0" presId="urn:microsoft.com/office/officeart/2005/8/layout/vList5"/>
    <dgm:cxn modelId="{469BA173-D4DA-42C5-A5EC-AFF31C41BEBA}" type="presParOf" srcId="{DA643995-5E35-4F43-9808-41F58728E72A}" destId="{B457EFA2-4935-4218-A4E4-BA140CFD18A1}" srcOrd="0" destOrd="0" presId="urn:microsoft.com/office/officeart/2005/8/layout/vList5"/>
    <dgm:cxn modelId="{2BD543AB-64C9-4B9A-A587-5FB024240D92}" type="presParOf" srcId="{DA643995-5E35-4F43-9808-41F58728E72A}" destId="{6C85AFD8-4652-433A-8CB4-F4D849BC31AC}" srcOrd="1" destOrd="0" presId="urn:microsoft.com/office/officeart/2005/8/layout/vList5"/>
    <dgm:cxn modelId="{FD6E7492-AB75-4494-A1B5-FF8264DCAD8E}" type="presParOf" srcId="{4367E303-A887-4C52-8035-64722C78EE1F}" destId="{886C3DFA-C097-41F3-898B-95DE4AC21DA2}" srcOrd="3" destOrd="0" presId="urn:microsoft.com/office/officeart/2005/8/layout/vList5"/>
    <dgm:cxn modelId="{67553C77-2CF1-4893-A8F2-C9A2280AA4EC}" type="presParOf" srcId="{4367E303-A887-4C52-8035-64722C78EE1F}" destId="{67E7335D-335F-47DA-8F47-49CE9EDF5C2E}" srcOrd="4" destOrd="0" presId="urn:microsoft.com/office/officeart/2005/8/layout/vList5"/>
    <dgm:cxn modelId="{B46BF0EA-94AF-4F9E-BDEF-FE90B8C9AFE4}" type="presParOf" srcId="{67E7335D-335F-47DA-8F47-49CE9EDF5C2E}" destId="{9CC66E77-526C-4B44-A9DD-5CB00239B30F}" srcOrd="0" destOrd="0" presId="urn:microsoft.com/office/officeart/2005/8/layout/vList5"/>
    <dgm:cxn modelId="{41DDC3BC-93CC-4648-A66C-A14C3275AE33}" type="presParOf" srcId="{67E7335D-335F-47DA-8F47-49CE9EDF5C2E}" destId="{605C40F2-D7A5-4055-A384-6F885B8E0A94}" srcOrd="1" destOrd="0" presId="urn:microsoft.com/office/officeart/2005/8/layout/vList5"/>
    <dgm:cxn modelId="{7C4D759E-01A5-4754-86FD-555E6541FAEE}" type="presParOf" srcId="{4367E303-A887-4C52-8035-64722C78EE1F}" destId="{43FEC0FF-B734-4710-B60A-95AA96960C34}" srcOrd="5" destOrd="0" presId="urn:microsoft.com/office/officeart/2005/8/layout/vList5"/>
    <dgm:cxn modelId="{BCB2E40E-92F8-4330-9210-9E6B069C1247}" type="presParOf" srcId="{4367E303-A887-4C52-8035-64722C78EE1F}" destId="{F7E516D8-132A-4BC3-8F36-F2CF7852BB2C}" srcOrd="6" destOrd="0" presId="urn:microsoft.com/office/officeart/2005/8/layout/vList5"/>
    <dgm:cxn modelId="{C9B028BC-DF2F-471C-A636-0906EC5DC395}" type="presParOf" srcId="{F7E516D8-132A-4BC3-8F36-F2CF7852BB2C}" destId="{3B9C42AC-E3B3-4448-8761-5A82679CB89D}" srcOrd="0" destOrd="0" presId="urn:microsoft.com/office/officeart/2005/8/layout/vList5"/>
    <dgm:cxn modelId="{996B45FF-8458-4979-A0DC-109E213BDDC3}" type="presParOf" srcId="{F7E516D8-132A-4BC3-8F36-F2CF7852BB2C}" destId="{32B01ADB-8CE8-4576-B4C4-68AA17177A7B}" srcOrd="1" destOrd="0" presId="urn:microsoft.com/office/officeart/2005/8/layout/vList5"/>
    <dgm:cxn modelId="{D4228275-5BB6-4C6F-8BFB-F5E8D253C8A7}" type="presParOf" srcId="{4367E303-A887-4C52-8035-64722C78EE1F}" destId="{63F04E28-FAE8-4DB0-AC77-0C2F2519DE8F}" srcOrd="7" destOrd="0" presId="urn:microsoft.com/office/officeart/2005/8/layout/vList5"/>
    <dgm:cxn modelId="{5A99BF50-32C4-48FB-ADDA-83F51CCDA9B5}" type="presParOf" srcId="{4367E303-A887-4C52-8035-64722C78EE1F}" destId="{401B7284-D63F-4BD5-B4DF-394CC5A47EDF}" srcOrd="8" destOrd="0" presId="urn:microsoft.com/office/officeart/2005/8/layout/vList5"/>
    <dgm:cxn modelId="{3252E027-E825-4569-B643-E894FC20B36E}" type="presParOf" srcId="{401B7284-D63F-4BD5-B4DF-394CC5A47EDF}" destId="{B7BDDA1F-A5D8-440F-818D-19D4591A1375}" srcOrd="0" destOrd="0" presId="urn:microsoft.com/office/officeart/2005/8/layout/vList5"/>
    <dgm:cxn modelId="{14C9D644-6E7F-4A2B-8ECB-E13DF753230A}" type="presParOf" srcId="{401B7284-D63F-4BD5-B4DF-394CC5A47EDF}" destId="{FF1B0F58-C531-40DE-8CA3-A0408F55DFE2}" srcOrd="1" destOrd="0" presId="urn:microsoft.com/office/officeart/2005/8/layout/vList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C750E23-DAFB-4BB4-AE5C-BCD58B906062}" type="doc">
      <dgm:prSet loTypeId="urn:microsoft.com/office/officeart/2005/8/layout/hProcess9" loCatId="process" qsTypeId="urn:microsoft.com/office/officeart/2005/8/quickstyle/simple2" qsCatId="simple" csTypeId="urn:microsoft.com/office/officeart/2005/8/colors/colorful2" csCatId="colorful" phldr="1"/>
      <dgm:spPr/>
      <dgm:t>
        <a:bodyPr/>
        <a:lstStyle/>
        <a:p>
          <a:endParaRPr lang="en-US"/>
        </a:p>
      </dgm:t>
    </dgm:pt>
    <dgm:pt modelId="{5DC71B62-ECEB-40C6-BE48-255F43D01BFB}">
      <dgm:prSet/>
      <dgm:spPr/>
      <dgm:t>
        <a:bodyPr/>
        <a:lstStyle/>
        <a:p>
          <a:r>
            <a:rPr lang="en-US" dirty="0"/>
            <a:t>Pre-Placement Assessment</a:t>
          </a:r>
        </a:p>
      </dgm:t>
    </dgm:pt>
    <dgm:pt modelId="{88C94F54-FD48-491F-85B6-F341350E509B}" type="parTrans" cxnId="{BAED34E5-0C1B-411F-999D-56312A6B1D99}">
      <dgm:prSet/>
      <dgm:spPr/>
      <dgm:t>
        <a:bodyPr/>
        <a:lstStyle/>
        <a:p>
          <a:endParaRPr lang="en-US"/>
        </a:p>
      </dgm:t>
    </dgm:pt>
    <dgm:pt modelId="{A74B3EBE-17EE-412F-B694-3CEBA3B7845D}" type="sibTrans" cxnId="{BAED34E5-0C1B-411F-999D-56312A6B1D99}">
      <dgm:prSet/>
      <dgm:spPr/>
      <dgm:t>
        <a:bodyPr/>
        <a:lstStyle/>
        <a:p>
          <a:endParaRPr lang="en-US"/>
        </a:p>
      </dgm:t>
    </dgm:pt>
    <dgm:pt modelId="{1F1B1784-766F-4E10-9D8A-DBF1BB66119D}" type="pres">
      <dgm:prSet presAssocID="{BC750E23-DAFB-4BB4-AE5C-BCD58B906062}" presName="CompostProcess" presStyleCnt="0">
        <dgm:presLayoutVars>
          <dgm:dir/>
          <dgm:resizeHandles val="exact"/>
        </dgm:presLayoutVars>
      </dgm:prSet>
      <dgm:spPr/>
    </dgm:pt>
    <dgm:pt modelId="{C9FA05EF-4601-4158-A012-219B7FC39E26}" type="pres">
      <dgm:prSet presAssocID="{BC750E23-DAFB-4BB4-AE5C-BCD58B906062}" presName="arrow" presStyleLbl="bgShp" presStyleIdx="0" presStyleCnt="1" custLinFactNeighborX="-5580" custLinFactNeighborY="10180"/>
      <dgm:spPr/>
    </dgm:pt>
    <dgm:pt modelId="{5F8AAC27-76E9-483E-BC27-C22EC1CE88EA}" type="pres">
      <dgm:prSet presAssocID="{BC750E23-DAFB-4BB4-AE5C-BCD58B906062}" presName="linearProcess" presStyleCnt="0"/>
      <dgm:spPr/>
    </dgm:pt>
    <dgm:pt modelId="{751B3B27-2681-49F5-9A55-268BEAB17CE1}" type="pres">
      <dgm:prSet presAssocID="{5DC71B62-ECEB-40C6-BE48-255F43D01BFB}" presName="textNode" presStyleLbl="node1" presStyleIdx="0" presStyleCnt="1" custScaleY="130838">
        <dgm:presLayoutVars>
          <dgm:bulletEnabled val="1"/>
        </dgm:presLayoutVars>
      </dgm:prSet>
      <dgm:spPr/>
    </dgm:pt>
  </dgm:ptLst>
  <dgm:cxnLst>
    <dgm:cxn modelId="{CF76FF2F-21B0-4C1B-85C5-E16322F3387F}" type="presOf" srcId="{5DC71B62-ECEB-40C6-BE48-255F43D01BFB}" destId="{751B3B27-2681-49F5-9A55-268BEAB17CE1}" srcOrd="0" destOrd="0" presId="urn:microsoft.com/office/officeart/2005/8/layout/hProcess9"/>
    <dgm:cxn modelId="{BF9BFA66-69AB-4716-84EE-B522BBBF5D0C}" type="presOf" srcId="{BC750E23-DAFB-4BB4-AE5C-BCD58B906062}" destId="{1F1B1784-766F-4E10-9D8A-DBF1BB66119D}" srcOrd="0" destOrd="0" presId="urn:microsoft.com/office/officeart/2005/8/layout/hProcess9"/>
    <dgm:cxn modelId="{BAED34E5-0C1B-411F-999D-56312A6B1D99}" srcId="{BC750E23-DAFB-4BB4-AE5C-BCD58B906062}" destId="{5DC71B62-ECEB-40C6-BE48-255F43D01BFB}" srcOrd="0" destOrd="0" parTransId="{88C94F54-FD48-491F-85B6-F341350E509B}" sibTransId="{A74B3EBE-17EE-412F-B694-3CEBA3B7845D}"/>
    <dgm:cxn modelId="{7760FFA5-455C-44C9-B155-B8F69376CFA0}" type="presParOf" srcId="{1F1B1784-766F-4E10-9D8A-DBF1BB66119D}" destId="{C9FA05EF-4601-4158-A012-219B7FC39E26}" srcOrd="0" destOrd="0" presId="urn:microsoft.com/office/officeart/2005/8/layout/hProcess9"/>
    <dgm:cxn modelId="{4D27EC0F-DF7A-4BB9-8CCB-A0A71A24A2FB}" type="presParOf" srcId="{1F1B1784-766F-4E10-9D8A-DBF1BB66119D}" destId="{5F8AAC27-76E9-483E-BC27-C22EC1CE88EA}" srcOrd="1" destOrd="0" presId="urn:microsoft.com/office/officeart/2005/8/layout/hProcess9"/>
    <dgm:cxn modelId="{F5793924-13F3-46EF-94CF-B4E6934A9E5C}" type="presParOf" srcId="{5F8AAC27-76E9-483E-BC27-C22EC1CE88EA}" destId="{751B3B27-2681-49F5-9A55-268BEAB17CE1}" srcOrd="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E2FA025-CD1C-4E69-BE42-51B82CFE206B}"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F7B97D7D-5040-4209-851C-441F0A0E0440}">
      <dgm:prSet/>
      <dgm:spPr/>
      <dgm:t>
        <a:bodyPr/>
        <a:lstStyle/>
        <a:p>
          <a:r>
            <a:rPr lang="en-US" dirty="0"/>
            <a:t>Scattered Site Placement Youth Readiness Assessment:</a:t>
          </a:r>
        </a:p>
      </dgm:t>
    </dgm:pt>
    <dgm:pt modelId="{2385517B-DFBD-4FFE-8BD4-803D4289A357}" type="parTrans" cxnId="{A0D95AD7-62A4-4F31-817D-13F2282569AC}">
      <dgm:prSet/>
      <dgm:spPr/>
      <dgm:t>
        <a:bodyPr/>
        <a:lstStyle/>
        <a:p>
          <a:endParaRPr lang="en-US"/>
        </a:p>
      </dgm:t>
    </dgm:pt>
    <dgm:pt modelId="{8D3184BF-C130-4015-A9FE-C245FEFC2A1F}" type="sibTrans" cxnId="{A0D95AD7-62A4-4F31-817D-13F2282569AC}">
      <dgm:prSet/>
      <dgm:spPr/>
      <dgm:t>
        <a:bodyPr/>
        <a:lstStyle/>
        <a:p>
          <a:endParaRPr lang="en-US"/>
        </a:p>
      </dgm:t>
    </dgm:pt>
    <dgm:pt modelId="{50280837-4A40-4110-88A8-2FE64CA3FD6F}">
      <dgm:prSet/>
      <dgm:spPr/>
      <dgm:t>
        <a:bodyPr/>
        <a:lstStyle/>
        <a:p>
          <a:r>
            <a:rPr lang="en-US" dirty="0"/>
            <a:t>Must be completed before a young person can be considered for ILP admission</a:t>
          </a:r>
        </a:p>
      </dgm:t>
    </dgm:pt>
    <dgm:pt modelId="{38261542-CDA4-400A-AA97-F0DE44E5F93A}" type="parTrans" cxnId="{3304E421-22B7-4B6E-93AE-B6023AB0DD96}">
      <dgm:prSet/>
      <dgm:spPr/>
      <dgm:t>
        <a:bodyPr/>
        <a:lstStyle/>
        <a:p>
          <a:endParaRPr lang="en-US"/>
        </a:p>
      </dgm:t>
    </dgm:pt>
    <dgm:pt modelId="{B7296AE4-9A1B-4783-81B9-6D5BEF3215BF}" type="sibTrans" cxnId="{3304E421-22B7-4B6E-93AE-B6023AB0DD96}">
      <dgm:prSet/>
      <dgm:spPr/>
      <dgm:t>
        <a:bodyPr/>
        <a:lstStyle/>
        <a:p>
          <a:endParaRPr lang="en-US"/>
        </a:p>
      </dgm:t>
    </dgm:pt>
    <dgm:pt modelId="{A824F8A5-CD44-4E73-B499-B17BED44ADD2}">
      <dgm:prSet/>
      <dgm:spPr/>
      <dgm:t>
        <a:bodyPr/>
        <a:lstStyle/>
        <a:p>
          <a:r>
            <a:rPr lang="en-US" dirty="0"/>
            <a:t>Can be completed as early as 6 months prior to a young person’s 18</a:t>
          </a:r>
          <a:r>
            <a:rPr lang="en-US" baseline="30000" dirty="0"/>
            <a:t>th</a:t>
          </a:r>
          <a:r>
            <a:rPr lang="en-US" dirty="0"/>
            <a:t> birthday</a:t>
          </a:r>
        </a:p>
      </dgm:t>
    </dgm:pt>
    <dgm:pt modelId="{B770C65E-1CC1-4898-BCA5-C1DBAB765753}" type="parTrans" cxnId="{B96752C9-97CE-455B-8763-8B5B0E0170D9}">
      <dgm:prSet/>
      <dgm:spPr/>
      <dgm:t>
        <a:bodyPr/>
        <a:lstStyle/>
        <a:p>
          <a:endParaRPr lang="en-US"/>
        </a:p>
      </dgm:t>
    </dgm:pt>
    <dgm:pt modelId="{97570C0C-FCB6-44AB-8929-F102C5C7DDEC}" type="sibTrans" cxnId="{B96752C9-97CE-455B-8763-8B5B0E0170D9}">
      <dgm:prSet/>
      <dgm:spPr/>
      <dgm:t>
        <a:bodyPr/>
        <a:lstStyle/>
        <a:p>
          <a:endParaRPr lang="en-US"/>
        </a:p>
      </dgm:t>
    </dgm:pt>
    <dgm:pt modelId="{29ECC0B0-73AC-4859-B97C-FC878F99B528}">
      <dgm:prSet/>
      <dgm:spPr/>
      <dgm:t>
        <a:bodyPr/>
        <a:lstStyle/>
        <a:p>
          <a:r>
            <a:rPr lang="en-US" dirty="0"/>
            <a:t>Must be completed no later than 90 days prior to a young person’s 18</a:t>
          </a:r>
          <a:r>
            <a:rPr lang="en-US" baseline="30000" dirty="0"/>
            <a:t>th</a:t>
          </a:r>
          <a:r>
            <a:rPr lang="en-US" dirty="0"/>
            <a:t> birthday </a:t>
          </a:r>
        </a:p>
      </dgm:t>
    </dgm:pt>
    <dgm:pt modelId="{79E0A1ED-5D11-404C-A61F-B83F1D988892}" type="parTrans" cxnId="{C18F3EBE-A27A-4887-BFE3-8EAF0EE543D8}">
      <dgm:prSet/>
      <dgm:spPr/>
      <dgm:t>
        <a:bodyPr/>
        <a:lstStyle/>
        <a:p>
          <a:endParaRPr lang="en-US"/>
        </a:p>
      </dgm:t>
    </dgm:pt>
    <dgm:pt modelId="{6150F673-F865-4023-8280-418FCE61A6D0}" type="sibTrans" cxnId="{C18F3EBE-A27A-4887-BFE3-8EAF0EE543D8}">
      <dgm:prSet/>
      <dgm:spPr/>
      <dgm:t>
        <a:bodyPr/>
        <a:lstStyle/>
        <a:p>
          <a:endParaRPr lang="en-US"/>
        </a:p>
      </dgm:t>
    </dgm:pt>
    <dgm:pt modelId="{BF8F3F78-91EC-4493-BA8A-1569A28F0028}">
      <dgm:prSet/>
      <dgm:spPr/>
      <dgm:t>
        <a:bodyPr/>
        <a:lstStyle/>
        <a:p>
          <a:r>
            <a:rPr lang="en-US" dirty="0"/>
            <a:t>Completed by the Independent Living Specialist (ILS) </a:t>
          </a:r>
        </a:p>
      </dgm:t>
    </dgm:pt>
    <dgm:pt modelId="{FAD7D2EB-6AEC-4CAE-9265-3D030BBC1184}" type="parTrans" cxnId="{CA2DBBEE-F6C8-418D-BC7D-CC7D5D9ECC9C}">
      <dgm:prSet/>
      <dgm:spPr/>
      <dgm:t>
        <a:bodyPr/>
        <a:lstStyle/>
        <a:p>
          <a:endParaRPr lang="en-US"/>
        </a:p>
      </dgm:t>
    </dgm:pt>
    <dgm:pt modelId="{95E04FED-0BB0-4BAE-9FF4-80D70E08F332}" type="sibTrans" cxnId="{CA2DBBEE-F6C8-418D-BC7D-CC7D5D9ECC9C}">
      <dgm:prSet/>
      <dgm:spPr/>
      <dgm:t>
        <a:bodyPr/>
        <a:lstStyle/>
        <a:p>
          <a:endParaRPr lang="en-US"/>
        </a:p>
      </dgm:t>
    </dgm:pt>
    <dgm:pt modelId="{23B97C70-84AF-4F73-A50F-732CED8215C9}">
      <dgm:prSet/>
      <dgm:spPr/>
      <dgm:t>
        <a:bodyPr/>
        <a:lstStyle/>
        <a:p>
          <a:r>
            <a:rPr lang="en-US" dirty="0"/>
            <a:t>Must be signed by the young person, ILS, DFCS CM and County Director at a minimum</a:t>
          </a:r>
        </a:p>
      </dgm:t>
    </dgm:pt>
    <dgm:pt modelId="{96C2B889-B0D9-4174-AD47-32F56DE3722E}" type="parTrans" cxnId="{CCA0AB27-20C5-48AD-B811-C7F93E773F30}">
      <dgm:prSet/>
      <dgm:spPr/>
      <dgm:t>
        <a:bodyPr/>
        <a:lstStyle/>
        <a:p>
          <a:endParaRPr lang="en-US"/>
        </a:p>
      </dgm:t>
    </dgm:pt>
    <dgm:pt modelId="{93506C34-136E-4D76-A2C9-96037F62F0E0}" type="sibTrans" cxnId="{CCA0AB27-20C5-48AD-B811-C7F93E773F30}">
      <dgm:prSet/>
      <dgm:spPr/>
      <dgm:t>
        <a:bodyPr/>
        <a:lstStyle/>
        <a:p>
          <a:endParaRPr lang="en-US"/>
        </a:p>
      </dgm:t>
    </dgm:pt>
    <dgm:pt modelId="{210DBB5C-6E0B-45A5-99C1-AD2861497621}">
      <dgm:prSet/>
      <dgm:spPr/>
      <dgm:t>
        <a:bodyPr/>
        <a:lstStyle/>
        <a:p>
          <a:r>
            <a:rPr lang="en-US" dirty="0"/>
            <a:t>Youth will either be approved or denied ILP placement on or after 18</a:t>
          </a:r>
          <a:r>
            <a:rPr lang="en-US" baseline="30000" dirty="0"/>
            <a:t>th</a:t>
          </a:r>
          <a:r>
            <a:rPr lang="en-US" dirty="0"/>
            <a:t> birthday</a:t>
          </a:r>
        </a:p>
      </dgm:t>
    </dgm:pt>
    <dgm:pt modelId="{A11FDBDD-88E9-43F4-AAAB-75E932CF7017}" type="parTrans" cxnId="{F7DAC1C2-B581-40DB-BA62-A12EF6F16CF4}">
      <dgm:prSet/>
      <dgm:spPr/>
      <dgm:t>
        <a:bodyPr/>
        <a:lstStyle/>
        <a:p>
          <a:endParaRPr lang="en-US"/>
        </a:p>
      </dgm:t>
    </dgm:pt>
    <dgm:pt modelId="{0F964CD0-333E-44D1-943A-1521523ADF46}" type="sibTrans" cxnId="{F7DAC1C2-B581-40DB-BA62-A12EF6F16CF4}">
      <dgm:prSet/>
      <dgm:spPr/>
      <dgm:t>
        <a:bodyPr/>
        <a:lstStyle/>
        <a:p>
          <a:endParaRPr lang="en-US"/>
        </a:p>
      </dgm:t>
    </dgm:pt>
    <dgm:pt modelId="{6354BBC9-81F6-44CF-A2B4-8A07D2B408DC}" type="pres">
      <dgm:prSet presAssocID="{EE2FA025-CD1C-4E69-BE42-51B82CFE206B}" presName="vert0" presStyleCnt="0">
        <dgm:presLayoutVars>
          <dgm:dir/>
          <dgm:animOne val="branch"/>
          <dgm:animLvl val="lvl"/>
        </dgm:presLayoutVars>
      </dgm:prSet>
      <dgm:spPr/>
    </dgm:pt>
    <dgm:pt modelId="{7AFFF522-72C4-405B-93EB-A74FB22F440A}" type="pres">
      <dgm:prSet presAssocID="{F7B97D7D-5040-4209-851C-441F0A0E0440}" presName="thickLine" presStyleLbl="alignNode1" presStyleIdx="0" presStyleCnt="7"/>
      <dgm:spPr/>
    </dgm:pt>
    <dgm:pt modelId="{31BFB5B2-36D2-4DAA-AE0D-6D9A8632B712}" type="pres">
      <dgm:prSet presAssocID="{F7B97D7D-5040-4209-851C-441F0A0E0440}" presName="horz1" presStyleCnt="0"/>
      <dgm:spPr/>
    </dgm:pt>
    <dgm:pt modelId="{2B973728-7A0A-4908-856F-091A0583F643}" type="pres">
      <dgm:prSet presAssocID="{F7B97D7D-5040-4209-851C-441F0A0E0440}" presName="tx1" presStyleLbl="revTx" presStyleIdx="0" presStyleCnt="7"/>
      <dgm:spPr/>
    </dgm:pt>
    <dgm:pt modelId="{2A9CE00F-DF8A-40D0-9128-C90115F68A8D}" type="pres">
      <dgm:prSet presAssocID="{F7B97D7D-5040-4209-851C-441F0A0E0440}" presName="vert1" presStyleCnt="0"/>
      <dgm:spPr/>
    </dgm:pt>
    <dgm:pt modelId="{3D49EB53-806C-4853-ABA8-96F365952691}" type="pres">
      <dgm:prSet presAssocID="{50280837-4A40-4110-88A8-2FE64CA3FD6F}" presName="thickLine" presStyleLbl="alignNode1" presStyleIdx="1" presStyleCnt="7"/>
      <dgm:spPr/>
    </dgm:pt>
    <dgm:pt modelId="{306E80AB-421E-4E28-BEC2-4AB891A61449}" type="pres">
      <dgm:prSet presAssocID="{50280837-4A40-4110-88A8-2FE64CA3FD6F}" presName="horz1" presStyleCnt="0"/>
      <dgm:spPr/>
    </dgm:pt>
    <dgm:pt modelId="{AFAA2011-FD87-4031-8A43-521E5EAC10C1}" type="pres">
      <dgm:prSet presAssocID="{50280837-4A40-4110-88A8-2FE64CA3FD6F}" presName="tx1" presStyleLbl="revTx" presStyleIdx="1" presStyleCnt="7"/>
      <dgm:spPr/>
    </dgm:pt>
    <dgm:pt modelId="{A11B0FCF-6ACC-4230-A02D-0C4DB6D8DC6B}" type="pres">
      <dgm:prSet presAssocID="{50280837-4A40-4110-88A8-2FE64CA3FD6F}" presName="vert1" presStyleCnt="0"/>
      <dgm:spPr/>
    </dgm:pt>
    <dgm:pt modelId="{CCC4431B-3C63-46B9-B2A4-31DDB480C372}" type="pres">
      <dgm:prSet presAssocID="{A824F8A5-CD44-4E73-B499-B17BED44ADD2}" presName="thickLine" presStyleLbl="alignNode1" presStyleIdx="2" presStyleCnt="7"/>
      <dgm:spPr/>
    </dgm:pt>
    <dgm:pt modelId="{438FAAE7-D77B-4DA2-8BF1-6F1603DAB2EF}" type="pres">
      <dgm:prSet presAssocID="{A824F8A5-CD44-4E73-B499-B17BED44ADD2}" presName="horz1" presStyleCnt="0"/>
      <dgm:spPr/>
    </dgm:pt>
    <dgm:pt modelId="{6905D0D1-46C5-4CAD-89A1-A2A95FF636E0}" type="pres">
      <dgm:prSet presAssocID="{A824F8A5-CD44-4E73-B499-B17BED44ADD2}" presName="tx1" presStyleLbl="revTx" presStyleIdx="2" presStyleCnt="7"/>
      <dgm:spPr/>
    </dgm:pt>
    <dgm:pt modelId="{9B126AAF-C614-4FF8-B1EA-09CDA110A03A}" type="pres">
      <dgm:prSet presAssocID="{A824F8A5-CD44-4E73-B499-B17BED44ADD2}" presName="vert1" presStyleCnt="0"/>
      <dgm:spPr/>
    </dgm:pt>
    <dgm:pt modelId="{D9C81704-63F8-4140-BD6C-BFEFCD81819A}" type="pres">
      <dgm:prSet presAssocID="{29ECC0B0-73AC-4859-B97C-FC878F99B528}" presName="thickLine" presStyleLbl="alignNode1" presStyleIdx="3" presStyleCnt="7"/>
      <dgm:spPr/>
    </dgm:pt>
    <dgm:pt modelId="{8170F900-1E81-449B-97FE-20858814681C}" type="pres">
      <dgm:prSet presAssocID="{29ECC0B0-73AC-4859-B97C-FC878F99B528}" presName="horz1" presStyleCnt="0"/>
      <dgm:spPr/>
    </dgm:pt>
    <dgm:pt modelId="{1E3FE206-E2F6-41DC-8200-495902E49363}" type="pres">
      <dgm:prSet presAssocID="{29ECC0B0-73AC-4859-B97C-FC878F99B528}" presName="tx1" presStyleLbl="revTx" presStyleIdx="3" presStyleCnt="7"/>
      <dgm:spPr/>
    </dgm:pt>
    <dgm:pt modelId="{5E08843C-1949-4627-ACF6-9C60D3AD288F}" type="pres">
      <dgm:prSet presAssocID="{29ECC0B0-73AC-4859-B97C-FC878F99B528}" presName="vert1" presStyleCnt="0"/>
      <dgm:spPr/>
    </dgm:pt>
    <dgm:pt modelId="{F46AD3A0-1C56-4740-A9DC-AAAC785DE335}" type="pres">
      <dgm:prSet presAssocID="{BF8F3F78-91EC-4493-BA8A-1569A28F0028}" presName="thickLine" presStyleLbl="alignNode1" presStyleIdx="4" presStyleCnt="7"/>
      <dgm:spPr/>
    </dgm:pt>
    <dgm:pt modelId="{3FD14D7E-6409-4790-A24E-70D2F485FB7B}" type="pres">
      <dgm:prSet presAssocID="{BF8F3F78-91EC-4493-BA8A-1569A28F0028}" presName="horz1" presStyleCnt="0"/>
      <dgm:spPr/>
    </dgm:pt>
    <dgm:pt modelId="{40294244-F309-4733-BFD7-FA9F9DF82FF2}" type="pres">
      <dgm:prSet presAssocID="{BF8F3F78-91EC-4493-BA8A-1569A28F0028}" presName="tx1" presStyleLbl="revTx" presStyleIdx="4" presStyleCnt="7"/>
      <dgm:spPr/>
    </dgm:pt>
    <dgm:pt modelId="{D6059167-2325-43BC-8EE1-244EBA4590AE}" type="pres">
      <dgm:prSet presAssocID="{BF8F3F78-91EC-4493-BA8A-1569A28F0028}" presName="vert1" presStyleCnt="0"/>
      <dgm:spPr/>
    </dgm:pt>
    <dgm:pt modelId="{1402E090-A656-4C11-9CA1-BCDE54D51B6E}" type="pres">
      <dgm:prSet presAssocID="{23B97C70-84AF-4F73-A50F-732CED8215C9}" presName="thickLine" presStyleLbl="alignNode1" presStyleIdx="5" presStyleCnt="7"/>
      <dgm:spPr/>
    </dgm:pt>
    <dgm:pt modelId="{5045A2F8-30F7-4806-922F-7467014F91BB}" type="pres">
      <dgm:prSet presAssocID="{23B97C70-84AF-4F73-A50F-732CED8215C9}" presName="horz1" presStyleCnt="0"/>
      <dgm:spPr/>
    </dgm:pt>
    <dgm:pt modelId="{AF6480B1-4187-4370-8223-766E961C6ADD}" type="pres">
      <dgm:prSet presAssocID="{23B97C70-84AF-4F73-A50F-732CED8215C9}" presName="tx1" presStyleLbl="revTx" presStyleIdx="5" presStyleCnt="7"/>
      <dgm:spPr/>
    </dgm:pt>
    <dgm:pt modelId="{4EFBA44A-94B6-46C8-B5D6-F11A9C7FAA56}" type="pres">
      <dgm:prSet presAssocID="{23B97C70-84AF-4F73-A50F-732CED8215C9}" presName="vert1" presStyleCnt="0"/>
      <dgm:spPr/>
    </dgm:pt>
    <dgm:pt modelId="{175F5C5D-BBD8-43E4-A989-B91FA2D3EB56}" type="pres">
      <dgm:prSet presAssocID="{210DBB5C-6E0B-45A5-99C1-AD2861497621}" presName="thickLine" presStyleLbl="alignNode1" presStyleIdx="6" presStyleCnt="7"/>
      <dgm:spPr/>
    </dgm:pt>
    <dgm:pt modelId="{69595066-6196-4C7A-87A0-80B4B1428B14}" type="pres">
      <dgm:prSet presAssocID="{210DBB5C-6E0B-45A5-99C1-AD2861497621}" presName="horz1" presStyleCnt="0"/>
      <dgm:spPr/>
    </dgm:pt>
    <dgm:pt modelId="{CCB953D6-A182-457F-81C3-1E527437F631}" type="pres">
      <dgm:prSet presAssocID="{210DBB5C-6E0B-45A5-99C1-AD2861497621}" presName="tx1" presStyleLbl="revTx" presStyleIdx="6" presStyleCnt="7"/>
      <dgm:spPr/>
    </dgm:pt>
    <dgm:pt modelId="{88E07EFB-30B1-41FB-A446-0A6214237D02}" type="pres">
      <dgm:prSet presAssocID="{210DBB5C-6E0B-45A5-99C1-AD2861497621}" presName="vert1" presStyleCnt="0"/>
      <dgm:spPr/>
    </dgm:pt>
  </dgm:ptLst>
  <dgm:cxnLst>
    <dgm:cxn modelId="{3304E421-22B7-4B6E-93AE-B6023AB0DD96}" srcId="{EE2FA025-CD1C-4E69-BE42-51B82CFE206B}" destId="{50280837-4A40-4110-88A8-2FE64CA3FD6F}" srcOrd="1" destOrd="0" parTransId="{38261542-CDA4-400A-AA97-F0DE44E5F93A}" sibTransId="{B7296AE4-9A1B-4783-81B9-6D5BEF3215BF}"/>
    <dgm:cxn modelId="{24695124-A910-4DB2-A7DD-3C3A1C46D93A}" type="presOf" srcId="{29ECC0B0-73AC-4859-B97C-FC878F99B528}" destId="{1E3FE206-E2F6-41DC-8200-495902E49363}" srcOrd="0" destOrd="0" presId="urn:microsoft.com/office/officeart/2008/layout/LinedList"/>
    <dgm:cxn modelId="{CCA0AB27-20C5-48AD-B811-C7F93E773F30}" srcId="{EE2FA025-CD1C-4E69-BE42-51B82CFE206B}" destId="{23B97C70-84AF-4F73-A50F-732CED8215C9}" srcOrd="5" destOrd="0" parTransId="{96C2B889-B0D9-4174-AD47-32F56DE3722E}" sibTransId="{93506C34-136E-4D76-A2C9-96037F62F0E0}"/>
    <dgm:cxn modelId="{C536262F-89D1-4FF3-BC04-643CF7E84452}" type="presOf" srcId="{210DBB5C-6E0B-45A5-99C1-AD2861497621}" destId="{CCB953D6-A182-457F-81C3-1E527437F631}" srcOrd="0" destOrd="0" presId="urn:microsoft.com/office/officeart/2008/layout/LinedList"/>
    <dgm:cxn modelId="{D3D28C48-DB3E-4265-8565-70F3890D6868}" type="presOf" srcId="{EE2FA025-CD1C-4E69-BE42-51B82CFE206B}" destId="{6354BBC9-81F6-44CF-A2B4-8A07D2B408DC}" srcOrd="0" destOrd="0" presId="urn:microsoft.com/office/officeart/2008/layout/LinedList"/>
    <dgm:cxn modelId="{63A70D4F-3D44-4541-B3FD-ADAC1B2F6C0B}" type="presOf" srcId="{BF8F3F78-91EC-4493-BA8A-1569A28F0028}" destId="{40294244-F309-4733-BFD7-FA9F9DF82FF2}" srcOrd="0" destOrd="0" presId="urn:microsoft.com/office/officeart/2008/layout/LinedList"/>
    <dgm:cxn modelId="{79576295-5CD8-45E0-BFC7-57B5E7FC4094}" type="presOf" srcId="{23B97C70-84AF-4F73-A50F-732CED8215C9}" destId="{AF6480B1-4187-4370-8223-766E961C6ADD}" srcOrd="0" destOrd="0" presId="urn:microsoft.com/office/officeart/2008/layout/LinedList"/>
    <dgm:cxn modelId="{BBF16C97-2D6C-422C-9256-AE5AA2BA9AAA}" type="presOf" srcId="{50280837-4A40-4110-88A8-2FE64CA3FD6F}" destId="{AFAA2011-FD87-4031-8A43-521E5EAC10C1}" srcOrd="0" destOrd="0" presId="urn:microsoft.com/office/officeart/2008/layout/LinedList"/>
    <dgm:cxn modelId="{B0C5ECBA-BBF1-44DD-9749-C325EFB8F1F5}" type="presOf" srcId="{F7B97D7D-5040-4209-851C-441F0A0E0440}" destId="{2B973728-7A0A-4908-856F-091A0583F643}" srcOrd="0" destOrd="0" presId="urn:microsoft.com/office/officeart/2008/layout/LinedList"/>
    <dgm:cxn modelId="{C18F3EBE-A27A-4887-BFE3-8EAF0EE543D8}" srcId="{EE2FA025-CD1C-4E69-BE42-51B82CFE206B}" destId="{29ECC0B0-73AC-4859-B97C-FC878F99B528}" srcOrd="3" destOrd="0" parTransId="{79E0A1ED-5D11-404C-A61F-B83F1D988892}" sibTransId="{6150F673-F865-4023-8280-418FCE61A6D0}"/>
    <dgm:cxn modelId="{F7DAC1C2-B581-40DB-BA62-A12EF6F16CF4}" srcId="{EE2FA025-CD1C-4E69-BE42-51B82CFE206B}" destId="{210DBB5C-6E0B-45A5-99C1-AD2861497621}" srcOrd="6" destOrd="0" parTransId="{A11FDBDD-88E9-43F4-AAAB-75E932CF7017}" sibTransId="{0F964CD0-333E-44D1-943A-1521523ADF46}"/>
    <dgm:cxn modelId="{D331E7C5-224F-45B0-8207-E4173CF4EA98}" type="presOf" srcId="{A824F8A5-CD44-4E73-B499-B17BED44ADD2}" destId="{6905D0D1-46C5-4CAD-89A1-A2A95FF636E0}" srcOrd="0" destOrd="0" presId="urn:microsoft.com/office/officeart/2008/layout/LinedList"/>
    <dgm:cxn modelId="{B96752C9-97CE-455B-8763-8B5B0E0170D9}" srcId="{EE2FA025-CD1C-4E69-BE42-51B82CFE206B}" destId="{A824F8A5-CD44-4E73-B499-B17BED44ADD2}" srcOrd="2" destOrd="0" parTransId="{B770C65E-1CC1-4898-BCA5-C1DBAB765753}" sibTransId="{97570C0C-FCB6-44AB-8929-F102C5C7DDEC}"/>
    <dgm:cxn modelId="{A0D95AD7-62A4-4F31-817D-13F2282569AC}" srcId="{EE2FA025-CD1C-4E69-BE42-51B82CFE206B}" destId="{F7B97D7D-5040-4209-851C-441F0A0E0440}" srcOrd="0" destOrd="0" parTransId="{2385517B-DFBD-4FFE-8BD4-803D4289A357}" sibTransId="{8D3184BF-C130-4015-A9FE-C245FEFC2A1F}"/>
    <dgm:cxn modelId="{CA2DBBEE-F6C8-418D-BC7D-CC7D5D9ECC9C}" srcId="{EE2FA025-CD1C-4E69-BE42-51B82CFE206B}" destId="{BF8F3F78-91EC-4493-BA8A-1569A28F0028}" srcOrd="4" destOrd="0" parTransId="{FAD7D2EB-6AEC-4CAE-9265-3D030BBC1184}" sibTransId="{95E04FED-0BB0-4BAE-9FF4-80D70E08F332}"/>
    <dgm:cxn modelId="{3861F5FE-D594-42A1-9403-8DF40C503D44}" type="presParOf" srcId="{6354BBC9-81F6-44CF-A2B4-8A07D2B408DC}" destId="{7AFFF522-72C4-405B-93EB-A74FB22F440A}" srcOrd="0" destOrd="0" presId="urn:microsoft.com/office/officeart/2008/layout/LinedList"/>
    <dgm:cxn modelId="{F41168A9-71A1-4310-ABE0-A02F3D1B745D}" type="presParOf" srcId="{6354BBC9-81F6-44CF-A2B4-8A07D2B408DC}" destId="{31BFB5B2-36D2-4DAA-AE0D-6D9A8632B712}" srcOrd="1" destOrd="0" presId="urn:microsoft.com/office/officeart/2008/layout/LinedList"/>
    <dgm:cxn modelId="{D55F8E30-1F7F-4D03-89DE-FA340DE5CD16}" type="presParOf" srcId="{31BFB5B2-36D2-4DAA-AE0D-6D9A8632B712}" destId="{2B973728-7A0A-4908-856F-091A0583F643}" srcOrd="0" destOrd="0" presId="urn:microsoft.com/office/officeart/2008/layout/LinedList"/>
    <dgm:cxn modelId="{A25FA8A1-1914-40B7-AA90-94B8456B0F6E}" type="presParOf" srcId="{31BFB5B2-36D2-4DAA-AE0D-6D9A8632B712}" destId="{2A9CE00F-DF8A-40D0-9128-C90115F68A8D}" srcOrd="1" destOrd="0" presId="urn:microsoft.com/office/officeart/2008/layout/LinedList"/>
    <dgm:cxn modelId="{6A2ADCAA-D8DF-4A9E-A3AF-D246A7DC6A15}" type="presParOf" srcId="{6354BBC9-81F6-44CF-A2B4-8A07D2B408DC}" destId="{3D49EB53-806C-4853-ABA8-96F365952691}" srcOrd="2" destOrd="0" presId="urn:microsoft.com/office/officeart/2008/layout/LinedList"/>
    <dgm:cxn modelId="{89EA211C-8A4D-412D-845F-3017E6E361C6}" type="presParOf" srcId="{6354BBC9-81F6-44CF-A2B4-8A07D2B408DC}" destId="{306E80AB-421E-4E28-BEC2-4AB891A61449}" srcOrd="3" destOrd="0" presId="urn:microsoft.com/office/officeart/2008/layout/LinedList"/>
    <dgm:cxn modelId="{C0912ED5-0257-4596-B573-8EFF211EB757}" type="presParOf" srcId="{306E80AB-421E-4E28-BEC2-4AB891A61449}" destId="{AFAA2011-FD87-4031-8A43-521E5EAC10C1}" srcOrd="0" destOrd="0" presId="urn:microsoft.com/office/officeart/2008/layout/LinedList"/>
    <dgm:cxn modelId="{75984E47-D8AA-47C6-9F40-2421AEA4ABA9}" type="presParOf" srcId="{306E80AB-421E-4E28-BEC2-4AB891A61449}" destId="{A11B0FCF-6ACC-4230-A02D-0C4DB6D8DC6B}" srcOrd="1" destOrd="0" presId="urn:microsoft.com/office/officeart/2008/layout/LinedList"/>
    <dgm:cxn modelId="{8A376F19-CC16-4F45-8BD6-8CC95853F7F5}" type="presParOf" srcId="{6354BBC9-81F6-44CF-A2B4-8A07D2B408DC}" destId="{CCC4431B-3C63-46B9-B2A4-31DDB480C372}" srcOrd="4" destOrd="0" presId="urn:microsoft.com/office/officeart/2008/layout/LinedList"/>
    <dgm:cxn modelId="{06AAC33C-566C-4BCA-8B21-1CE411D7C513}" type="presParOf" srcId="{6354BBC9-81F6-44CF-A2B4-8A07D2B408DC}" destId="{438FAAE7-D77B-4DA2-8BF1-6F1603DAB2EF}" srcOrd="5" destOrd="0" presId="urn:microsoft.com/office/officeart/2008/layout/LinedList"/>
    <dgm:cxn modelId="{09CF1F96-7566-43C6-A4D3-33F57871452F}" type="presParOf" srcId="{438FAAE7-D77B-4DA2-8BF1-6F1603DAB2EF}" destId="{6905D0D1-46C5-4CAD-89A1-A2A95FF636E0}" srcOrd="0" destOrd="0" presId="urn:microsoft.com/office/officeart/2008/layout/LinedList"/>
    <dgm:cxn modelId="{3A6BF908-2277-4BBC-BC2E-05D156AB75BA}" type="presParOf" srcId="{438FAAE7-D77B-4DA2-8BF1-6F1603DAB2EF}" destId="{9B126AAF-C614-4FF8-B1EA-09CDA110A03A}" srcOrd="1" destOrd="0" presId="urn:microsoft.com/office/officeart/2008/layout/LinedList"/>
    <dgm:cxn modelId="{7F3F04ED-EAF0-4F55-BBDD-E89C3BCDDF31}" type="presParOf" srcId="{6354BBC9-81F6-44CF-A2B4-8A07D2B408DC}" destId="{D9C81704-63F8-4140-BD6C-BFEFCD81819A}" srcOrd="6" destOrd="0" presId="urn:microsoft.com/office/officeart/2008/layout/LinedList"/>
    <dgm:cxn modelId="{B257F0FE-F7C3-43A7-A6BE-51F3E358740B}" type="presParOf" srcId="{6354BBC9-81F6-44CF-A2B4-8A07D2B408DC}" destId="{8170F900-1E81-449B-97FE-20858814681C}" srcOrd="7" destOrd="0" presId="urn:microsoft.com/office/officeart/2008/layout/LinedList"/>
    <dgm:cxn modelId="{6FFB1A7A-B58E-4D9E-9F83-E6C7B9BF5014}" type="presParOf" srcId="{8170F900-1E81-449B-97FE-20858814681C}" destId="{1E3FE206-E2F6-41DC-8200-495902E49363}" srcOrd="0" destOrd="0" presId="urn:microsoft.com/office/officeart/2008/layout/LinedList"/>
    <dgm:cxn modelId="{E14B6719-A29D-4C4B-8188-65565F4C788D}" type="presParOf" srcId="{8170F900-1E81-449B-97FE-20858814681C}" destId="{5E08843C-1949-4627-ACF6-9C60D3AD288F}" srcOrd="1" destOrd="0" presId="urn:microsoft.com/office/officeart/2008/layout/LinedList"/>
    <dgm:cxn modelId="{AC865FF0-6529-49E5-B121-3CC95388C9EB}" type="presParOf" srcId="{6354BBC9-81F6-44CF-A2B4-8A07D2B408DC}" destId="{F46AD3A0-1C56-4740-A9DC-AAAC785DE335}" srcOrd="8" destOrd="0" presId="urn:microsoft.com/office/officeart/2008/layout/LinedList"/>
    <dgm:cxn modelId="{A7865A33-E9E9-4F7D-98BB-8D0A74179174}" type="presParOf" srcId="{6354BBC9-81F6-44CF-A2B4-8A07D2B408DC}" destId="{3FD14D7E-6409-4790-A24E-70D2F485FB7B}" srcOrd="9" destOrd="0" presId="urn:microsoft.com/office/officeart/2008/layout/LinedList"/>
    <dgm:cxn modelId="{0A7A0C48-045F-416F-BE8E-E9D27AFEE9B0}" type="presParOf" srcId="{3FD14D7E-6409-4790-A24E-70D2F485FB7B}" destId="{40294244-F309-4733-BFD7-FA9F9DF82FF2}" srcOrd="0" destOrd="0" presId="urn:microsoft.com/office/officeart/2008/layout/LinedList"/>
    <dgm:cxn modelId="{013BB96A-367B-4D93-90C0-11DB4D16B274}" type="presParOf" srcId="{3FD14D7E-6409-4790-A24E-70D2F485FB7B}" destId="{D6059167-2325-43BC-8EE1-244EBA4590AE}" srcOrd="1" destOrd="0" presId="urn:microsoft.com/office/officeart/2008/layout/LinedList"/>
    <dgm:cxn modelId="{22A53782-D213-4A71-91CC-E69ABD90A35C}" type="presParOf" srcId="{6354BBC9-81F6-44CF-A2B4-8A07D2B408DC}" destId="{1402E090-A656-4C11-9CA1-BCDE54D51B6E}" srcOrd="10" destOrd="0" presId="urn:microsoft.com/office/officeart/2008/layout/LinedList"/>
    <dgm:cxn modelId="{285D6AEB-B1C1-4EEE-8415-09D427FF4C3A}" type="presParOf" srcId="{6354BBC9-81F6-44CF-A2B4-8A07D2B408DC}" destId="{5045A2F8-30F7-4806-922F-7467014F91BB}" srcOrd="11" destOrd="0" presId="urn:microsoft.com/office/officeart/2008/layout/LinedList"/>
    <dgm:cxn modelId="{1452A546-9324-4F79-9A2B-0A234AE3D832}" type="presParOf" srcId="{5045A2F8-30F7-4806-922F-7467014F91BB}" destId="{AF6480B1-4187-4370-8223-766E961C6ADD}" srcOrd="0" destOrd="0" presId="urn:microsoft.com/office/officeart/2008/layout/LinedList"/>
    <dgm:cxn modelId="{133FCA05-F326-4713-9BEA-3229442F0E89}" type="presParOf" srcId="{5045A2F8-30F7-4806-922F-7467014F91BB}" destId="{4EFBA44A-94B6-46C8-B5D6-F11A9C7FAA56}" srcOrd="1" destOrd="0" presId="urn:microsoft.com/office/officeart/2008/layout/LinedList"/>
    <dgm:cxn modelId="{CD535939-0819-4BB9-BE79-53526E8EE184}" type="presParOf" srcId="{6354BBC9-81F6-44CF-A2B4-8A07D2B408DC}" destId="{175F5C5D-BBD8-43E4-A989-B91FA2D3EB56}" srcOrd="12" destOrd="0" presId="urn:microsoft.com/office/officeart/2008/layout/LinedList"/>
    <dgm:cxn modelId="{A4B16708-7F9F-46DF-B14C-813BA6622112}" type="presParOf" srcId="{6354BBC9-81F6-44CF-A2B4-8A07D2B408DC}" destId="{69595066-6196-4C7A-87A0-80B4B1428B14}" srcOrd="13" destOrd="0" presId="urn:microsoft.com/office/officeart/2008/layout/LinedList"/>
    <dgm:cxn modelId="{9BE9880B-026B-40D3-8D0A-099BD0DB5D4C}" type="presParOf" srcId="{69595066-6196-4C7A-87A0-80B4B1428B14}" destId="{CCB953D6-A182-457F-81C3-1E527437F631}" srcOrd="0" destOrd="0" presId="urn:microsoft.com/office/officeart/2008/layout/LinedList"/>
    <dgm:cxn modelId="{7EC1B805-4315-4C3A-90A9-996DBE89BE78}" type="presParOf" srcId="{69595066-6196-4C7A-87A0-80B4B1428B14}" destId="{88E07EFB-30B1-41FB-A446-0A6214237D02}" srcOrd="1" destOrd="0" presId="urn:microsoft.com/office/officeart/2008/layout/Lin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A3C9341-C003-48C7-A89A-C5D9763F381E}"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en-US"/>
        </a:p>
      </dgm:t>
    </dgm:pt>
    <dgm:pt modelId="{BFDD3A85-3BAF-432C-B9BE-86804D9C4921}">
      <dgm:prSet/>
      <dgm:spPr/>
      <dgm:t>
        <a:bodyPr/>
        <a:lstStyle/>
        <a:p>
          <a:r>
            <a:rPr lang="en-US" dirty="0"/>
            <a:t>Pre-Placement Assessment Criteria</a:t>
          </a:r>
        </a:p>
      </dgm:t>
    </dgm:pt>
    <dgm:pt modelId="{6F785D39-95C3-4178-8DC9-40AE4AFC9522}" type="parTrans" cxnId="{9FE5A2D0-2EF1-4E2C-84CC-4C7864825CF1}">
      <dgm:prSet/>
      <dgm:spPr/>
      <dgm:t>
        <a:bodyPr/>
        <a:lstStyle/>
        <a:p>
          <a:endParaRPr lang="en-US"/>
        </a:p>
      </dgm:t>
    </dgm:pt>
    <dgm:pt modelId="{9E8A0B73-7999-499B-A511-0ECA3D7EF589}" type="sibTrans" cxnId="{9FE5A2D0-2EF1-4E2C-84CC-4C7864825CF1}">
      <dgm:prSet/>
      <dgm:spPr/>
      <dgm:t>
        <a:bodyPr/>
        <a:lstStyle/>
        <a:p>
          <a:endParaRPr lang="en-US"/>
        </a:p>
      </dgm:t>
    </dgm:pt>
    <dgm:pt modelId="{724F6B7A-7A4F-4105-9E0F-8C0ED8D634AA}" type="pres">
      <dgm:prSet presAssocID="{2A3C9341-C003-48C7-A89A-C5D9763F381E}" presName="linear" presStyleCnt="0">
        <dgm:presLayoutVars>
          <dgm:animLvl val="lvl"/>
          <dgm:resizeHandles val="exact"/>
        </dgm:presLayoutVars>
      </dgm:prSet>
      <dgm:spPr/>
    </dgm:pt>
    <dgm:pt modelId="{E9FC9020-117E-4DBC-BE2B-11F0C40134BC}" type="pres">
      <dgm:prSet presAssocID="{BFDD3A85-3BAF-432C-B9BE-86804D9C4921}" presName="parentText" presStyleLbl="node1" presStyleIdx="0" presStyleCnt="1" custScaleY="53563" custLinFactNeighborX="264" custLinFactNeighborY="5562">
        <dgm:presLayoutVars>
          <dgm:chMax val="0"/>
          <dgm:bulletEnabled val="1"/>
        </dgm:presLayoutVars>
      </dgm:prSet>
      <dgm:spPr/>
    </dgm:pt>
  </dgm:ptLst>
  <dgm:cxnLst>
    <dgm:cxn modelId="{D5542A34-AE9A-4545-B8C6-99B56BC08C90}" type="presOf" srcId="{2A3C9341-C003-48C7-A89A-C5D9763F381E}" destId="{724F6B7A-7A4F-4105-9E0F-8C0ED8D634AA}" srcOrd="0" destOrd="0" presId="urn:microsoft.com/office/officeart/2005/8/layout/vList2"/>
    <dgm:cxn modelId="{9FE5A2D0-2EF1-4E2C-84CC-4C7864825CF1}" srcId="{2A3C9341-C003-48C7-A89A-C5D9763F381E}" destId="{BFDD3A85-3BAF-432C-B9BE-86804D9C4921}" srcOrd="0" destOrd="0" parTransId="{6F785D39-95C3-4178-8DC9-40AE4AFC9522}" sibTransId="{9E8A0B73-7999-499B-A511-0ECA3D7EF589}"/>
    <dgm:cxn modelId="{EA23D5E8-F76B-4F13-9F20-65DA29A7CC59}" type="presOf" srcId="{BFDD3A85-3BAF-432C-B9BE-86804D9C4921}" destId="{E9FC9020-117E-4DBC-BE2B-11F0C40134BC}" srcOrd="0" destOrd="0" presId="urn:microsoft.com/office/officeart/2005/8/layout/vList2"/>
    <dgm:cxn modelId="{7D768F46-6647-47E5-8161-7D9F8FD1A8D0}" type="presParOf" srcId="{724F6B7A-7A4F-4105-9E0F-8C0ED8D634AA}" destId="{E9FC9020-117E-4DBC-BE2B-11F0C40134BC}"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974A60C-1124-438A-9881-6CB11999B2F5}" type="doc">
      <dgm:prSet loTypeId="urn:microsoft.com/office/officeart/2005/8/layout/vList3" loCatId="list" qsTypeId="urn:microsoft.com/office/officeart/2005/8/quickstyle/simple4" qsCatId="simple" csTypeId="urn:microsoft.com/office/officeart/2005/8/colors/accent1_4" csCatId="accent1"/>
      <dgm:spPr/>
      <dgm:t>
        <a:bodyPr/>
        <a:lstStyle/>
        <a:p>
          <a:endParaRPr lang="en-US"/>
        </a:p>
      </dgm:t>
    </dgm:pt>
    <dgm:pt modelId="{D2AF584A-2B7A-4E26-A693-EE10647F26F9}">
      <dgm:prSet/>
      <dgm:spPr/>
      <dgm:t>
        <a:bodyPr/>
        <a:lstStyle/>
        <a:p>
          <a:r>
            <a:rPr lang="en-US" dirty="0"/>
            <a:t>Self Development and Independent Functioning</a:t>
          </a:r>
        </a:p>
      </dgm:t>
    </dgm:pt>
    <dgm:pt modelId="{2280DE13-CFB4-4B13-B402-C325674A139F}" type="parTrans" cxnId="{D1CCE58F-053F-4A35-ADF1-5BF88AECDBE9}">
      <dgm:prSet/>
      <dgm:spPr/>
      <dgm:t>
        <a:bodyPr/>
        <a:lstStyle/>
        <a:p>
          <a:endParaRPr lang="en-US"/>
        </a:p>
      </dgm:t>
    </dgm:pt>
    <dgm:pt modelId="{72A5445D-3EEC-4AA8-9B48-458C0419EDD2}" type="sibTrans" cxnId="{D1CCE58F-053F-4A35-ADF1-5BF88AECDBE9}">
      <dgm:prSet/>
      <dgm:spPr/>
      <dgm:t>
        <a:bodyPr/>
        <a:lstStyle/>
        <a:p>
          <a:endParaRPr lang="en-US"/>
        </a:p>
      </dgm:t>
    </dgm:pt>
    <dgm:pt modelId="{27B01094-76A8-47C1-AE0D-8332F4FB51BF}">
      <dgm:prSet/>
      <dgm:spPr/>
      <dgm:t>
        <a:bodyPr/>
        <a:lstStyle/>
        <a:p>
          <a:r>
            <a:rPr lang="en-US" dirty="0"/>
            <a:t>Education</a:t>
          </a:r>
        </a:p>
      </dgm:t>
    </dgm:pt>
    <dgm:pt modelId="{2AF14C65-BBBE-4E1B-8C1E-489EFBAFCED6}" type="parTrans" cxnId="{89ECFD45-7ACF-4E46-9411-786312E73256}">
      <dgm:prSet/>
      <dgm:spPr/>
      <dgm:t>
        <a:bodyPr/>
        <a:lstStyle/>
        <a:p>
          <a:endParaRPr lang="en-US"/>
        </a:p>
      </dgm:t>
    </dgm:pt>
    <dgm:pt modelId="{539C9D22-493D-4FDE-8A3A-A228170632B8}" type="sibTrans" cxnId="{89ECFD45-7ACF-4E46-9411-786312E73256}">
      <dgm:prSet/>
      <dgm:spPr/>
      <dgm:t>
        <a:bodyPr/>
        <a:lstStyle/>
        <a:p>
          <a:endParaRPr lang="en-US"/>
        </a:p>
      </dgm:t>
    </dgm:pt>
    <dgm:pt modelId="{5EDBDDAE-98B4-41A5-8D3F-2D0D51DB81BE}">
      <dgm:prSet/>
      <dgm:spPr/>
      <dgm:t>
        <a:bodyPr/>
        <a:lstStyle/>
        <a:p>
          <a:r>
            <a:rPr lang="en-US" dirty="0"/>
            <a:t>Household Management and Life Skills</a:t>
          </a:r>
        </a:p>
      </dgm:t>
    </dgm:pt>
    <dgm:pt modelId="{D62CE8A9-0495-4C9D-BA83-1697F35D1CE4}" type="parTrans" cxnId="{8A8D1FBE-65A0-4A68-B76D-2082E6E1D7C7}">
      <dgm:prSet/>
      <dgm:spPr/>
      <dgm:t>
        <a:bodyPr/>
        <a:lstStyle/>
        <a:p>
          <a:endParaRPr lang="en-US"/>
        </a:p>
      </dgm:t>
    </dgm:pt>
    <dgm:pt modelId="{94568B59-A213-46B5-939A-1E4421EEFCFB}" type="sibTrans" cxnId="{8A8D1FBE-65A0-4A68-B76D-2082E6E1D7C7}">
      <dgm:prSet/>
      <dgm:spPr/>
      <dgm:t>
        <a:bodyPr/>
        <a:lstStyle/>
        <a:p>
          <a:endParaRPr lang="en-US"/>
        </a:p>
      </dgm:t>
    </dgm:pt>
    <dgm:pt modelId="{C6EB96FE-8C84-4C49-8A60-191CF8317248}">
      <dgm:prSet/>
      <dgm:spPr/>
      <dgm:t>
        <a:bodyPr/>
        <a:lstStyle/>
        <a:p>
          <a:r>
            <a:rPr lang="en-US" dirty="0"/>
            <a:t>Mental Health</a:t>
          </a:r>
        </a:p>
      </dgm:t>
    </dgm:pt>
    <dgm:pt modelId="{F6D3151B-6536-4E5C-96E0-F9A770AB8EAB}" type="parTrans" cxnId="{3472B593-20C7-46F9-891E-D7B448CB2334}">
      <dgm:prSet/>
      <dgm:spPr/>
      <dgm:t>
        <a:bodyPr/>
        <a:lstStyle/>
        <a:p>
          <a:endParaRPr lang="en-US"/>
        </a:p>
      </dgm:t>
    </dgm:pt>
    <dgm:pt modelId="{B551CACB-6C89-45A3-89D2-AED57FB8F385}" type="sibTrans" cxnId="{3472B593-20C7-46F9-891E-D7B448CB2334}">
      <dgm:prSet/>
      <dgm:spPr/>
      <dgm:t>
        <a:bodyPr/>
        <a:lstStyle/>
        <a:p>
          <a:endParaRPr lang="en-US"/>
        </a:p>
      </dgm:t>
    </dgm:pt>
    <dgm:pt modelId="{90E24CB4-21B7-4F6F-B98C-1F8BD89F97BA}">
      <dgm:prSet/>
      <dgm:spPr/>
      <dgm:t>
        <a:bodyPr/>
        <a:lstStyle/>
        <a:p>
          <a:r>
            <a:rPr lang="en-US" dirty="0"/>
            <a:t>Placement History</a:t>
          </a:r>
        </a:p>
      </dgm:t>
    </dgm:pt>
    <dgm:pt modelId="{27089AEE-2D5C-4396-BEED-8CDE6199A131}" type="parTrans" cxnId="{C50DAAF6-4A02-48DD-B782-146EE33066E5}">
      <dgm:prSet/>
      <dgm:spPr/>
      <dgm:t>
        <a:bodyPr/>
        <a:lstStyle/>
        <a:p>
          <a:endParaRPr lang="en-US"/>
        </a:p>
      </dgm:t>
    </dgm:pt>
    <dgm:pt modelId="{08B3A04D-9A62-4C12-851C-CEF972E6E923}" type="sibTrans" cxnId="{C50DAAF6-4A02-48DD-B782-146EE33066E5}">
      <dgm:prSet/>
      <dgm:spPr/>
      <dgm:t>
        <a:bodyPr/>
        <a:lstStyle/>
        <a:p>
          <a:endParaRPr lang="en-US"/>
        </a:p>
      </dgm:t>
    </dgm:pt>
    <dgm:pt modelId="{DBCABA03-653E-4724-B19F-B20CA5056019}">
      <dgm:prSet/>
      <dgm:spPr/>
      <dgm:t>
        <a:bodyPr/>
        <a:lstStyle/>
        <a:p>
          <a:r>
            <a:rPr lang="en-US" dirty="0"/>
            <a:t>Employment</a:t>
          </a:r>
        </a:p>
      </dgm:t>
    </dgm:pt>
    <dgm:pt modelId="{1CA09FC8-7A88-4066-AAB6-035303630B82}" type="parTrans" cxnId="{D859769E-FEAF-4354-9C5A-95A2EFCB344A}">
      <dgm:prSet/>
      <dgm:spPr/>
      <dgm:t>
        <a:bodyPr/>
        <a:lstStyle/>
        <a:p>
          <a:endParaRPr lang="en-US"/>
        </a:p>
      </dgm:t>
    </dgm:pt>
    <dgm:pt modelId="{7CEB5F56-A406-401D-8DF8-FCC5481A83D4}" type="sibTrans" cxnId="{D859769E-FEAF-4354-9C5A-95A2EFCB344A}">
      <dgm:prSet/>
      <dgm:spPr/>
      <dgm:t>
        <a:bodyPr/>
        <a:lstStyle/>
        <a:p>
          <a:endParaRPr lang="en-US"/>
        </a:p>
      </dgm:t>
    </dgm:pt>
    <dgm:pt modelId="{C9460BAB-27AE-4DEA-BC28-13742D1BECF9}">
      <dgm:prSet/>
      <dgm:spPr/>
      <dgm:t>
        <a:bodyPr/>
        <a:lstStyle/>
        <a:p>
          <a:r>
            <a:rPr lang="en-US" dirty="0"/>
            <a:t>Expectant or Parenting Youth</a:t>
          </a:r>
        </a:p>
      </dgm:t>
    </dgm:pt>
    <dgm:pt modelId="{A3592C87-90F0-4BE8-B780-A844BDD4BE4E}" type="parTrans" cxnId="{DB1B118A-815A-43CF-B99A-6D7E5338A195}">
      <dgm:prSet/>
      <dgm:spPr/>
      <dgm:t>
        <a:bodyPr/>
        <a:lstStyle/>
        <a:p>
          <a:endParaRPr lang="en-US"/>
        </a:p>
      </dgm:t>
    </dgm:pt>
    <dgm:pt modelId="{3214A1B6-B3F9-46D1-AB61-77E2251C3BEF}" type="sibTrans" cxnId="{DB1B118A-815A-43CF-B99A-6D7E5338A195}">
      <dgm:prSet/>
      <dgm:spPr/>
      <dgm:t>
        <a:bodyPr/>
        <a:lstStyle/>
        <a:p>
          <a:endParaRPr lang="en-US"/>
        </a:p>
      </dgm:t>
    </dgm:pt>
    <dgm:pt modelId="{015D828A-DB88-419E-BE52-3B68B2E14F53}">
      <dgm:prSet/>
      <dgm:spPr/>
      <dgm:t>
        <a:bodyPr/>
        <a:lstStyle/>
        <a:p>
          <a:r>
            <a:rPr lang="en-US" dirty="0"/>
            <a:t>Physical and Reproductive Health</a:t>
          </a:r>
        </a:p>
      </dgm:t>
    </dgm:pt>
    <dgm:pt modelId="{75942EC5-9269-4A1C-8FE5-E634DCC80C36}" type="parTrans" cxnId="{DBF864D3-350E-442E-9251-532AB0F1A014}">
      <dgm:prSet/>
      <dgm:spPr/>
      <dgm:t>
        <a:bodyPr/>
        <a:lstStyle/>
        <a:p>
          <a:endParaRPr lang="en-US"/>
        </a:p>
      </dgm:t>
    </dgm:pt>
    <dgm:pt modelId="{5947DA62-1D48-42A6-8BEB-077B801AC192}" type="sibTrans" cxnId="{DBF864D3-350E-442E-9251-532AB0F1A014}">
      <dgm:prSet/>
      <dgm:spPr/>
      <dgm:t>
        <a:bodyPr/>
        <a:lstStyle/>
        <a:p>
          <a:endParaRPr lang="en-US"/>
        </a:p>
      </dgm:t>
    </dgm:pt>
    <dgm:pt modelId="{76B031A0-037E-4FEA-B589-20FC4A7A3FCC}">
      <dgm:prSet/>
      <dgm:spPr/>
      <dgm:t>
        <a:bodyPr/>
        <a:lstStyle/>
        <a:p>
          <a:r>
            <a:rPr lang="en-US" dirty="0"/>
            <a:t>Financial Literacy/Understanding Credit</a:t>
          </a:r>
        </a:p>
      </dgm:t>
    </dgm:pt>
    <dgm:pt modelId="{944F8919-86BA-4A5C-94CD-B4A46548B82C}" type="parTrans" cxnId="{589C0212-9F69-4F9B-8B0E-7B12FBE83769}">
      <dgm:prSet/>
      <dgm:spPr/>
      <dgm:t>
        <a:bodyPr/>
        <a:lstStyle/>
        <a:p>
          <a:endParaRPr lang="en-US"/>
        </a:p>
      </dgm:t>
    </dgm:pt>
    <dgm:pt modelId="{72BFB5FE-0913-4A19-90BC-7E736CE16CBC}" type="sibTrans" cxnId="{589C0212-9F69-4F9B-8B0E-7B12FBE83769}">
      <dgm:prSet/>
      <dgm:spPr/>
      <dgm:t>
        <a:bodyPr/>
        <a:lstStyle/>
        <a:p>
          <a:endParaRPr lang="en-US"/>
        </a:p>
      </dgm:t>
    </dgm:pt>
    <dgm:pt modelId="{50874A30-646B-43BB-B954-0666524ACEB1}">
      <dgm:prSet/>
      <dgm:spPr/>
      <dgm:t>
        <a:bodyPr/>
        <a:lstStyle/>
        <a:p>
          <a:r>
            <a:rPr lang="en-US" dirty="0"/>
            <a:t>Criminal History</a:t>
          </a:r>
        </a:p>
      </dgm:t>
    </dgm:pt>
    <dgm:pt modelId="{EDA27017-6D79-43A1-8A5B-B2707BCBA2E9}" type="parTrans" cxnId="{748DFEC4-5DE2-44BB-AAD4-C23584D6DCE2}">
      <dgm:prSet/>
      <dgm:spPr/>
      <dgm:t>
        <a:bodyPr/>
        <a:lstStyle/>
        <a:p>
          <a:endParaRPr lang="en-US"/>
        </a:p>
      </dgm:t>
    </dgm:pt>
    <dgm:pt modelId="{2B6F31FD-6BFF-42C8-9179-AAB979BE65D5}" type="sibTrans" cxnId="{748DFEC4-5DE2-44BB-AAD4-C23584D6DCE2}">
      <dgm:prSet/>
      <dgm:spPr/>
      <dgm:t>
        <a:bodyPr/>
        <a:lstStyle/>
        <a:p>
          <a:endParaRPr lang="en-US"/>
        </a:p>
      </dgm:t>
    </dgm:pt>
    <dgm:pt modelId="{30CCD003-578F-42C8-A970-EA86B33FC2C6}">
      <dgm:prSet/>
      <dgm:spPr/>
      <dgm:t>
        <a:bodyPr/>
        <a:lstStyle/>
        <a:p>
          <a:r>
            <a:rPr lang="en-US" dirty="0"/>
            <a:t>Substance Abuse/Misuse</a:t>
          </a:r>
        </a:p>
      </dgm:t>
    </dgm:pt>
    <dgm:pt modelId="{437FDFC5-23EE-438B-B721-AE849B7C7EA6}" type="parTrans" cxnId="{88B37A29-A49E-4689-A856-D498AAC7906F}">
      <dgm:prSet/>
      <dgm:spPr/>
      <dgm:t>
        <a:bodyPr/>
        <a:lstStyle/>
        <a:p>
          <a:endParaRPr lang="en-US"/>
        </a:p>
      </dgm:t>
    </dgm:pt>
    <dgm:pt modelId="{41ED8ADA-A1DE-4046-85CF-3A0E094FCBE1}" type="sibTrans" cxnId="{88B37A29-A49E-4689-A856-D498AAC7906F}">
      <dgm:prSet/>
      <dgm:spPr/>
      <dgm:t>
        <a:bodyPr/>
        <a:lstStyle/>
        <a:p>
          <a:endParaRPr lang="en-US"/>
        </a:p>
      </dgm:t>
    </dgm:pt>
    <dgm:pt modelId="{DEF269B0-B9C2-45E7-9474-66396D73D89F}" type="pres">
      <dgm:prSet presAssocID="{6974A60C-1124-438A-9881-6CB11999B2F5}" presName="linearFlow" presStyleCnt="0">
        <dgm:presLayoutVars>
          <dgm:dir/>
          <dgm:resizeHandles val="exact"/>
        </dgm:presLayoutVars>
      </dgm:prSet>
      <dgm:spPr/>
    </dgm:pt>
    <dgm:pt modelId="{43AFA59F-0818-46DD-B7F3-EB030387DFC6}" type="pres">
      <dgm:prSet presAssocID="{D2AF584A-2B7A-4E26-A693-EE10647F26F9}" presName="composite" presStyleCnt="0"/>
      <dgm:spPr/>
    </dgm:pt>
    <dgm:pt modelId="{0593A247-1B7A-4446-A518-E5320B326A00}" type="pres">
      <dgm:prSet presAssocID="{D2AF584A-2B7A-4E26-A693-EE10647F26F9}" presName="imgShp" presStyleLbl="fgImgPlace1" presStyleIdx="0" presStyleCnt="11"/>
      <dgm:spPr/>
    </dgm:pt>
    <dgm:pt modelId="{68DEB2DA-6C97-454D-B099-57D487702BB0}" type="pres">
      <dgm:prSet presAssocID="{D2AF584A-2B7A-4E26-A693-EE10647F26F9}" presName="txShp" presStyleLbl="node1" presStyleIdx="0" presStyleCnt="11">
        <dgm:presLayoutVars>
          <dgm:bulletEnabled val="1"/>
        </dgm:presLayoutVars>
      </dgm:prSet>
      <dgm:spPr/>
    </dgm:pt>
    <dgm:pt modelId="{A5AD91BE-B0F0-4D37-BB26-4C60E04990C7}" type="pres">
      <dgm:prSet presAssocID="{72A5445D-3EEC-4AA8-9B48-458C0419EDD2}" presName="spacing" presStyleCnt="0"/>
      <dgm:spPr/>
    </dgm:pt>
    <dgm:pt modelId="{A985E076-23BA-4931-A94F-0E0F2836A687}" type="pres">
      <dgm:prSet presAssocID="{27B01094-76A8-47C1-AE0D-8332F4FB51BF}" presName="composite" presStyleCnt="0"/>
      <dgm:spPr/>
    </dgm:pt>
    <dgm:pt modelId="{F4D9C374-7918-4612-ABA1-A8B60FA72B28}" type="pres">
      <dgm:prSet presAssocID="{27B01094-76A8-47C1-AE0D-8332F4FB51BF}" presName="imgShp" presStyleLbl="fgImgPlace1" presStyleIdx="1" presStyleCnt="11"/>
      <dgm:spPr/>
    </dgm:pt>
    <dgm:pt modelId="{0374087E-3CE1-4A4B-B0C7-615FB5D45FA3}" type="pres">
      <dgm:prSet presAssocID="{27B01094-76A8-47C1-AE0D-8332F4FB51BF}" presName="txShp" presStyleLbl="node1" presStyleIdx="1" presStyleCnt="11">
        <dgm:presLayoutVars>
          <dgm:bulletEnabled val="1"/>
        </dgm:presLayoutVars>
      </dgm:prSet>
      <dgm:spPr/>
    </dgm:pt>
    <dgm:pt modelId="{667DF514-901F-4ED3-BEA3-3B92A49F1FE4}" type="pres">
      <dgm:prSet presAssocID="{539C9D22-493D-4FDE-8A3A-A228170632B8}" presName="spacing" presStyleCnt="0"/>
      <dgm:spPr/>
    </dgm:pt>
    <dgm:pt modelId="{5601A37A-28DB-4930-BF04-E5ABBB9EB306}" type="pres">
      <dgm:prSet presAssocID="{5EDBDDAE-98B4-41A5-8D3F-2D0D51DB81BE}" presName="composite" presStyleCnt="0"/>
      <dgm:spPr/>
    </dgm:pt>
    <dgm:pt modelId="{3CBDA22F-65FB-4573-86BC-3128BDE0D6F0}" type="pres">
      <dgm:prSet presAssocID="{5EDBDDAE-98B4-41A5-8D3F-2D0D51DB81BE}" presName="imgShp" presStyleLbl="fgImgPlace1" presStyleIdx="2" presStyleCnt="11"/>
      <dgm:spPr/>
    </dgm:pt>
    <dgm:pt modelId="{732DF0E0-81FF-4F0B-B609-49FB306513CF}" type="pres">
      <dgm:prSet presAssocID="{5EDBDDAE-98B4-41A5-8D3F-2D0D51DB81BE}" presName="txShp" presStyleLbl="node1" presStyleIdx="2" presStyleCnt="11">
        <dgm:presLayoutVars>
          <dgm:bulletEnabled val="1"/>
        </dgm:presLayoutVars>
      </dgm:prSet>
      <dgm:spPr/>
    </dgm:pt>
    <dgm:pt modelId="{10315B7E-85D2-461F-A3EF-2D2F0F37FACE}" type="pres">
      <dgm:prSet presAssocID="{94568B59-A213-46B5-939A-1E4421EEFCFB}" presName="spacing" presStyleCnt="0"/>
      <dgm:spPr/>
    </dgm:pt>
    <dgm:pt modelId="{3358BEBF-E594-4D38-BE39-1851E75C5174}" type="pres">
      <dgm:prSet presAssocID="{C6EB96FE-8C84-4C49-8A60-191CF8317248}" presName="composite" presStyleCnt="0"/>
      <dgm:spPr/>
    </dgm:pt>
    <dgm:pt modelId="{5D7E4AD9-D566-40E2-8AF0-4B2CFC02F239}" type="pres">
      <dgm:prSet presAssocID="{C6EB96FE-8C84-4C49-8A60-191CF8317248}" presName="imgShp" presStyleLbl="fgImgPlace1" presStyleIdx="3" presStyleCnt="11"/>
      <dgm:spPr/>
    </dgm:pt>
    <dgm:pt modelId="{9236EA75-51D7-4233-9E40-998DBBB1B67A}" type="pres">
      <dgm:prSet presAssocID="{C6EB96FE-8C84-4C49-8A60-191CF8317248}" presName="txShp" presStyleLbl="node1" presStyleIdx="3" presStyleCnt="11">
        <dgm:presLayoutVars>
          <dgm:bulletEnabled val="1"/>
        </dgm:presLayoutVars>
      </dgm:prSet>
      <dgm:spPr/>
    </dgm:pt>
    <dgm:pt modelId="{C4ED7B98-E669-4B51-A083-C4381AB2A69B}" type="pres">
      <dgm:prSet presAssocID="{B551CACB-6C89-45A3-89D2-AED57FB8F385}" presName="spacing" presStyleCnt="0"/>
      <dgm:spPr/>
    </dgm:pt>
    <dgm:pt modelId="{7BB57C2E-CDAD-4F5B-9E8C-E0A606FCE366}" type="pres">
      <dgm:prSet presAssocID="{90E24CB4-21B7-4F6F-B98C-1F8BD89F97BA}" presName="composite" presStyleCnt="0"/>
      <dgm:spPr/>
    </dgm:pt>
    <dgm:pt modelId="{C40B5B89-6217-4164-86EF-93094C58D5E8}" type="pres">
      <dgm:prSet presAssocID="{90E24CB4-21B7-4F6F-B98C-1F8BD89F97BA}" presName="imgShp" presStyleLbl="fgImgPlace1" presStyleIdx="4" presStyleCnt="11"/>
      <dgm:spPr/>
    </dgm:pt>
    <dgm:pt modelId="{2A96FF6D-A6EB-4353-BF21-FE3E153AFE42}" type="pres">
      <dgm:prSet presAssocID="{90E24CB4-21B7-4F6F-B98C-1F8BD89F97BA}" presName="txShp" presStyleLbl="node1" presStyleIdx="4" presStyleCnt="11">
        <dgm:presLayoutVars>
          <dgm:bulletEnabled val="1"/>
        </dgm:presLayoutVars>
      </dgm:prSet>
      <dgm:spPr/>
    </dgm:pt>
    <dgm:pt modelId="{FE627C65-303C-454B-8AA8-F9E9BF0DD5D3}" type="pres">
      <dgm:prSet presAssocID="{08B3A04D-9A62-4C12-851C-CEF972E6E923}" presName="spacing" presStyleCnt="0"/>
      <dgm:spPr/>
    </dgm:pt>
    <dgm:pt modelId="{434190F1-3521-40F4-A8A3-281E7AD59AF7}" type="pres">
      <dgm:prSet presAssocID="{DBCABA03-653E-4724-B19F-B20CA5056019}" presName="composite" presStyleCnt="0"/>
      <dgm:spPr/>
    </dgm:pt>
    <dgm:pt modelId="{18E71DE7-1B73-4204-B8BB-4C8ACC742B8D}" type="pres">
      <dgm:prSet presAssocID="{DBCABA03-653E-4724-B19F-B20CA5056019}" presName="imgShp" presStyleLbl="fgImgPlace1" presStyleIdx="5" presStyleCnt="11"/>
      <dgm:spPr/>
    </dgm:pt>
    <dgm:pt modelId="{86DBD71F-70A7-4BF6-9769-F21176CA0F54}" type="pres">
      <dgm:prSet presAssocID="{DBCABA03-653E-4724-B19F-B20CA5056019}" presName="txShp" presStyleLbl="node1" presStyleIdx="5" presStyleCnt="11">
        <dgm:presLayoutVars>
          <dgm:bulletEnabled val="1"/>
        </dgm:presLayoutVars>
      </dgm:prSet>
      <dgm:spPr/>
    </dgm:pt>
    <dgm:pt modelId="{585C8216-E125-4644-9E9C-4AD3EEFC4091}" type="pres">
      <dgm:prSet presAssocID="{7CEB5F56-A406-401D-8DF8-FCC5481A83D4}" presName="spacing" presStyleCnt="0"/>
      <dgm:spPr/>
    </dgm:pt>
    <dgm:pt modelId="{A3D63F31-C386-4C14-B58D-A52962C14557}" type="pres">
      <dgm:prSet presAssocID="{C9460BAB-27AE-4DEA-BC28-13742D1BECF9}" presName="composite" presStyleCnt="0"/>
      <dgm:spPr/>
    </dgm:pt>
    <dgm:pt modelId="{2361EAA1-C7A6-471F-BC97-47C3B9407CFC}" type="pres">
      <dgm:prSet presAssocID="{C9460BAB-27AE-4DEA-BC28-13742D1BECF9}" presName="imgShp" presStyleLbl="fgImgPlace1" presStyleIdx="6" presStyleCnt="11"/>
      <dgm:spPr/>
    </dgm:pt>
    <dgm:pt modelId="{39B9DA81-21B7-441F-B12F-9CE8F811063C}" type="pres">
      <dgm:prSet presAssocID="{C9460BAB-27AE-4DEA-BC28-13742D1BECF9}" presName="txShp" presStyleLbl="node1" presStyleIdx="6" presStyleCnt="11">
        <dgm:presLayoutVars>
          <dgm:bulletEnabled val="1"/>
        </dgm:presLayoutVars>
      </dgm:prSet>
      <dgm:spPr/>
    </dgm:pt>
    <dgm:pt modelId="{8CCB50FB-4957-4895-A2FB-503204DC392D}" type="pres">
      <dgm:prSet presAssocID="{3214A1B6-B3F9-46D1-AB61-77E2251C3BEF}" presName="spacing" presStyleCnt="0"/>
      <dgm:spPr/>
    </dgm:pt>
    <dgm:pt modelId="{F1BD5FAC-1350-4BCA-ADF1-02D726FAB4CF}" type="pres">
      <dgm:prSet presAssocID="{015D828A-DB88-419E-BE52-3B68B2E14F53}" presName="composite" presStyleCnt="0"/>
      <dgm:spPr/>
    </dgm:pt>
    <dgm:pt modelId="{C6CEE1CB-D451-4391-8F1F-76162D192EF9}" type="pres">
      <dgm:prSet presAssocID="{015D828A-DB88-419E-BE52-3B68B2E14F53}" presName="imgShp" presStyleLbl="fgImgPlace1" presStyleIdx="7" presStyleCnt="11"/>
      <dgm:spPr/>
    </dgm:pt>
    <dgm:pt modelId="{60FA521A-C15C-4ED4-8272-07A5E86CB093}" type="pres">
      <dgm:prSet presAssocID="{015D828A-DB88-419E-BE52-3B68B2E14F53}" presName="txShp" presStyleLbl="node1" presStyleIdx="7" presStyleCnt="11">
        <dgm:presLayoutVars>
          <dgm:bulletEnabled val="1"/>
        </dgm:presLayoutVars>
      </dgm:prSet>
      <dgm:spPr/>
    </dgm:pt>
    <dgm:pt modelId="{D7E13D62-1BEB-4C0E-B74A-CA596F1A80D2}" type="pres">
      <dgm:prSet presAssocID="{5947DA62-1D48-42A6-8BEB-077B801AC192}" presName="spacing" presStyleCnt="0"/>
      <dgm:spPr/>
    </dgm:pt>
    <dgm:pt modelId="{6818CED3-A1C8-44D5-987A-5E118834A2BF}" type="pres">
      <dgm:prSet presAssocID="{76B031A0-037E-4FEA-B589-20FC4A7A3FCC}" presName="composite" presStyleCnt="0"/>
      <dgm:spPr/>
    </dgm:pt>
    <dgm:pt modelId="{B5D1DCB4-F010-49F1-94B0-01BD4E9E7397}" type="pres">
      <dgm:prSet presAssocID="{76B031A0-037E-4FEA-B589-20FC4A7A3FCC}" presName="imgShp" presStyleLbl="fgImgPlace1" presStyleIdx="8" presStyleCnt="11"/>
      <dgm:spPr/>
    </dgm:pt>
    <dgm:pt modelId="{A2C7CFC2-0FF4-467C-985C-AB33EE7B62A0}" type="pres">
      <dgm:prSet presAssocID="{76B031A0-037E-4FEA-B589-20FC4A7A3FCC}" presName="txShp" presStyleLbl="node1" presStyleIdx="8" presStyleCnt="11">
        <dgm:presLayoutVars>
          <dgm:bulletEnabled val="1"/>
        </dgm:presLayoutVars>
      </dgm:prSet>
      <dgm:spPr/>
    </dgm:pt>
    <dgm:pt modelId="{9577F743-9A59-4ED0-8929-6CFE03A5B693}" type="pres">
      <dgm:prSet presAssocID="{72BFB5FE-0913-4A19-90BC-7E736CE16CBC}" presName="spacing" presStyleCnt="0"/>
      <dgm:spPr/>
    </dgm:pt>
    <dgm:pt modelId="{5890F2C9-CBDD-48AE-BDAA-6D14928E0B64}" type="pres">
      <dgm:prSet presAssocID="{50874A30-646B-43BB-B954-0666524ACEB1}" presName="composite" presStyleCnt="0"/>
      <dgm:spPr/>
    </dgm:pt>
    <dgm:pt modelId="{5F807B3E-FEB3-4394-9ECE-8A38C3B4A0D8}" type="pres">
      <dgm:prSet presAssocID="{50874A30-646B-43BB-B954-0666524ACEB1}" presName="imgShp" presStyleLbl="fgImgPlace1" presStyleIdx="9" presStyleCnt="11"/>
      <dgm:spPr/>
    </dgm:pt>
    <dgm:pt modelId="{031A5B8F-B8D4-4D96-A2FC-7A2E6DC37A12}" type="pres">
      <dgm:prSet presAssocID="{50874A30-646B-43BB-B954-0666524ACEB1}" presName="txShp" presStyleLbl="node1" presStyleIdx="9" presStyleCnt="11">
        <dgm:presLayoutVars>
          <dgm:bulletEnabled val="1"/>
        </dgm:presLayoutVars>
      </dgm:prSet>
      <dgm:spPr/>
    </dgm:pt>
    <dgm:pt modelId="{756BBFA6-6745-4E05-9AAF-8A08487930CD}" type="pres">
      <dgm:prSet presAssocID="{2B6F31FD-6BFF-42C8-9179-AAB979BE65D5}" presName="spacing" presStyleCnt="0"/>
      <dgm:spPr/>
    </dgm:pt>
    <dgm:pt modelId="{3496BB2A-9116-4201-9B95-2B5F2A404E4E}" type="pres">
      <dgm:prSet presAssocID="{30CCD003-578F-42C8-A970-EA86B33FC2C6}" presName="composite" presStyleCnt="0"/>
      <dgm:spPr/>
    </dgm:pt>
    <dgm:pt modelId="{40B35D44-58B8-4CE2-A375-2C1914347BB2}" type="pres">
      <dgm:prSet presAssocID="{30CCD003-578F-42C8-A970-EA86B33FC2C6}" presName="imgShp" presStyleLbl="fgImgPlace1" presStyleIdx="10" presStyleCnt="11"/>
      <dgm:spPr/>
    </dgm:pt>
    <dgm:pt modelId="{1FEC5F67-9B62-4D2B-A5F8-2E2FBA63D2D2}" type="pres">
      <dgm:prSet presAssocID="{30CCD003-578F-42C8-A970-EA86B33FC2C6}" presName="txShp" presStyleLbl="node1" presStyleIdx="10" presStyleCnt="11">
        <dgm:presLayoutVars>
          <dgm:bulletEnabled val="1"/>
        </dgm:presLayoutVars>
      </dgm:prSet>
      <dgm:spPr/>
    </dgm:pt>
  </dgm:ptLst>
  <dgm:cxnLst>
    <dgm:cxn modelId="{589C0212-9F69-4F9B-8B0E-7B12FBE83769}" srcId="{6974A60C-1124-438A-9881-6CB11999B2F5}" destId="{76B031A0-037E-4FEA-B589-20FC4A7A3FCC}" srcOrd="8" destOrd="0" parTransId="{944F8919-86BA-4A5C-94CD-B4A46548B82C}" sibTransId="{72BFB5FE-0913-4A19-90BC-7E736CE16CBC}"/>
    <dgm:cxn modelId="{88B37A29-A49E-4689-A856-D498AAC7906F}" srcId="{6974A60C-1124-438A-9881-6CB11999B2F5}" destId="{30CCD003-578F-42C8-A970-EA86B33FC2C6}" srcOrd="10" destOrd="0" parTransId="{437FDFC5-23EE-438B-B721-AE849B7C7EA6}" sibTransId="{41ED8ADA-A1DE-4046-85CF-3A0E094FCBE1}"/>
    <dgm:cxn modelId="{B460FE30-CD35-49AF-87BD-CA2FA22B8C36}" type="presOf" srcId="{015D828A-DB88-419E-BE52-3B68B2E14F53}" destId="{60FA521A-C15C-4ED4-8272-07A5E86CB093}" srcOrd="0" destOrd="0" presId="urn:microsoft.com/office/officeart/2005/8/layout/vList3"/>
    <dgm:cxn modelId="{89ECFD45-7ACF-4E46-9411-786312E73256}" srcId="{6974A60C-1124-438A-9881-6CB11999B2F5}" destId="{27B01094-76A8-47C1-AE0D-8332F4FB51BF}" srcOrd="1" destOrd="0" parTransId="{2AF14C65-BBBE-4E1B-8C1E-489EFBAFCED6}" sibTransId="{539C9D22-493D-4FDE-8A3A-A228170632B8}"/>
    <dgm:cxn modelId="{0E1AFA71-F968-46B3-B36E-8D0D2C0A9D97}" type="presOf" srcId="{76B031A0-037E-4FEA-B589-20FC4A7A3FCC}" destId="{A2C7CFC2-0FF4-467C-985C-AB33EE7B62A0}" srcOrd="0" destOrd="0" presId="urn:microsoft.com/office/officeart/2005/8/layout/vList3"/>
    <dgm:cxn modelId="{EA32AB52-9C48-4261-8567-09CAA4F71614}" type="presOf" srcId="{C6EB96FE-8C84-4C49-8A60-191CF8317248}" destId="{9236EA75-51D7-4233-9E40-998DBBB1B67A}" srcOrd="0" destOrd="0" presId="urn:microsoft.com/office/officeart/2005/8/layout/vList3"/>
    <dgm:cxn modelId="{DB1B118A-815A-43CF-B99A-6D7E5338A195}" srcId="{6974A60C-1124-438A-9881-6CB11999B2F5}" destId="{C9460BAB-27AE-4DEA-BC28-13742D1BECF9}" srcOrd="6" destOrd="0" parTransId="{A3592C87-90F0-4BE8-B780-A844BDD4BE4E}" sibTransId="{3214A1B6-B3F9-46D1-AB61-77E2251C3BEF}"/>
    <dgm:cxn modelId="{D1CCE58F-053F-4A35-ADF1-5BF88AECDBE9}" srcId="{6974A60C-1124-438A-9881-6CB11999B2F5}" destId="{D2AF584A-2B7A-4E26-A693-EE10647F26F9}" srcOrd="0" destOrd="0" parTransId="{2280DE13-CFB4-4B13-B402-C325674A139F}" sibTransId="{72A5445D-3EEC-4AA8-9B48-458C0419EDD2}"/>
    <dgm:cxn modelId="{3472B593-20C7-46F9-891E-D7B448CB2334}" srcId="{6974A60C-1124-438A-9881-6CB11999B2F5}" destId="{C6EB96FE-8C84-4C49-8A60-191CF8317248}" srcOrd="3" destOrd="0" parTransId="{F6D3151B-6536-4E5C-96E0-F9A770AB8EAB}" sibTransId="{B551CACB-6C89-45A3-89D2-AED57FB8F385}"/>
    <dgm:cxn modelId="{F211BD94-EA07-4A67-9C53-E57227AED3BD}" type="presOf" srcId="{90E24CB4-21B7-4F6F-B98C-1F8BD89F97BA}" destId="{2A96FF6D-A6EB-4353-BF21-FE3E153AFE42}" srcOrd="0" destOrd="0" presId="urn:microsoft.com/office/officeart/2005/8/layout/vList3"/>
    <dgm:cxn modelId="{25EF4595-A87D-47EB-A912-2C244E8731C7}" type="presOf" srcId="{D2AF584A-2B7A-4E26-A693-EE10647F26F9}" destId="{68DEB2DA-6C97-454D-B099-57D487702BB0}" srcOrd="0" destOrd="0" presId="urn:microsoft.com/office/officeart/2005/8/layout/vList3"/>
    <dgm:cxn modelId="{0AD3E09C-81D2-4C2C-927C-FB60BB6ADF34}" type="presOf" srcId="{50874A30-646B-43BB-B954-0666524ACEB1}" destId="{031A5B8F-B8D4-4D96-A2FC-7A2E6DC37A12}" srcOrd="0" destOrd="0" presId="urn:microsoft.com/office/officeart/2005/8/layout/vList3"/>
    <dgm:cxn modelId="{D859769E-FEAF-4354-9C5A-95A2EFCB344A}" srcId="{6974A60C-1124-438A-9881-6CB11999B2F5}" destId="{DBCABA03-653E-4724-B19F-B20CA5056019}" srcOrd="5" destOrd="0" parTransId="{1CA09FC8-7A88-4066-AAB6-035303630B82}" sibTransId="{7CEB5F56-A406-401D-8DF8-FCC5481A83D4}"/>
    <dgm:cxn modelId="{7FE24DA6-6B56-4A84-987D-C367A1A5375C}" type="presOf" srcId="{27B01094-76A8-47C1-AE0D-8332F4FB51BF}" destId="{0374087E-3CE1-4A4B-B0C7-615FB5D45FA3}" srcOrd="0" destOrd="0" presId="urn:microsoft.com/office/officeart/2005/8/layout/vList3"/>
    <dgm:cxn modelId="{F62C55A7-5CFE-49E2-B4CD-112122FD6C82}" type="presOf" srcId="{C9460BAB-27AE-4DEA-BC28-13742D1BECF9}" destId="{39B9DA81-21B7-441F-B12F-9CE8F811063C}" srcOrd="0" destOrd="0" presId="urn:microsoft.com/office/officeart/2005/8/layout/vList3"/>
    <dgm:cxn modelId="{8E1C67B5-7AC0-4F2E-8BD7-C875AC3440BB}" type="presOf" srcId="{30CCD003-578F-42C8-A970-EA86B33FC2C6}" destId="{1FEC5F67-9B62-4D2B-A5F8-2E2FBA63D2D2}" srcOrd="0" destOrd="0" presId="urn:microsoft.com/office/officeart/2005/8/layout/vList3"/>
    <dgm:cxn modelId="{8A8D1FBE-65A0-4A68-B76D-2082E6E1D7C7}" srcId="{6974A60C-1124-438A-9881-6CB11999B2F5}" destId="{5EDBDDAE-98B4-41A5-8D3F-2D0D51DB81BE}" srcOrd="2" destOrd="0" parTransId="{D62CE8A9-0495-4C9D-BA83-1697F35D1CE4}" sibTransId="{94568B59-A213-46B5-939A-1E4421EEFCFB}"/>
    <dgm:cxn modelId="{748DFEC4-5DE2-44BB-AAD4-C23584D6DCE2}" srcId="{6974A60C-1124-438A-9881-6CB11999B2F5}" destId="{50874A30-646B-43BB-B954-0666524ACEB1}" srcOrd="9" destOrd="0" parTransId="{EDA27017-6D79-43A1-8A5B-B2707BCBA2E9}" sibTransId="{2B6F31FD-6BFF-42C8-9179-AAB979BE65D5}"/>
    <dgm:cxn modelId="{DBF864D3-350E-442E-9251-532AB0F1A014}" srcId="{6974A60C-1124-438A-9881-6CB11999B2F5}" destId="{015D828A-DB88-419E-BE52-3B68B2E14F53}" srcOrd="7" destOrd="0" parTransId="{75942EC5-9269-4A1C-8FE5-E634DCC80C36}" sibTransId="{5947DA62-1D48-42A6-8BEB-077B801AC192}"/>
    <dgm:cxn modelId="{216E6FD7-74A3-4CDC-A87F-1A8F9A1D54AF}" type="presOf" srcId="{6974A60C-1124-438A-9881-6CB11999B2F5}" destId="{DEF269B0-B9C2-45E7-9474-66396D73D89F}" srcOrd="0" destOrd="0" presId="urn:microsoft.com/office/officeart/2005/8/layout/vList3"/>
    <dgm:cxn modelId="{84ECEEE7-35E0-4D1A-AFA4-A11AB9E7F891}" type="presOf" srcId="{5EDBDDAE-98B4-41A5-8D3F-2D0D51DB81BE}" destId="{732DF0E0-81FF-4F0B-B609-49FB306513CF}" srcOrd="0" destOrd="0" presId="urn:microsoft.com/office/officeart/2005/8/layout/vList3"/>
    <dgm:cxn modelId="{C50DAAF6-4A02-48DD-B782-146EE33066E5}" srcId="{6974A60C-1124-438A-9881-6CB11999B2F5}" destId="{90E24CB4-21B7-4F6F-B98C-1F8BD89F97BA}" srcOrd="4" destOrd="0" parTransId="{27089AEE-2D5C-4396-BEED-8CDE6199A131}" sibTransId="{08B3A04D-9A62-4C12-851C-CEF972E6E923}"/>
    <dgm:cxn modelId="{874755FA-13AA-43BF-845C-0988665B629B}" type="presOf" srcId="{DBCABA03-653E-4724-B19F-B20CA5056019}" destId="{86DBD71F-70A7-4BF6-9769-F21176CA0F54}" srcOrd="0" destOrd="0" presId="urn:microsoft.com/office/officeart/2005/8/layout/vList3"/>
    <dgm:cxn modelId="{231A6C86-8591-4423-8C32-023B964FF211}" type="presParOf" srcId="{DEF269B0-B9C2-45E7-9474-66396D73D89F}" destId="{43AFA59F-0818-46DD-B7F3-EB030387DFC6}" srcOrd="0" destOrd="0" presId="urn:microsoft.com/office/officeart/2005/8/layout/vList3"/>
    <dgm:cxn modelId="{9F393FE4-267E-4D50-A39E-BE5844C8C684}" type="presParOf" srcId="{43AFA59F-0818-46DD-B7F3-EB030387DFC6}" destId="{0593A247-1B7A-4446-A518-E5320B326A00}" srcOrd="0" destOrd="0" presId="urn:microsoft.com/office/officeart/2005/8/layout/vList3"/>
    <dgm:cxn modelId="{386ADA5C-AAE5-428B-A84B-0C4DCCF6F443}" type="presParOf" srcId="{43AFA59F-0818-46DD-B7F3-EB030387DFC6}" destId="{68DEB2DA-6C97-454D-B099-57D487702BB0}" srcOrd="1" destOrd="0" presId="urn:microsoft.com/office/officeart/2005/8/layout/vList3"/>
    <dgm:cxn modelId="{546F3922-A8D6-4186-A5B5-87EF0068891E}" type="presParOf" srcId="{DEF269B0-B9C2-45E7-9474-66396D73D89F}" destId="{A5AD91BE-B0F0-4D37-BB26-4C60E04990C7}" srcOrd="1" destOrd="0" presId="urn:microsoft.com/office/officeart/2005/8/layout/vList3"/>
    <dgm:cxn modelId="{582F3988-1864-447E-828F-1482DCB63B33}" type="presParOf" srcId="{DEF269B0-B9C2-45E7-9474-66396D73D89F}" destId="{A985E076-23BA-4931-A94F-0E0F2836A687}" srcOrd="2" destOrd="0" presId="urn:microsoft.com/office/officeart/2005/8/layout/vList3"/>
    <dgm:cxn modelId="{9D7763D9-DC12-4F3D-916E-C6F4E3E7795D}" type="presParOf" srcId="{A985E076-23BA-4931-A94F-0E0F2836A687}" destId="{F4D9C374-7918-4612-ABA1-A8B60FA72B28}" srcOrd="0" destOrd="0" presId="urn:microsoft.com/office/officeart/2005/8/layout/vList3"/>
    <dgm:cxn modelId="{4E847DE7-7C5D-46C6-B10A-120938B25F12}" type="presParOf" srcId="{A985E076-23BA-4931-A94F-0E0F2836A687}" destId="{0374087E-3CE1-4A4B-B0C7-615FB5D45FA3}" srcOrd="1" destOrd="0" presId="urn:microsoft.com/office/officeart/2005/8/layout/vList3"/>
    <dgm:cxn modelId="{C99926FC-11EB-4626-A934-A132FA3AB7C2}" type="presParOf" srcId="{DEF269B0-B9C2-45E7-9474-66396D73D89F}" destId="{667DF514-901F-4ED3-BEA3-3B92A49F1FE4}" srcOrd="3" destOrd="0" presId="urn:microsoft.com/office/officeart/2005/8/layout/vList3"/>
    <dgm:cxn modelId="{9562EA1A-3A9F-4576-8ED8-9572852F6262}" type="presParOf" srcId="{DEF269B0-B9C2-45E7-9474-66396D73D89F}" destId="{5601A37A-28DB-4930-BF04-E5ABBB9EB306}" srcOrd="4" destOrd="0" presId="urn:microsoft.com/office/officeart/2005/8/layout/vList3"/>
    <dgm:cxn modelId="{C7F153DF-2051-4873-B7CF-97AADCDCE062}" type="presParOf" srcId="{5601A37A-28DB-4930-BF04-E5ABBB9EB306}" destId="{3CBDA22F-65FB-4573-86BC-3128BDE0D6F0}" srcOrd="0" destOrd="0" presId="urn:microsoft.com/office/officeart/2005/8/layout/vList3"/>
    <dgm:cxn modelId="{6D18F3DA-4041-4BE2-BC28-C9AC24877724}" type="presParOf" srcId="{5601A37A-28DB-4930-BF04-E5ABBB9EB306}" destId="{732DF0E0-81FF-4F0B-B609-49FB306513CF}" srcOrd="1" destOrd="0" presId="urn:microsoft.com/office/officeart/2005/8/layout/vList3"/>
    <dgm:cxn modelId="{D79C7E25-2A23-44E8-A318-BC57975D8D14}" type="presParOf" srcId="{DEF269B0-B9C2-45E7-9474-66396D73D89F}" destId="{10315B7E-85D2-461F-A3EF-2D2F0F37FACE}" srcOrd="5" destOrd="0" presId="urn:microsoft.com/office/officeart/2005/8/layout/vList3"/>
    <dgm:cxn modelId="{0ACC40BB-2BD3-4642-876F-56982B6DB5B2}" type="presParOf" srcId="{DEF269B0-B9C2-45E7-9474-66396D73D89F}" destId="{3358BEBF-E594-4D38-BE39-1851E75C5174}" srcOrd="6" destOrd="0" presId="urn:microsoft.com/office/officeart/2005/8/layout/vList3"/>
    <dgm:cxn modelId="{60A0565B-7861-4B18-841D-B9F36DA8289E}" type="presParOf" srcId="{3358BEBF-E594-4D38-BE39-1851E75C5174}" destId="{5D7E4AD9-D566-40E2-8AF0-4B2CFC02F239}" srcOrd="0" destOrd="0" presId="urn:microsoft.com/office/officeart/2005/8/layout/vList3"/>
    <dgm:cxn modelId="{A96FA970-FE8D-4ED7-88A5-88232D7E7B30}" type="presParOf" srcId="{3358BEBF-E594-4D38-BE39-1851E75C5174}" destId="{9236EA75-51D7-4233-9E40-998DBBB1B67A}" srcOrd="1" destOrd="0" presId="urn:microsoft.com/office/officeart/2005/8/layout/vList3"/>
    <dgm:cxn modelId="{FE5AB445-4B2B-4A86-A11D-3744CA637A03}" type="presParOf" srcId="{DEF269B0-B9C2-45E7-9474-66396D73D89F}" destId="{C4ED7B98-E669-4B51-A083-C4381AB2A69B}" srcOrd="7" destOrd="0" presId="urn:microsoft.com/office/officeart/2005/8/layout/vList3"/>
    <dgm:cxn modelId="{735D92EE-4966-431E-859E-26EB2EEF3B92}" type="presParOf" srcId="{DEF269B0-B9C2-45E7-9474-66396D73D89F}" destId="{7BB57C2E-CDAD-4F5B-9E8C-E0A606FCE366}" srcOrd="8" destOrd="0" presId="urn:microsoft.com/office/officeart/2005/8/layout/vList3"/>
    <dgm:cxn modelId="{4FCF9439-59D9-45DF-88E1-C535C856AC83}" type="presParOf" srcId="{7BB57C2E-CDAD-4F5B-9E8C-E0A606FCE366}" destId="{C40B5B89-6217-4164-86EF-93094C58D5E8}" srcOrd="0" destOrd="0" presId="urn:microsoft.com/office/officeart/2005/8/layout/vList3"/>
    <dgm:cxn modelId="{18D45529-46E6-4245-B42C-4F6BADA81E94}" type="presParOf" srcId="{7BB57C2E-CDAD-4F5B-9E8C-E0A606FCE366}" destId="{2A96FF6D-A6EB-4353-BF21-FE3E153AFE42}" srcOrd="1" destOrd="0" presId="urn:microsoft.com/office/officeart/2005/8/layout/vList3"/>
    <dgm:cxn modelId="{8BF22473-0D87-4141-9385-59F2EEA62566}" type="presParOf" srcId="{DEF269B0-B9C2-45E7-9474-66396D73D89F}" destId="{FE627C65-303C-454B-8AA8-F9E9BF0DD5D3}" srcOrd="9" destOrd="0" presId="urn:microsoft.com/office/officeart/2005/8/layout/vList3"/>
    <dgm:cxn modelId="{CF426D89-438B-4E3B-B7AC-D59E3E58719C}" type="presParOf" srcId="{DEF269B0-B9C2-45E7-9474-66396D73D89F}" destId="{434190F1-3521-40F4-A8A3-281E7AD59AF7}" srcOrd="10" destOrd="0" presId="urn:microsoft.com/office/officeart/2005/8/layout/vList3"/>
    <dgm:cxn modelId="{D2057042-5361-440C-BB2C-9DDC368C0416}" type="presParOf" srcId="{434190F1-3521-40F4-A8A3-281E7AD59AF7}" destId="{18E71DE7-1B73-4204-B8BB-4C8ACC742B8D}" srcOrd="0" destOrd="0" presId="urn:microsoft.com/office/officeart/2005/8/layout/vList3"/>
    <dgm:cxn modelId="{DB11E841-7EA4-4890-A18C-5AADE9F683A5}" type="presParOf" srcId="{434190F1-3521-40F4-A8A3-281E7AD59AF7}" destId="{86DBD71F-70A7-4BF6-9769-F21176CA0F54}" srcOrd="1" destOrd="0" presId="urn:microsoft.com/office/officeart/2005/8/layout/vList3"/>
    <dgm:cxn modelId="{773113E8-CF78-4FFC-BC94-4BAAC685317D}" type="presParOf" srcId="{DEF269B0-B9C2-45E7-9474-66396D73D89F}" destId="{585C8216-E125-4644-9E9C-4AD3EEFC4091}" srcOrd="11" destOrd="0" presId="urn:microsoft.com/office/officeart/2005/8/layout/vList3"/>
    <dgm:cxn modelId="{9974A5F9-CB13-413C-8158-C85F9412EED7}" type="presParOf" srcId="{DEF269B0-B9C2-45E7-9474-66396D73D89F}" destId="{A3D63F31-C386-4C14-B58D-A52962C14557}" srcOrd="12" destOrd="0" presId="urn:microsoft.com/office/officeart/2005/8/layout/vList3"/>
    <dgm:cxn modelId="{824FAAD1-A5A5-4E90-832A-9E42E4350F7E}" type="presParOf" srcId="{A3D63F31-C386-4C14-B58D-A52962C14557}" destId="{2361EAA1-C7A6-471F-BC97-47C3B9407CFC}" srcOrd="0" destOrd="0" presId="urn:microsoft.com/office/officeart/2005/8/layout/vList3"/>
    <dgm:cxn modelId="{3D24CBDB-FA25-4E36-9254-F29B84846E7D}" type="presParOf" srcId="{A3D63F31-C386-4C14-B58D-A52962C14557}" destId="{39B9DA81-21B7-441F-B12F-9CE8F811063C}" srcOrd="1" destOrd="0" presId="urn:microsoft.com/office/officeart/2005/8/layout/vList3"/>
    <dgm:cxn modelId="{233ABFAE-34AC-4871-B52E-73BE96DA0B80}" type="presParOf" srcId="{DEF269B0-B9C2-45E7-9474-66396D73D89F}" destId="{8CCB50FB-4957-4895-A2FB-503204DC392D}" srcOrd="13" destOrd="0" presId="urn:microsoft.com/office/officeart/2005/8/layout/vList3"/>
    <dgm:cxn modelId="{D44BCBC2-A635-4ECC-AB07-E09D46DFDB28}" type="presParOf" srcId="{DEF269B0-B9C2-45E7-9474-66396D73D89F}" destId="{F1BD5FAC-1350-4BCA-ADF1-02D726FAB4CF}" srcOrd="14" destOrd="0" presId="urn:microsoft.com/office/officeart/2005/8/layout/vList3"/>
    <dgm:cxn modelId="{E29319B7-B8CD-4003-927B-38A85D6F0FF9}" type="presParOf" srcId="{F1BD5FAC-1350-4BCA-ADF1-02D726FAB4CF}" destId="{C6CEE1CB-D451-4391-8F1F-76162D192EF9}" srcOrd="0" destOrd="0" presId="urn:microsoft.com/office/officeart/2005/8/layout/vList3"/>
    <dgm:cxn modelId="{810BB262-8C8E-4774-ADF9-4AE0236A4A38}" type="presParOf" srcId="{F1BD5FAC-1350-4BCA-ADF1-02D726FAB4CF}" destId="{60FA521A-C15C-4ED4-8272-07A5E86CB093}" srcOrd="1" destOrd="0" presId="urn:microsoft.com/office/officeart/2005/8/layout/vList3"/>
    <dgm:cxn modelId="{F4D188DD-7321-4F76-B9F3-A13500ABA825}" type="presParOf" srcId="{DEF269B0-B9C2-45E7-9474-66396D73D89F}" destId="{D7E13D62-1BEB-4C0E-B74A-CA596F1A80D2}" srcOrd="15" destOrd="0" presId="urn:microsoft.com/office/officeart/2005/8/layout/vList3"/>
    <dgm:cxn modelId="{DC657165-E7D4-407A-B604-B54531FFEC2E}" type="presParOf" srcId="{DEF269B0-B9C2-45E7-9474-66396D73D89F}" destId="{6818CED3-A1C8-44D5-987A-5E118834A2BF}" srcOrd="16" destOrd="0" presId="urn:microsoft.com/office/officeart/2005/8/layout/vList3"/>
    <dgm:cxn modelId="{810E95BC-7F30-42EF-AD9D-1FF67BB92F17}" type="presParOf" srcId="{6818CED3-A1C8-44D5-987A-5E118834A2BF}" destId="{B5D1DCB4-F010-49F1-94B0-01BD4E9E7397}" srcOrd="0" destOrd="0" presId="urn:microsoft.com/office/officeart/2005/8/layout/vList3"/>
    <dgm:cxn modelId="{C4DD3FC7-6152-429C-B41C-38B323984413}" type="presParOf" srcId="{6818CED3-A1C8-44D5-987A-5E118834A2BF}" destId="{A2C7CFC2-0FF4-467C-985C-AB33EE7B62A0}" srcOrd="1" destOrd="0" presId="urn:microsoft.com/office/officeart/2005/8/layout/vList3"/>
    <dgm:cxn modelId="{D661F108-B922-4F76-A0C7-8576E683B288}" type="presParOf" srcId="{DEF269B0-B9C2-45E7-9474-66396D73D89F}" destId="{9577F743-9A59-4ED0-8929-6CFE03A5B693}" srcOrd="17" destOrd="0" presId="urn:microsoft.com/office/officeart/2005/8/layout/vList3"/>
    <dgm:cxn modelId="{D7490DD4-89B1-4AF1-A9A8-D8B165B4749B}" type="presParOf" srcId="{DEF269B0-B9C2-45E7-9474-66396D73D89F}" destId="{5890F2C9-CBDD-48AE-BDAA-6D14928E0B64}" srcOrd="18" destOrd="0" presId="urn:microsoft.com/office/officeart/2005/8/layout/vList3"/>
    <dgm:cxn modelId="{3ECECFA0-6912-4902-AA58-F9DB0A9D8BA8}" type="presParOf" srcId="{5890F2C9-CBDD-48AE-BDAA-6D14928E0B64}" destId="{5F807B3E-FEB3-4394-9ECE-8A38C3B4A0D8}" srcOrd="0" destOrd="0" presId="urn:microsoft.com/office/officeart/2005/8/layout/vList3"/>
    <dgm:cxn modelId="{60BBF101-F91A-42EA-B4D2-7AD7295C6247}" type="presParOf" srcId="{5890F2C9-CBDD-48AE-BDAA-6D14928E0B64}" destId="{031A5B8F-B8D4-4D96-A2FC-7A2E6DC37A12}" srcOrd="1" destOrd="0" presId="urn:microsoft.com/office/officeart/2005/8/layout/vList3"/>
    <dgm:cxn modelId="{A954B3C4-BD15-472F-9407-8F92F775C717}" type="presParOf" srcId="{DEF269B0-B9C2-45E7-9474-66396D73D89F}" destId="{756BBFA6-6745-4E05-9AAF-8A08487930CD}" srcOrd="19" destOrd="0" presId="urn:microsoft.com/office/officeart/2005/8/layout/vList3"/>
    <dgm:cxn modelId="{89F06525-2952-4E55-824D-88E6F298DEE7}" type="presParOf" srcId="{DEF269B0-B9C2-45E7-9474-66396D73D89F}" destId="{3496BB2A-9116-4201-9B95-2B5F2A404E4E}" srcOrd="20" destOrd="0" presId="urn:microsoft.com/office/officeart/2005/8/layout/vList3"/>
    <dgm:cxn modelId="{2219D0C9-0755-4909-B7A2-F1E5F242FA17}" type="presParOf" srcId="{3496BB2A-9116-4201-9B95-2B5F2A404E4E}" destId="{40B35D44-58B8-4CE2-A375-2C1914347BB2}" srcOrd="0" destOrd="0" presId="urn:microsoft.com/office/officeart/2005/8/layout/vList3"/>
    <dgm:cxn modelId="{05B7F19E-4DC0-4E4D-9D03-BEAFB1853B95}" type="presParOf" srcId="{3496BB2A-9116-4201-9B95-2B5F2A404E4E}" destId="{1FEC5F67-9B62-4D2B-A5F8-2E2FBA63D2D2}"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3CF6A61-1F51-42B1-ACCE-49F94B0C8E5C}"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5C081B38-0946-4B25-9AA6-559194A30BDF}">
      <dgm:prSet/>
      <dgm:spPr/>
      <dgm:t>
        <a:bodyPr/>
        <a:lstStyle/>
        <a:p>
          <a:r>
            <a:rPr lang="en-US" dirty="0"/>
            <a:t>21.0 	Before a young person can be considered for ILP admission, GA RYSE/Chafee   must complete a Scattered Site Placement Youth Readiness Assessment. </a:t>
          </a:r>
        </a:p>
      </dgm:t>
    </dgm:pt>
    <dgm:pt modelId="{E7DF791C-269E-4F3A-AA92-48211720248B}" type="parTrans" cxnId="{4EAB5BCB-7333-431E-ACA4-50D5949AA5A8}">
      <dgm:prSet/>
      <dgm:spPr/>
      <dgm:t>
        <a:bodyPr/>
        <a:lstStyle/>
        <a:p>
          <a:endParaRPr lang="en-US"/>
        </a:p>
      </dgm:t>
    </dgm:pt>
    <dgm:pt modelId="{AFEE9D56-2060-4094-B984-4A93F014685A}" type="sibTrans" cxnId="{4EAB5BCB-7333-431E-ACA4-50D5949AA5A8}">
      <dgm:prSet/>
      <dgm:spPr/>
      <dgm:t>
        <a:bodyPr/>
        <a:lstStyle/>
        <a:p>
          <a:endParaRPr lang="en-US"/>
        </a:p>
      </dgm:t>
    </dgm:pt>
    <dgm:pt modelId="{12A737AA-ECDE-48D7-B4B5-352668C12519}">
      <dgm:prSet/>
      <dgm:spPr/>
      <dgm:t>
        <a:bodyPr/>
        <a:lstStyle/>
        <a:p>
          <a:r>
            <a:rPr lang="en-US" dirty="0"/>
            <a:t>21.1 	Youth must be in foster care for at least six (6) months before being assessed.  A first Assessment can be completed as early as six months prior to the youth's 18</a:t>
          </a:r>
          <a:r>
            <a:rPr lang="en-US" baseline="30000" dirty="0"/>
            <a:t>th</a:t>
          </a:r>
          <a:r>
            <a:rPr lang="en-US" dirty="0"/>
            <a:t> birthday and must be completed no later than the Transitional Meeting that must occur 90 days prior to the youth’s 18</a:t>
          </a:r>
          <a:r>
            <a:rPr lang="en-US" baseline="30000" dirty="0"/>
            <a:t>th</a:t>
          </a:r>
          <a:r>
            <a:rPr lang="en-US" dirty="0"/>
            <a:t> birthday.</a:t>
          </a:r>
        </a:p>
      </dgm:t>
    </dgm:pt>
    <dgm:pt modelId="{3BA527A2-E9EF-4D51-B827-3604390E71B0}" type="parTrans" cxnId="{96BA868A-5381-4ADF-A0C8-317F3E05DA18}">
      <dgm:prSet/>
      <dgm:spPr/>
      <dgm:t>
        <a:bodyPr/>
        <a:lstStyle/>
        <a:p>
          <a:endParaRPr lang="en-US"/>
        </a:p>
      </dgm:t>
    </dgm:pt>
    <dgm:pt modelId="{DD745A7B-F8ED-4A08-83BA-74222B4D280C}" type="sibTrans" cxnId="{96BA868A-5381-4ADF-A0C8-317F3E05DA18}">
      <dgm:prSet/>
      <dgm:spPr/>
      <dgm:t>
        <a:bodyPr/>
        <a:lstStyle/>
        <a:p>
          <a:endParaRPr lang="en-US"/>
        </a:p>
      </dgm:t>
    </dgm:pt>
    <dgm:pt modelId="{B63B5804-CBC1-4FAE-9731-D73DA7DF4B6F}">
      <dgm:prSet/>
      <dgm:spPr/>
      <dgm:t>
        <a:bodyPr/>
        <a:lstStyle/>
        <a:p>
          <a:r>
            <a:rPr lang="en-US" dirty="0"/>
            <a:t>21.2	Based on the results of this Assessment, the youth may be approved or denied for ILP placement on/after the youth’s 18</a:t>
          </a:r>
          <a:r>
            <a:rPr lang="en-US" baseline="30000" dirty="0"/>
            <a:t>th</a:t>
          </a:r>
          <a:r>
            <a:rPr lang="en-US" dirty="0"/>
            <a:t> birthday. </a:t>
          </a:r>
        </a:p>
      </dgm:t>
    </dgm:pt>
    <dgm:pt modelId="{030A5B55-7D65-4F5F-A7A8-A18DE46E4537}" type="parTrans" cxnId="{2651087B-4804-4C3E-BA07-51A73872560D}">
      <dgm:prSet/>
      <dgm:spPr/>
      <dgm:t>
        <a:bodyPr/>
        <a:lstStyle/>
        <a:p>
          <a:endParaRPr lang="en-US"/>
        </a:p>
      </dgm:t>
    </dgm:pt>
    <dgm:pt modelId="{876688C3-7F9D-454B-9CA0-B9AF0682ACE2}" type="sibTrans" cxnId="{2651087B-4804-4C3E-BA07-51A73872560D}">
      <dgm:prSet/>
      <dgm:spPr/>
      <dgm:t>
        <a:bodyPr/>
        <a:lstStyle/>
        <a:p>
          <a:endParaRPr lang="en-US"/>
        </a:p>
      </dgm:t>
    </dgm:pt>
    <dgm:pt modelId="{BED76858-EE3E-467F-A577-19645B9AB7FB}">
      <dgm:prSet/>
      <dgm:spPr/>
      <dgm:t>
        <a:bodyPr/>
        <a:lstStyle/>
        <a:p>
          <a:r>
            <a:rPr lang="en-US" dirty="0"/>
            <a:t>21.3 	If the youth is denied, they must wait 90 days before submitting a request for re-assessment; as part of the request, the youth must provide evidence of completion of readiness activities, goals, etc. identified in the previous denial. </a:t>
          </a:r>
        </a:p>
      </dgm:t>
    </dgm:pt>
    <dgm:pt modelId="{0ED5789D-D0B4-4CA6-8A71-5113C8A37993}" type="parTrans" cxnId="{4F84D029-29EE-4E31-ABCD-DD55D9D822EC}">
      <dgm:prSet/>
      <dgm:spPr/>
      <dgm:t>
        <a:bodyPr/>
        <a:lstStyle/>
        <a:p>
          <a:endParaRPr lang="en-US"/>
        </a:p>
      </dgm:t>
    </dgm:pt>
    <dgm:pt modelId="{161A810B-4381-4ACD-8C82-7BA5BCC3A7B0}" type="sibTrans" cxnId="{4F84D029-29EE-4E31-ABCD-DD55D9D822EC}">
      <dgm:prSet/>
      <dgm:spPr/>
      <dgm:t>
        <a:bodyPr/>
        <a:lstStyle/>
        <a:p>
          <a:endParaRPr lang="en-US"/>
        </a:p>
      </dgm:t>
    </dgm:pt>
    <dgm:pt modelId="{D56C1106-7834-4AFD-9A4B-598C77510AC3}">
      <dgm:prSet/>
      <dgm:spPr/>
      <dgm:t>
        <a:bodyPr/>
        <a:lstStyle/>
        <a:p>
          <a:r>
            <a:rPr lang="en-US" dirty="0"/>
            <a:t>21.4	If the young person is approved, the assessors may indicate specific strengths or needs discovered during the Assessment process. These items must be incorporated into the provider's ISP for the young person; see Standard 22: Admissions.</a:t>
          </a:r>
        </a:p>
      </dgm:t>
    </dgm:pt>
    <dgm:pt modelId="{8C6E2851-C2E0-42EB-804F-5BE256E0CA93}" type="parTrans" cxnId="{DDB20344-91A4-45DA-BF61-1E3B29C8578D}">
      <dgm:prSet/>
      <dgm:spPr/>
      <dgm:t>
        <a:bodyPr/>
        <a:lstStyle/>
        <a:p>
          <a:endParaRPr lang="en-US"/>
        </a:p>
      </dgm:t>
    </dgm:pt>
    <dgm:pt modelId="{22639633-0355-4D8A-B97E-451312E4F3DC}" type="sibTrans" cxnId="{DDB20344-91A4-45DA-BF61-1E3B29C8578D}">
      <dgm:prSet/>
      <dgm:spPr/>
      <dgm:t>
        <a:bodyPr/>
        <a:lstStyle/>
        <a:p>
          <a:endParaRPr lang="en-US"/>
        </a:p>
      </dgm:t>
    </dgm:pt>
    <dgm:pt modelId="{DE551BB9-014B-4F1A-98F7-C56A5609D7C4}" type="pres">
      <dgm:prSet presAssocID="{E3CF6A61-1F51-42B1-ACCE-49F94B0C8E5C}" presName="vert0" presStyleCnt="0">
        <dgm:presLayoutVars>
          <dgm:dir/>
          <dgm:animOne val="branch"/>
          <dgm:animLvl val="lvl"/>
        </dgm:presLayoutVars>
      </dgm:prSet>
      <dgm:spPr/>
    </dgm:pt>
    <dgm:pt modelId="{C6F99A25-5694-4025-833E-4064567F8BB6}" type="pres">
      <dgm:prSet presAssocID="{5C081B38-0946-4B25-9AA6-559194A30BDF}" presName="thickLine" presStyleLbl="alignNode1" presStyleIdx="0" presStyleCnt="5"/>
      <dgm:spPr/>
    </dgm:pt>
    <dgm:pt modelId="{81318BAE-E692-49C2-8C52-870991DF1BDD}" type="pres">
      <dgm:prSet presAssocID="{5C081B38-0946-4B25-9AA6-559194A30BDF}" presName="horz1" presStyleCnt="0"/>
      <dgm:spPr/>
    </dgm:pt>
    <dgm:pt modelId="{9E7DDEBC-3DC1-444A-B79C-B90860F948C8}" type="pres">
      <dgm:prSet presAssocID="{5C081B38-0946-4B25-9AA6-559194A30BDF}" presName="tx1" presStyleLbl="revTx" presStyleIdx="0" presStyleCnt="5"/>
      <dgm:spPr/>
    </dgm:pt>
    <dgm:pt modelId="{8C6F8E3C-1EA7-4B84-81C5-A02355455C19}" type="pres">
      <dgm:prSet presAssocID="{5C081B38-0946-4B25-9AA6-559194A30BDF}" presName="vert1" presStyleCnt="0"/>
      <dgm:spPr/>
    </dgm:pt>
    <dgm:pt modelId="{3CD14E85-430E-4FD6-9765-A4A8EE431241}" type="pres">
      <dgm:prSet presAssocID="{12A737AA-ECDE-48D7-B4B5-352668C12519}" presName="thickLine" presStyleLbl="alignNode1" presStyleIdx="1" presStyleCnt="5"/>
      <dgm:spPr/>
    </dgm:pt>
    <dgm:pt modelId="{947C663D-10E0-4C67-B79E-356D509C6D3C}" type="pres">
      <dgm:prSet presAssocID="{12A737AA-ECDE-48D7-B4B5-352668C12519}" presName="horz1" presStyleCnt="0"/>
      <dgm:spPr/>
    </dgm:pt>
    <dgm:pt modelId="{90D46BAA-2C88-433B-9A07-52F1ACE16940}" type="pres">
      <dgm:prSet presAssocID="{12A737AA-ECDE-48D7-B4B5-352668C12519}" presName="tx1" presStyleLbl="revTx" presStyleIdx="1" presStyleCnt="5"/>
      <dgm:spPr/>
    </dgm:pt>
    <dgm:pt modelId="{06FD311F-2032-4ACF-BF3F-F57DF550E33A}" type="pres">
      <dgm:prSet presAssocID="{12A737AA-ECDE-48D7-B4B5-352668C12519}" presName="vert1" presStyleCnt="0"/>
      <dgm:spPr/>
    </dgm:pt>
    <dgm:pt modelId="{21D4D2CC-9992-47EA-A29D-980C1047343E}" type="pres">
      <dgm:prSet presAssocID="{B63B5804-CBC1-4FAE-9731-D73DA7DF4B6F}" presName="thickLine" presStyleLbl="alignNode1" presStyleIdx="2" presStyleCnt="5"/>
      <dgm:spPr/>
    </dgm:pt>
    <dgm:pt modelId="{B0D60EE2-FF9F-457A-A47E-9FADB3087AB6}" type="pres">
      <dgm:prSet presAssocID="{B63B5804-CBC1-4FAE-9731-D73DA7DF4B6F}" presName="horz1" presStyleCnt="0"/>
      <dgm:spPr/>
    </dgm:pt>
    <dgm:pt modelId="{8D3DC941-B508-4C59-A4B2-EDBA5FB86772}" type="pres">
      <dgm:prSet presAssocID="{B63B5804-CBC1-4FAE-9731-D73DA7DF4B6F}" presName="tx1" presStyleLbl="revTx" presStyleIdx="2" presStyleCnt="5"/>
      <dgm:spPr/>
    </dgm:pt>
    <dgm:pt modelId="{7D42F741-0E84-4DB0-BEA7-0A5CDA59267C}" type="pres">
      <dgm:prSet presAssocID="{B63B5804-CBC1-4FAE-9731-D73DA7DF4B6F}" presName="vert1" presStyleCnt="0"/>
      <dgm:spPr/>
    </dgm:pt>
    <dgm:pt modelId="{6A29B97E-8075-4717-A36C-AC4FDA416EDA}" type="pres">
      <dgm:prSet presAssocID="{BED76858-EE3E-467F-A577-19645B9AB7FB}" presName="thickLine" presStyleLbl="alignNode1" presStyleIdx="3" presStyleCnt="5"/>
      <dgm:spPr/>
    </dgm:pt>
    <dgm:pt modelId="{A68ED28D-2157-48A2-A9E1-1D3E9BF35F8A}" type="pres">
      <dgm:prSet presAssocID="{BED76858-EE3E-467F-A577-19645B9AB7FB}" presName="horz1" presStyleCnt="0"/>
      <dgm:spPr/>
    </dgm:pt>
    <dgm:pt modelId="{77E368BB-7467-4C40-B3D4-DEAA8059BADA}" type="pres">
      <dgm:prSet presAssocID="{BED76858-EE3E-467F-A577-19645B9AB7FB}" presName="tx1" presStyleLbl="revTx" presStyleIdx="3" presStyleCnt="5"/>
      <dgm:spPr/>
    </dgm:pt>
    <dgm:pt modelId="{176C4199-AFF7-4E3D-A4AF-01F79B01D9B2}" type="pres">
      <dgm:prSet presAssocID="{BED76858-EE3E-467F-A577-19645B9AB7FB}" presName="vert1" presStyleCnt="0"/>
      <dgm:spPr/>
    </dgm:pt>
    <dgm:pt modelId="{087F5228-9D80-43C1-BD00-DAE93687472D}" type="pres">
      <dgm:prSet presAssocID="{D56C1106-7834-4AFD-9A4B-598C77510AC3}" presName="thickLine" presStyleLbl="alignNode1" presStyleIdx="4" presStyleCnt="5"/>
      <dgm:spPr/>
    </dgm:pt>
    <dgm:pt modelId="{F5CDF5D4-D1AE-463E-8425-94F2D7CF38A9}" type="pres">
      <dgm:prSet presAssocID="{D56C1106-7834-4AFD-9A4B-598C77510AC3}" presName="horz1" presStyleCnt="0"/>
      <dgm:spPr/>
    </dgm:pt>
    <dgm:pt modelId="{285CF499-6FE9-447C-961F-FC2F14BEC3C0}" type="pres">
      <dgm:prSet presAssocID="{D56C1106-7834-4AFD-9A4B-598C77510AC3}" presName="tx1" presStyleLbl="revTx" presStyleIdx="4" presStyleCnt="5"/>
      <dgm:spPr/>
    </dgm:pt>
    <dgm:pt modelId="{7E3AB6D5-9DC9-4D9E-AEBA-497691DDCF37}" type="pres">
      <dgm:prSet presAssocID="{D56C1106-7834-4AFD-9A4B-598C77510AC3}" presName="vert1" presStyleCnt="0"/>
      <dgm:spPr/>
    </dgm:pt>
  </dgm:ptLst>
  <dgm:cxnLst>
    <dgm:cxn modelId="{B7A11C00-C5B0-474C-8C17-573E3900AA1E}" type="presOf" srcId="{12A737AA-ECDE-48D7-B4B5-352668C12519}" destId="{90D46BAA-2C88-433B-9A07-52F1ACE16940}" srcOrd="0" destOrd="0" presId="urn:microsoft.com/office/officeart/2008/layout/LinedList"/>
    <dgm:cxn modelId="{A2B1B004-A6D9-4BF2-A868-FE115FA0E59F}" type="presOf" srcId="{B63B5804-CBC1-4FAE-9731-D73DA7DF4B6F}" destId="{8D3DC941-B508-4C59-A4B2-EDBA5FB86772}" srcOrd="0" destOrd="0" presId="urn:microsoft.com/office/officeart/2008/layout/LinedList"/>
    <dgm:cxn modelId="{5AAF2813-BE02-4897-8EEC-E320DD2A949E}" type="presOf" srcId="{5C081B38-0946-4B25-9AA6-559194A30BDF}" destId="{9E7DDEBC-3DC1-444A-B79C-B90860F948C8}" srcOrd="0" destOrd="0" presId="urn:microsoft.com/office/officeart/2008/layout/LinedList"/>
    <dgm:cxn modelId="{4F84D029-29EE-4E31-ABCD-DD55D9D822EC}" srcId="{E3CF6A61-1F51-42B1-ACCE-49F94B0C8E5C}" destId="{BED76858-EE3E-467F-A577-19645B9AB7FB}" srcOrd="3" destOrd="0" parTransId="{0ED5789D-D0B4-4CA6-8A71-5113C8A37993}" sibTransId="{161A810B-4381-4ACD-8C82-7BA5BCC3A7B0}"/>
    <dgm:cxn modelId="{F403995E-8816-4BA2-A7A2-6D44FD6A0E5D}" type="presOf" srcId="{BED76858-EE3E-467F-A577-19645B9AB7FB}" destId="{77E368BB-7467-4C40-B3D4-DEAA8059BADA}" srcOrd="0" destOrd="0" presId="urn:microsoft.com/office/officeart/2008/layout/LinedList"/>
    <dgm:cxn modelId="{DDB20344-91A4-45DA-BF61-1E3B29C8578D}" srcId="{E3CF6A61-1F51-42B1-ACCE-49F94B0C8E5C}" destId="{D56C1106-7834-4AFD-9A4B-598C77510AC3}" srcOrd="4" destOrd="0" parTransId="{8C6E2851-C2E0-42EB-804F-5BE256E0CA93}" sibTransId="{22639633-0355-4D8A-B97E-451312E4F3DC}"/>
    <dgm:cxn modelId="{2651087B-4804-4C3E-BA07-51A73872560D}" srcId="{E3CF6A61-1F51-42B1-ACCE-49F94B0C8E5C}" destId="{B63B5804-CBC1-4FAE-9731-D73DA7DF4B6F}" srcOrd="2" destOrd="0" parTransId="{030A5B55-7D65-4F5F-A7A8-A18DE46E4537}" sibTransId="{876688C3-7F9D-454B-9CA0-B9AF0682ACE2}"/>
    <dgm:cxn modelId="{96BA868A-5381-4ADF-A0C8-317F3E05DA18}" srcId="{E3CF6A61-1F51-42B1-ACCE-49F94B0C8E5C}" destId="{12A737AA-ECDE-48D7-B4B5-352668C12519}" srcOrd="1" destOrd="0" parTransId="{3BA527A2-E9EF-4D51-B827-3604390E71B0}" sibTransId="{DD745A7B-F8ED-4A08-83BA-74222B4D280C}"/>
    <dgm:cxn modelId="{0EF998CA-6B3B-491F-A1CD-49738CD8D842}" type="presOf" srcId="{D56C1106-7834-4AFD-9A4B-598C77510AC3}" destId="{285CF499-6FE9-447C-961F-FC2F14BEC3C0}" srcOrd="0" destOrd="0" presId="urn:microsoft.com/office/officeart/2008/layout/LinedList"/>
    <dgm:cxn modelId="{4EAB5BCB-7333-431E-ACA4-50D5949AA5A8}" srcId="{E3CF6A61-1F51-42B1-ACCE-49F94B0C8E5C}" destId="{5C081B38-0946-4B25-9AA6-559194A30BDF}" srcOrd="0" destOrd="0" parTransId="{E7DF791C-269E-4F3A-AA92-48211720248B}" sibTransId="{AFEE9D56-2060-4094-B984-4A93F014685A}"/>
    <dgm:cxn modelId="{8FC888D9-5112-4FB5-9FA7-92222F477243}" type="presOf" srcId="{E3CF6A61-1F51-42B1-ACCE-49F94B0C8E5C}" destId="{DE551BB9-014B-4F1A-98F7-C56A5609D7C4}" srcOrd="0" destOrd="0" presId="urn:microsoft.com/office/officeart/2008/layout/LinedList"/>
    <dgm:cxn modelId="{4BDBEF50-0110-4B83-AD7E-BFECF1844220}" type="presParOf" srcId="{DE551BB9-014B-4F1A-98F7-C56A5609D7C4}" destId="{C6F99A25-5694-4025-833E-4064567F8BB6}" srcOrd="0" destOrd="0" presId="urn:microsoft.com/office/officeart/2008/layout/LinedList"/>
    <dgm:cxn modelId="{874A8701-79C5-42F9-8384-8001DDA9BEA3}" type="presParOf" srcId="{DE551BB9-014B-4F1A-98F7-C56A5609D7C4}" destId="{81318BAE-E692-49C2-8C52-870991DF1BDD}" srcOrd="1" destOrd="0" presId="urn:microsoft.com/office/officeart/2008/layout/LinedList"/>
    <dgm:cxn modelId="{03249691-3A9B-4E0A-B1A3-2B57A09B4B20}" type="presParOf" srcId="{81318BAE-E692-49C2-8C52-870991DF1BDD}" destId="{9E7DDEBC-3DC1-444A-B79C-B90860F948C8}" srcOrd="0" destOrd="0" presId="urn:microsoft.com/office/officeart/2008/layout/LinedList"/>
    <dgm:cxn modelId="{1D51DBCC-E945-4132-9A5F-D176FA7F8822}" type="presParOf" srcId="{81318BAE-E692-49C2-8C52-870991DF1BDD}" destId="{8C6F8E3C-1EA7-4B84-81C5-A02355455C19}" srcOrd="1" destOrd="0" presId="urn:microsoft.com/office/officeart/2008/layout/LinedList"/>
    <dgm:cxn modelId="{542A3B5E-017E-4598-9F63-796C9DB14BB0}" type="presParOf" srcId="{DE551BB9-014B-4F1A-98F7-C56A5609D7C4}" destId="{3CD14E85-430E-4FD6-9765-A4A8EE431241}" srcOrd="2" destOrd="0" presId="urn:microsoft.com/office/officeart/2008/layout/LinedList"/>
    <dgm:cxn modelId="{5F829E03-9DC1-4DBC-853E-451E576AD5F9}" type="presParOf" srcId="{DE551BB9-014B-4F1A-98F7-C56A5609D7C4}" destId="{947C663D-10E0-4C67-B79E-356D509C6D3C}" srcOrd="3" destOrd="0" presId="urn:microsoft.com/office/officeart/2008/layout/LinedList"/>
    <dgm:cxn modelId="{C15B1C89-5E00-4394-84D7-9620AD43E0D1}" type="presParOf" srcId="{947C663D-10E0-4C67-B79E-356D509C6D3C}" destId="{90D46BAA-2C88-433B-9A07-52F1ACE16940}" srcOrd="0" destOrd="0" presId="urn:microsoft.com/office/officeart/2008/layout/LinedList"/>
    <dgm:cxn modelId="{82CADEDC-ACC0-4FB3-AB3D-8307489C88DD}" type="presParOf" srcId="{947C663D-10E0-4C67-B79E-356D509C6D3C}" destId="{06FD311F-2032-4ACF-BF3F-F57DF550E33A}" srcOrd="1" destOrd="0" presId="urn:microsoft.com/office/officeart/2008/layout/LinedList"/>
    <dgm:cxn modelId="{9017AC98-F512-47D9-BA6B-B4933C0ECDE3}" type="presParOf" srcId="{DE551BB9-014B-4F1A-98F7-C56A5609D7C4}" destId="{21D4D2CC-9992-47EA-A29D-980C1047343E}" srcOrd="4" destOrd="0" presId="urn:microsoft.com/office/officeart/2008/layout/LinedList"/>
    <dgm:cxn modelId="{EDD271D3-0A6D-4F93-95EE-2FB06229C606}" type="presParOf" srcId="{DE551BB9-014B-4F1A-98F7-C56A5609D7C4}" destId="{B0D60EE2-FF9F-457A-A47E-9FADB3087AB6}" srcOrd="5" destOrd="0" presId="urn:microsoft.com/office/officeart/2008/layout/LinedList"/>
    <dgm:cxn modelId="{4BF93F1E-E230-40DE-B1DC-DD2DE4069ADE}" type="presParOf" srcId="{B0D60EE2-FF9F-457A-A47E-9FADB3087AB6}" destId="{8D3DC941-B508-4C59-A4B2-EDBA5FB86772}" srcOrd="0" destOrd="0" presId="urn:microsoft.com/office/officeart/2008/layout/LinedList"/>
    <dgm:cxn modelId="{49E82809-DF2F-4F58-A1F8-D835ADADF708}" type="presParOf" srcId="{B0D60EE2-FF9F-457A-A47E-9FADB3087AB6}" destId="{7D42F741-0E84-4DB0-BEA7-0A5CDA59267C}" srcOrd="1" destOrd="0" presId="urn:microsoft.com/office/officeart/2008/layout/LinedList"/>
    <dgm:cxn modelId="{241C5DCB-AAF9-4F3B-BF3B-3A0D5F5A43DE}" type="presParOf" srcId="{DE551BB9-014B-4F1A-98F7-C56A5609D7C4}" destId="{6A29B97E-8075-4717-A36C-AC4FDA416EDA}" srcOrd="6" destOrd="0" presId="urn:microsoft.com/office/officeart/2008/layout/LinedList"/>
    <dgm:cxn modelId="{9AE3824A-AE7E-49FE-B8C9-A0207C5493C1}" type="presParOf" srcId="{DE551BB9-014B-4F1A-98F7-C56A5609D7C4}" destId="{A68ED28D-2157-48A2-A9E1-1D3E9BF35F8A}" srcOrd="7" destOrd="0" presId="urn:microsoft.com/office/officeart/2008/layout/LinedList"/>
    <dgm:cxn modelId="{A965C46A-164A-4975-92AB-29476343FD2C}" type="presParOf" srcId="{A68ED28D-2157-48A2-A9E1-1D3E9BF35F8A}" destId="{77E368BB-7467-4C40-B3D4-DEAA8059BADA}" srcOrd="0" destOrd="0" presId="urn:microsoft.com/office/officeart/2008/layout/LinedList"/>
    <dgm:cxn modelId="{6EE7DEBB-6309-4688-AE8A-F7E54B34882E}" type="presParOf" srcId="{A68ED28D-2157-48A2-A9E1-1D3E9BF35F8A}" destId="{176C4199-AFF7-4E3D-A4AF-01F79B01D9B2}" srcOrd="1" destOrd="0" presId="urn:microsoft.com/office/officeart/2008/layout/LinedList"/>
    <dgm:cxn modelId="{1F1F7ACD-60F6-459C-B2A4-803AD9D36BA3}" type="presParOf" srcId="{DE551BB9-014B-4F1A-98F7-C56A5609D7C4}" destId="{087F5228-9D80-43C1-BD00-DAE93687472D}" srcOrd="8" destOrd="0" presId="urn:microsoft.com/office/officeart/2008/layout/LinedList"/>
    <dgm:cxn modelId="{D100D345-F1F6-4930-96E6-5C1F8C110B05}" type="presParOf" srcId="{DE551BB9-014B-4F1A-98F7-C56A5609D7C4}" destId="{F5CDF5D4-D1AE-463E-8425-94F2D7CF38A9}" srcOrd="9" destOrd="0" presId="urn:microsoft.com/office/officeart/2008/layout/LinedList"/>
    <dgm:cxn modelId="{D6668DC3-60F3-4107-9540-D097160A1311}" type="presParOf" srcId="{F5CDF5D4-D1AE-463E-8425-94F2D7CF38A9}" destId="{285CF499-6FE9-447C-961F-FC2F14BEC3C0}" srcOrd="0" destOrd="0" presId="urn:microsoft.com/office/officeart/2008/layout/LinedList"/>
    <dgm:cxn modelId="{BF21066B-9BC1-4565-BF9A-84805EC377EA}" type="presParOf" srcId="{F5CDF5D4-D1AE-463E-8425-94F2D7CF38A9}" destId="{7E3AB6D5-9DC9-4D9E-AEBA-497691DDCF37}"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677534-BCF8-457E-882E-F17D35C9E728}">
      <dsp:nvSpPr>
        <dsp:cNvPr id="0" name=""/>
        <dsp:cNvSpPr/>
      </dsp:nvSpPr>
      <dsp:spPr>
        <a:xfrm>
          <a:off x="0" y="20230"/>
          <a:ext cx="10515600" cy="91143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dirty="0"/>
            <a:t>New ILP Requirements</a:t>
          </a:r>
        </a:p>
      </dsp:txBody>
      <dsp:txXfrm>
        <a:off x="44492" y="64722"/>
        <a:ext cx="10426616" cy="8224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F4059D-8566-4A2F-BFC7-18B1FA6863EC}">
      <dsp:nvSpPr>
        <dsp:cNvPr id="0" name=""/>
        <dsp:cNvSpPr/>
      </dsp:nvSpPr>
      <dsp:spPr>
        <a:xfrm rot="5400000">
          <a:off x="6794706" y="-2918079"/>
          <a:ext cx="711803" cy="6729984"/>
        </a:xfrm>
        <a:prstGeom prst="round2Same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Must be 18</a:t>
          </a:r>
        </a:p>
        <a:p>
          <a:pPr marL="114300" lvl="1" indent="-114300" algn="l" defTabSz="533400">
            <a:lnSpc>
              <a:spcPct val="90000"/>
            </a:lnSpc>
            <a:spcBef>
              <a:spcPct val="0"/>
            </a:spcBef>
            <a:spcAft>
              <a:spcPct val="15000"/>
            </a:spcAft>
            <a:buChar char="•"/>
          </a:pPr>
          <a:r>
            <a:rPr lang="en-US" sz="1200" kern="1200" dirty="0"/>
            <a:t>Underage waivers will no longer be provided</a:t>
          </a:r>
        </a:p>
      </dsp:txBody>
      <dsp:txXfrm rot="-5400000">
        <a:off x="3785616" y="125758"/>
        <a:ext cx="6695237" cy="642309"/>
      </dsp:txXfrm>
    </dsp:sp>
    <dsp:sp modelId="{CB4A9B93-C008-4134-A159-AD35A082ED33}">
      <dsp:nvSpPr>
        <dsp:cNvPr id="0" name=""/>
        <dsp:cNvSpPr/>
      </dsp:nvSpPr>
      <dsp:spPr>
        <a:xfrm>
          <a:off x="0" y="2035"/>
          <a:ext cx="3785616" cy="889754"/>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US" sz="2500" kern="1200" dirty="0"/>
            <a:t>Age requirement</a:t>
          </a:r>
        </a:p>
      </dsp:txBody>
      <dsp:txXfrm>
        <a:off x="43434" y="45469"/>
        <a:ext cx="3698748" cy="802886"/>
      </dsp:txXfrm>
    </dsp:sp>
    <dsp:sp modelId="{6C85AFD8-4652-433A-8CB4-F4D849BC31AC}">
      <dsp:nvSpPr>
        <dsp:cNvPr id="0" name=""/>
        <dsp:cNvSpPr/>
      </dsp:nvSpPr>
      <dsp:spPr>
        <a:xfrm rot="5400000">
          <a:off x="6794706" y="-1983836"/>
          <a:ext cx="711803" cy="6729984"/>
        </a:xfrm>
        <a:prstGeom prst="round2SameRect">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Must have a high school diploma or GED prior to admission </a:t>
          </a:r>
        </a:p>
      </dsp:txBody>
      <dsp:txXfrm rot="-5400000">
        <a:off x="3785616" y="1060001"/>
        <a:ext cx="6695237" cy="642309"/>
      </dsp:txXfrm>
    </dsp:sp>
    <dsp:sp modelId="{B457EFA2-4935-4218-A4E4-BA140CFD18A1}">
      <dsp:nvSpPr>
        <dsp:cNvPr id="0" name=""/>
        <dsp:cNvSpPr/>
      </dsp:nvSpPr>
      <dsp:spPr>
        <a:xfrm>
          <a:off x="0" y="936277"/>
          <a:ext cx="3785616" cy="889754"/>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US" sz="2500" kern="1200" dirty="0"/>
            <a:t>Education Requirement</a:t>
          </a:r>
        </a:p>
      </dsp:txBody>
      <dsp:txXfrm>
        <a:off x="43434" y="979711"/>
        <a:ext cx="3698748" cy="802886"/>
      </dsp:txXfrm>
    </dsp:sp>
    <dsp:sp modelId="{605C40F2-D7A5-4055-A384-6F885B8E0A94}">
      <dsp:nvSpPr>
        <dsp:cNvPr id="0" name=""/>
        <dsp:cNvSpPr/>
      </dsp:nvSpPr>
      <dsp:spPr>
        <a:xfrm rot="5400000">
          <a:off x="6794706" y="-1049594"/>
          <a:ext cx="711803" cy="6729984"/>
        </a:xfrm>
        <a:prstGeom prst="round2SameRect">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To be eligible for extended foster care, youth must be employed at least 80 hours per month or attending a post-secondary school full time; </a:t>
          </a:r>
          <a:r>
            <a:rPr lang="en-US" sz="1200" u="sng" kern="1200" dirty="0"/>
            <a:t>or</a:t>
          </a:r>
          <a:r>
            <a:rPr lang="en-US" sz="1200" kern="1200" dirty="0"/>
            <a:t> working part-time and attending school part-time</a:t>
          </a:r>
        </a:p>
      </dsp:txBody>
      <dsp:txXfrm rot="-5400000">
        <a:off x="3785616" y="1994243"/>
        <a:ext cx="6695237" cy="642309"/>
      </dsp:txXfrm>
    </dsp:sp>
    <dsp:sp modelId="{9CC66E77-526C-4B44-A9DD-5CB00239B30F}">
      <dsp:nvSpPr>
        <dsp:cNvPr id="0" name=""/>
        <dsp:cNvSpPr/>
      </dsp:nvSpPr>
      <dsp:spPr>
        <a:xfrm>
          <a:off x="0" y="1870520"/>
          <a:ext cx="3785616" cy="889754"/>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US" sz="2500" kern="1200" dirty="0"/>
            <a:t>Employment </a:t>
          </a:r>
        </a:p>
      </dsp:txBody>
      <dsp:txXfrm>
        <a:off x="43434" y="1913954"/>
        <a:ext cx="3698748" cy="802886"/>
      </dsp:txXfrm>
    </dsp:sp>
    <dsp:sp modelId="{32B01ADB-8CE8-4576-B4C4-68AA17177A7B}">
      <dsp:nvSpPr>
        <dsp:cNvPr id="0" name=""/>
        <dsp:cNvSpPr/>
      </dsp:nvSpPr>
      <dsp:spPr>
        <a:xfrm rot="5400000">
          <a:off x="6794706" y="-115351"/>
          <a:ext cx="711803" cy="6729984"/>
        </a:xfrm>
        <a:prstGeom prst="round2Same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Scattered Site Placement Youth Readiness Assessment </a:t>
          </a:r>
        </a:p>
      </dsp:txBody>
      <dsp:txXfrm rot="-5400000">
        <a:off x="3785616" y="2928486"/>
        <a:ext cx="6695237" cy="642309"/>
      </dsp:txXfrm>
    </dsp:sp>
    <dsp:sp modelId="{3B9C42AC-E3B3-4448-8761-5A82679CB89D}">
      <dsp:nvSpPr>
        <dsp:cNvPr id="0" name=""/>
        <dsp:cNvSpPr/>
      </dsp:nvSpPr>
      <dsp:spPr>
        <a:xfrm>
          <a:off x="0" y="2804763"/>
          <a:ext cx="3785616" cy="889754"/>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US" sz="2500" kern="1200" dirty="0"/>
            <a:t>Pre-placement assessment required</a:t>
          </a:r>
        </a:p>
      </dsp:txBody>
      <dsp:txXfrm>
        <a:off x="43434" y="2848197"/>
        <a:ext cx="3698748" cy="802886"/>
      </dsp:txXfrm>
    </dsp:sp>
    <dsp:sp modelId="{FF1B0F58-C531-40DE-8CA3-A0408F55DFE2}">
      <dsp:nvSpPr>
        <dsp:cNvPr id="0" name=""/>
        <dsp:cNvSpPr/>
      </dsp:nvSpPr>
      <dsp:spPr>
        <a:xfrm rot="5400000">
          <a:off x="6794706" y="818891"/>
          <a:ext cx="711803" cy="6729984"/>
        </a:xfrm>
        <a:prstGeom prst="round2SameRect">
          <a:avLst/>
        </a:prstGeom>
        <a:solidFill>
          <a:schemeClr val="accent6">
            <a:tint val="40000"/>
            <a:alpha val="90000"/>
            <a:hueOff val="0"/>
            <a:satOff val="0"/>
            <a:lumOff val="0"/>
            <a:alphaOff val="0"/>
          </a:schemeClr>
        </a:solidFill>
        <a:ln w="6350" cap="flat" cmpd="sng" algn="ctr">
          <a:solidFill>
            <a:schemeClr val="accent6">
              <a:tint val="40000"/>
              <a:alpha val="9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Tier 1</a:t>
          </a:r>
        </a:p>
        <a:p>
          <a:pPr marL="114300" lvl="1" indent="-114300" algn="l" defTabSz="533400">
            <a:lnSpc>
              <a:spcPct val="90000"/>
            </a:lnSpc>
            <a:spcBef>
              <a:spcPct val="0"/>
            </a:spcBef>
            <a:spcAft>
              <a:spcPct val="15000"/>
            </a:spcAft>
            <a:buChar char="•"/>
          </a:pPr>
          <a:r>
            <a:rPr lang="en-US" sz="1200" kern="1200" dirty="0"/>
            <a:t>Tier 2</a:t>
          </a:r>
        </a:p>
        <a:p>
          <a:pPr marL="114300" lvl="1" indent="-114300" algn="l" defTabSz="533400">
            <a:lnSpc>
              <a:spcPct val="90000"/>
            </a:lnSpc>
            <a:spcBef>
              <a:spcPct val="0"/>
            </a:spcBef>
            <a:spcAft>
              <a:spcPct val="15000"/>
            </a:spcAft>
            <a:buChar char="•"/>
          </a:pPr>
          <a:r>
            <a:rPr lang="en-US" sz="1200" kern="1200" dirty="0"/>
            <a:t>Tier 3</a:t>
          </a:r>
        </a:p>
      </dsp:txBody>
      <dsp:txXfrm rot="-5400000">
        <a:off x="3785616" y="3862729"/>
        <a:ext cx="6695237" cy="642309"/>
      </dsp:txXfrm>
    </dsp:sp>
    <dsp:sp modelId="{B7BDDA1F-A5D8-440F-818D-19D4591A1375}">
      <dsp:nvSpPr>
        <dsp:cNvPr id="0" name=""/>
        <dsp:cNvSpPr/>
      </dsp:nvSpPr>
      <dsp:spPr>
        <a:xfrm>
          <a:off x="0" y="3739005"/>
          <a:ext cx="3785616" cy="889754"/>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US" sz="2500" kern="1200" dirty="0"/>
            <a:t>ILP program will be Tiered</a:t>
          </a:r>
        </a:p>
      </dsp:txBody>
      <dsp:txXfrm>
        <a:off x="43434" y="3782439"/>
        <a:ext cx="3698748" cy="8028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FA05EF-4601-4158-A012-219B7FC39E26}">
      <dsp:nvSpPr>
        <dsp:cNvPr id="0" name=""/>
        <dsp:cNvSpPr/>
      </dsp:nvSpPr>
      <dsp:spPr>
        <a:xfrm>
          <a:off x="289915" y="0"/>
          <a:ext cx="8938260" cy="1325563"/>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1B3B27-2681-49F5-9A55-268BEAB17CE1}">
      <dsp:nvSpPr>
        <dsp:cNvPr id="0" name=""/>
        <dsp:cNvSpPr/>
      </dsp:nvSpPr>
      <dsp:spPr>
        <a:xfrm>
          <a:off x="2990373" y="315913"/>
          <a:ext cx="4534852" cy="693736"/>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Pre-Placement Assessment</a:t>
          </a:r>
        </a:p>
      </dsp:txBody>
      <dsp:txXfrm>
        <a:off x="3024238" y="349778"/>
        <a:ext cx="4467122" cy="62600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FFF522-72C4-405B-93EB-A74FB22F440A}">
      <dsp:nvSpPr>
        <dsp:cNvPr id="0" name=""/>
        <dsp:cNvSpPr/>
      </dsp:nvSpPr>
      <dsp:spPr>
        <a:xfrm>
          <a:off x="0" y="531"/>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973728-7A0A-4908-856F-091A0583F643}">
      <dsp:nvSpPr>
        <dsp:cNvPr id="0" name=""/>
        <dsp:cNvSpPr/>
      </dsp:nvSpPr>
      <dsp:spPr>
        <a:xfrm>
          <a:off x="0" y="531"/>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Scattered Site Placement Youth Readiness Assessment:</a:t>
          </a:r>
        </a:p>
      </dsp:txBody>
      <dsp:txXfrm>
        <a:off x="0" y="531"/>
        <a:ext cx="10515600" cy="621467"/>
      </dsp:txXfrm>
    </dsp:sp>
    <dsp:sp modelId="{3D49EB53-806C-4853-ABA8-96F365952691}">
      <dsp:nvSpPr>
        <dsp:cNvPr id="0" name=""/>
        <dsp:cNvSpPr/>
      </dsp:nvSpPr>
      <dsp:spPr>
        <a:xfrm>
          <a:off x="0" y="621999"/>
          <a:ext cx="10515600" cy="0"/>
        </a:xfrm>
        <a:prstGeom prst="line">
          <a:avLst/>
        </a:prstGeom>
        <a:solidFill>
          <a:schemeClr val="accent2">
            <a:hueOff val="-242561"/>
            <a:satOff val="-13988"/>
            <a:lumOff val="1438"/>
            <a:alphaOff val="0"/>
          </a:schemeClr>
        </a:solidFill>
        <a:ln w="12700" cap="flat" cmpd="sng" algn="ctr">
          <a:solidFill>
            <a:schemeClr val="accent2">
              <a:hueOff val="-242561"/>
              <a:satOff val="-13988"/>
              <a:lumOff val="143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AA2011-FD87-4031-8A43-521E5EAC10C1}">
      <dsp:nvSpPr>
        <dsp:cNvPr id="0" name=""/>
        <dsp:cNvSpPr/>
      </dsp:nvSpPr>
      <dsp:spPr>
        <a:xfrm>
          <a:off x="0" y="621999"/>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Must be completed before a young person can be considered for ILP admission</a:t>
          </a:r>
        </a:p>
      </dsp:txBody>
      <dsp:txXfrm>
        <a:off x="0" y="621999"/>
        <a:ext cx="10515600" cy="621467"/>
      </dsp:txXfrm>
    </dsp:sp>
    <dsp:sp modelId="{CCC4431B-3C63-46B9-B2A4-31DDB480C372}">
      <dsp:nvSpPr>
        <dsp:cNvPr id="0" name=""/>
        <dsp:cNvSpPr/>
      </dsp:nvSpPr>
      <dsp:spPr>
        <a:xfrm>
          <a:off x="0" y="1243467"/>
          <a:ext cx="10515600" cy="0"/>
        </a:xfrm>
        <a:prstGeom prst="line">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905D0D1-46C5-4CAD-89A1-A2A95FF636E0}">
      <dsp:nvSpPr>
        <dsp:cNvPr id="0" name=""/>
        <dsp:cNvSpPr/>
      </dsp:nvSpPr>
      <dsp:spPr>
        <a:xfrm>
          <a:off x="0" y="1243467"/>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Can be completed as early as 6 months prior to a young person’s 18</a:t>
          </a:r>
          <a:r>
            <a:rPr lang="en-US" sz="2300" kern="1200" baseline="30000" dirty="0"/>
            <a:t>th</a:t>
          </a:r>
          <a:r>
            <a:rPr lang="en-US" sz="2300" kern="1200" dirty="0"/>
            <a:t> birthday</a:t>
          </a:r>
        </a:p>
      </dsp:txBody>
      <dsp:txXfrm>
        <a:off x="0" y="1243467"/>
        <a:ext cx="10515600" cy="621467"/>
      </dsp:txXfrm>
    </dsp:sp>
    <dsp:sp modelId="{D9C81704-63F8-4140-BD6C-BFEFCD81819A}">
      <dsp:nvSpPr>
        <dsp:cNvPr id="0" name=""/>
        <dsp:cNvSpPr/>
      </dsp:nvSpPr>
      <dsp:spPr>
        <a:xfrm>
          <a:off x="0" y="1864935"/>
          <a:ext cx="10515600" cy="0"/>
        </a:xfrm>
        <a:prstGeom prst="line">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3FE206-E2F6-41DC-8200-495902E49363}">
      <dsp:nvSpPr>
        <dsp:cNvPr id="0" name=""/>
        <dsp:cNvSpPr/>
      </dsp:nvSpPr>
      <dsp:spPr>
        <a:xfrm>
          <a:off x="0" y="1864935"/>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Must be completed no later than 90 days prior to a young person’s 18</a:t>
          </a:r>
          <a:r>
            <a:rPr lang="en-US" sz="2300" kern="1200" baseline="30000" dirty="0"/>
            <a:t>th</a:t>
          </a:r>
          <a:r>
            <a:rPr lang="en-US" sz="2300" kern="1200" dirty="0"/>
            <a:t> birthday </a:t>
          </a:r>
        </a:p>
      </dsp:txBody>
      <dsp:txXfrm>
        <a:off x="0" y="1864935"/>
        <a:ext cx="10515600" cy="621467"/>
      </dsp:txXfrm>
    </dsp:sp>
    <dsp:sp modelId="{F46AD3A0-1C56-4740-A9DC-AAAC785DE335}">
      <dsp:nvSpPr>
        <dsp:cNvPr id="0" name=""/>
        <dsp:cNvSpPr/>
      </dsp:nvSpPr>
      <dsp:spPr>
        <a:xfrm>
          <a:off x="0" y="2486402"/>
          <a:ext cx="10515600" cy="0"/>
        </a:xfrm>
        <a:prstGeom prst="line">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294244-F309-4733-BFD7-FA9F9DF82FF2}">
      <dsp:nvSpPr>
        <dsp:cNvPr id="0" name=""/>
        <dsp:cNvSpPr/>
      </dsp:nvSpPr>
      <dsp:spPr>
        <a:xfrm>
          <a:off x="0" y="2486402"/>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Completed by the Independent Living Specialist (ILS) </a:t>
          </a:r>
        </a:p>
      </dsp:txBody>
      <dsp:txXfrm>
        <a:off x="0" y="2486402"/>
        <a:ext cx="10515600" cy="621467"/>
      </dsp:txXfrm>
    </dsp:sp>
    <dsp:sp modelId="{1402E090-A656-4C11-9CA1-BCDE54D51B6E}">
      <dsp:nvSpPr>
        <dsp:cNvPr id="0" name=""/>
        <dsp:cNvSpPr/>
      </dsp:nvSpPr>
      <dsp:spPr>
        <a:xfrm>
          <a:off x="0" y="3107870"/>
          <a:ext cx="10515600" cy="0"/>
        </a:xfrm>
        <a:prstGeom prst="line">
          <a:avLst/>
        </a:prstGeom>
        <a:solidFill>
          <a:schemeClr val="accent2">
            <a:hueOff val="-1212803"/>
            <a:satOff val="-69940"/>
            <a:lumOff val="7190"/>
            <a:alphaOff val="0"/>
          </a:schemeClr>
        </a:solidFill>
        <a:ln w="12700" cap="flat" cmpd="sng" algn="ctr">
          <a:solidFill>
            <a:schemeClr val="accent2">
              <a:hueOff val="-1212803"/>
              <a:satOff val="-69940"/>
              <a:lumOff val="719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6480B1-4187-4370-8223-766E961C6ADD}">
      <dsp:nvSpPr>
        <dsp:cNvPr id="0" name=""/>
        <dsp:cNvSpPr/>
      </dsp:nvSpPr>
      <dsp:spPr>
        <a:xfrm>
          <a:off x="0" y="3107870"/>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Must be signed by the young person, ILS, DFCS CM and County Director at a minimum</a:t>
          </a:r>
        </a:p>
      </dsp:txBody>
      <dsp:txXfrm>
        <a:off x="0" y="3107870"/>
        <a:ext cx="10515600" cy="621467"/>
      </dsp:txXfrm>
    </dsp:sp>
    <dsp:sp modelId="{175F5C5D-BBD8-43E4-A989-B91FA2D3EB56}">
      <dsp:nvSpPr>
        <dsp:cNvPr id="0" name=""/>
        <dsp:cNvSpPr/>
      </dsp:nvSpPr>
      <dsp:spPr>
        <a:xfrm>
          <a:off x="0" y="3729338"/>
          <a:ext cx="10515600"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B953D6-A182-457F-81C3-1E527437F631}">
      <dsp:nvSpPr>
        <dsp:cNvPr id="0" name=""/>
        <dsp:cNvSpPr/>
      </dsp:nvSpPr>
      <dsp:spPr>
        <a:xfrm>
          <a:off x="0" y="3729338"/>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Youth will either be approved or denied ILP placement on or after 18</a:t>
          </a:r>
          <a:r>
            <a:rPr lang="en-US" sz="2300" kern="1200" baseline="30000" dirty="0"/>
            <a:t>th</a:t>
          </a:r>
          <a:r>
            <a:rPr lang="en-US" sz="2300" kern="1200" dirty="0"/>
            <a:t> birthday</a:t>
          </a:r>
        </a:p>
      </dsp:txBody>
      <dsp:txXfrm>
        <a:off x="0" y="3729338"/>
        <a:ext cx="10515600" cy="62146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FC9020-117E-4DBC-BE2B-11F0C40134BC}">
      <dsp:nvSpPr>
        <dsp:cNvPr id="0" name=""/>
        <dsp:cNvSpPr/>
      </dsp:nvSpPr>
      <dsp:spPr>
        <a:xfrm>
          <a:off x="0" y="296191"/>
          <a:ext cx="10515600" cy="693742"/>
        </a:xfrm>
        <a:prstGeom prst="roundRect">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Pre-Placement Assessment Criteria</a:t>
          </a:r>
        </a:p>
      </dsp:txBody>
      <dsp:txXfrm>
        <a:off x="33866" y="330057"/>
        <a:ext cx="10447868" cy="62601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DEB2DA-6C97-454D-B099-57D487702BB0}">
      <dsp:nvSpPr>
        <dsp:cNvPr id="0" name=""/>
        <dsp:cNvSpPr/>
      </dsp:nvSpPr>
      <dsp:spPr>
        <a:xfrm rot="10800000">
          <a:off x="1839089" y="1656"/>
          <a:ext cx="6992874" cy="310904"/>
        </a:xfrm>
        <a:prstGeom prst="homePlate">
          <a:avLst/>
        </a:prstGeom>
        <a:gradFill rotWithShape="0">
          <a:gsLst>
            <a:gs pos="0">
              <a:schemeClr val="accent1">
                <a:shade val="50000"/>
                <a:hueOff val="0"/>
                <a:satOff val="0"/>
                <a:lumOff val="0"/>
                <a:alphaOff val="0"/>
                <a:satMod val="103000"/>
                <a:lumMod val="102000"/>
                <a:tint val="94000"/>
              </a:schemeClr>
            </a:gs>
            <a:gs pos="50000">
              <a:schemeClr val="accent1">
                <a:shade val="50000"/>
                <a:hueOff val="0"/>
                <a:satOff val="0"/>
                <a:lumOff val="0"/>
                <a:alphaOff val="0"/>
                <a:satMod val="110000"/>
                <a:lumMod val="100000"/>
                <a:shade val="100000"/>
              </a:schemeClr>
            </a:gs>
            <a:gs pos="100000">
              <a:schemeClr val="accent1">
                <a:shade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00" tIns="53340" rIns="99568" bIns="53340" numCol="1" spcCol="1270" anchor="ctr" anchorCtr="0">
          <a:noAutofit/>
        </a:bodyPr>
        <a:lstStyle/>
        <a:p>
          <a:pPr marL="0" lvl="0" indent="0" algn="ctr" defTabSz="622300">
            <a:lnSpc>
              <a:spcPct val="90000"/>
            </a:lnSpc>
            <a:spcBef>
              <a:spcPct val="0"/>
            </a:spcBef>
            <a:spcAft>
              <a:spcPct val="35000"/>
            </a:spcAft>
            <a:buNone/>
          </a:pPr>
          <a:r>
            <a:rPr lang="en-US" sz="1400" kern="1200" dirty="0"/>
            <a:t>Self Development and Independent Functioning</a:t>
          </a:r>
        </a:p>
      </dsp:txBody>
      <dsp:txXfrm rot="10800000">
        <a:off x="1916815" y="1656"/>
        <a:ext cx="6915148" cy="310904"/>
      </dsp:txXfrm>
    </dsp:sp>
    <dsp:sp modelId="{0593A247-1B7A-4446-A518-E5320B326A00}">
      <dsp:nvSpPr>
        <dsp:cNvPr id="0" name=""/>
        <dsp:cNvSpPr/>
      </dsp:nvSpPr>
      <dsp:spPr>
        <a:xfrm>
          <a:off x="1683636" y="1656"/>
          <a:ext cx="310904" cy="310904"/>
        </a:xfrm>
        <a:prstGeom prst="ellipse">
          <a:avLst/>
        </a:prstGeom>
        <a:solidFill>
          <a:schemeClr val="accent1">
            <a:tint val="5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0374087E-3CE1-4A4B-B0C7-615FB5D45FA3}">
      <dsp:nvSpPr>
        <dsp:cNvPr id="0" name=""/>
        <dsp:cNvSpPr/>
      </dsp:nvSpPr>
      <dsp:spPr>
        <a:xfrm rot="10800000">
          <a:off x="1839089" y="405368"/>
          <a:ext cx="6992874" cy="310904"/>
        </a:xfrm>
        <a:prstGeom prst="homePlate">
          <a:avLst/>
        </a:prstGeom>
        <a:gradFill rotWithShape="0">
          <a:gsLst>
            <a:gs pos="0">
              <a:schemeClr val="accent1">
                <a:shade val="50000"/>
                <a:hueOff val="73181"/>
                <a:satOff val="-1782"/>
                <a:lumOff val="7799"/>
                <a:alphaOff val="0"/>
                <a:satMod val="103000"/>
                <a:lumMod val="102000"/>
                <a:tint val="94000"/>
              </a:schemeClr>
            </a:gs>
            <a:gs pos="50000">
              <a:schemeClr val="accent1">
                <a:shade val="50000"/>
                <a:hueOff val="73181"/>
                <a:satOff val="-1782"/>
                <a:lumOff val="7799"/>
                <a:alphaOff val="0"/>
                <a:satMod val="110000"/>
                <a:lumMod val="100000"/>
                <a:shade val="100000"/>
              </a:schemeClr>
            </a:gs>
            <a:gs pos="100000">
              <a:schemeClr val="accent1">
                <a:shade val="50000"/>
                <a:hueOff val="73181"/>
                <a:satOff val="-1782"/>
                <a:lumOff val="779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00" tIns="53340" rIns="99568" bIns="53340" numCol="1" spcCol="1270" anchor="ctr" anchorCtr="0">
          <a:noAutofit/>
        </a:bodyPr>
        <a:lstStyle/>
        <a:p>
          <a:pPr marL="0" lvl="0" indent="0" algn="ctr" defTabSz="622300">
            <a:lnSpc>
              <a:spcPct val="90000"/>
            </a:lnSpc>
            <a:spcBef>
              <a:spcPct val="0"/>
            </a:spcBef>
            <a:spcAft>
              <a:spcPct val="35000"/>
            </a:spcAft>
            <a:buNone/>
          </a:pPr>
          <a:r>
            <a:rPr lang="en-US" sz="1400" kern="1200" dirty="0"/>
            <a:t>Education</a:t>
          </a:r>
        </a:p>
      </dsp:txBody>
      <dsp:txXfrm rot="10800000">
        <a:off x="1916815" y="405368"/>
        <a:ext cx="6915148" cy="310904"/>
      </dsp:txXfrm>
    </dsp:sp>
    <dsp:sp modelId="{F4D9C374-7918-4612-ABA1-A8B60FA72B28}">
      <dsp:nvSpPr>
        <dsp:cNvPr id="0" name=""/>
        <dsp:cNvSpPr/>
      </dsp:nvSpPr>
      <dsp:spPr>
        <a:xfrm>
          <a:off x="1683636" y="405368"/>
          <a:ext cx="310904" cy="310904"/>
        </a:xfrm>
        <a:prstGeom prst="ellipse">
          <a:avLst/>
        </a:prstGeom>
        <a:solidFill>
          <a:schemeClr val="accent1">
            <a:tint val="50000"/>
            <a:hueOff val="-1297"/>
            <a:satOff val="62"/>
            <a:lumOff val="-212"/>
            <a:alphaOff val="0"/>
          </a:schemeClr>
        </a:solidFill>
        <a:ln>
          <a:noFill/>
        </a:ln>
        <a:effectLst/>
      </dsp:spPr>
      <dsp:style>
        <a:lnRef idx="0">
          <a:scrgbClr r="0" g="0" b="0"/>
        </a:lnRef>
        <a:fillRef idx="1">
          <a:scrgbClr r="0" g="0" b="0"/>
        </a:fillRef>
        <a:effectRef idx="2">
          <a:scrgbClr r="0" g="0" b="0"/>
        </a:effectRef>
        <a:fontRef idx="minor"/>
      </dsp:style>
    </dsp:sp>
    <dsp:sp modelId="{732DF0E0-81FF-4F0B-B609-49FB306513CF}">
      <dsp:nvSpPr>
        <dsp:cNvPr id="0" name=""/>
        <dsp:cNvSpPr/>
      </dsp:nvSpPr>
      <dsp:spPr>
        <a:xfrm rot="10800000">
          <a:off x="1839089" y="809080"/>
          <a:ext cx="6992874" cy="310904"/>
        </a:xfrm>
        <a:prstGeom prst="homePlate">
          <a:avLst/>
        </a:prstGeom>
        <a:gradFill rotWithShape="0">
          <a:gsLst>
            <a:gs pos="0">
              <a:schemeClr val="accent1">
                <a:shade val="50000"/>
                <a:hueOff val="146361"/>
                <a:satOff val="-3564"/>
                <a:lumOff val="15599"/>
                <a:alphaOff val="0"/>
                <a:satMod val="103000"/>
                <a:lumMod val="102000"/>
                <a:tint val="94000"/>
              </a:schemeClr>
            </a:gs>
            <a:gs pos="50000">
              <a:schemeClr val="accent1">
                <a:shade val="50000"/>
                <a:hueOff val="146361"/>
                <a:satOff val="-3564"/>
                <a:lumOff val="15599"/>
                <a:alphaOff val="0"/>
                <a:satMod val="110000"/>
                <a:lumMod val="100000"/>
                <a:shade val="100000"/>
              </a:schemeClr>
            </a:gs>
            <a:gs pos="100000">
              <a:schemeClr val="accent1">
                <a:shade val="50000"/>
                <a:hueOff val="146361"/>
                <a:satOff val="-3564"/>
                <a:lumOff val="1559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00" tIns="53340" rIns="99568" bIns="53340" numCol="1" spcCol="1270" anchor="ctr" anchorCtr="0">
          <a:noAutofit/>
        </a:bodyPr>
        <a:lstStyle/>
        <a:p>
          <a:pPr marL="0" lvl="0" indent="0" algn="ctr" defTabSz="622300">
            <a:lnSpc>
              <a:spcPct val="90000"/>
            </a:lnSpc>
            <a:spcBef>
              <a:spcPct val="0"/>
            </a:spcBef>
            <a:spcAft>
              <a:spcPct val="35000"/>
            </a:spcAft>
            <a:buNone/>
          </a:pPr>
          <a:r>
            <a:rPr lang="en-US" sz="1400" kern="1200" dirty="0"/>
            <a:t>Household Management and Life Skills</a:t>
          </a:r>
        </a:p>
      </dsp:txBody>
      <dsp:txXfrm rot="10800000">
        <a:off x="1916815" y="809080"/>
        <a:ext cx="6915148" cy="310904"/>
      </dsp:txXfrm>
    </dsp:sp>
    <dsp:sp modelId="{3CBDA22F-65FB-4573-86BC-3128BDE0D6F0}">
      <dsp:nvSpPr>
        <dsp:cNvPr id="0" name=""/>
        <dsp:cNvSpPr/>
      </dsp:nvSpPr>
      <dsp:spPr>
        <a:xfrm>
          <a:off x="1683636" y="809080"/>
          <a:ext cx="310904" cy="310904"/>
        </a:xfrm>
        <a:prstGeom prst="ellipse">
          <a:avLst/>
        </a:prstGeom>
        <a:solidFill>
          <a:schemeClr val="accent1">
            <a:tint val="50000"/>
            <a:hueOff val="-2595"/>
            <a:satOff val="124"/>
            <a:lumOff val="-424"/>
            <a:alphaOff val="0"/>
          </a:schemeClr>
        </a:solidFill>
        <a:ln>
          <a:noFill/>
        </a:ln>
        <a:effectLst/>
      </dsp:spPr>
      <dsp:style>
        <a:lnRef idx="0">
          <a:scrgbClr r="0" g="0" b="0"/>
        </a:lnRef>
        <a:fillRef idx="1">
          <a:scrgbClr r="0" g="0" b="0"/>
        </a:fillRef>
        <a:effectRef idx="2">
          <a:scrgbClr r="0" g="0" b="0"/>
        </a:effectRef>
        <a:fontRef idx="minor"/>
      </dsp:style>
    </dsp:sp>
    <dsp:sp modelId="{9236EA75-51D7-4233-9E40-998DBBB1B67A}">
      <dsp:nvSpPr>
        <dsp:cNvPr id="0" name=""/>
        <dsp:cNvSpPr/>
      </dsp:nvSpPr>
      <dsp:spPr>
        <a:xfrm rot="10800000">
          <a:off x="1839089" y="1212792"/>
          <a:ext cx="6992874" cy="310904"/>
        </a:xfrm>
        <a:prstGeom prst="homePlate">
          <a:avLst/>
        </a:prstGeom>
        <a:gradFill rotWithShape="0">
          <a:gsLst>
            <a:gs pos="0">
              <a:schemeClr val="accent1">
                <a:shade val="50000"/>
                <a:hueOff val="219542"/>
                <a:satOff val="-5347"/>
                <a:lumOff val="23398"/>
                <a:alphaOff val="0"/>
                <a:satMod val="103000"/>
                <a:lumMod val="102000"/>
                <a:tint val="94000"/>
              </a:schemeClr>
            </a:gs>
            <a:gs pos="50000">
              <a:schemeClr val="accent1">
                <a:shade val="50000"/>
                <a:hueOff val="219542"/>
                <a:satOff val="-5347"/>
                <a:lumOff val="23398"/>
                <a:alphaOff val="0"/>
                <a:satMod val="110000"/>
                <a:lumMod val="100000"/>
                <a:shade val="100000"/>
              </a:schemeClr>
            </a:gs>
            <a:gs pos="100000">
              <a:schemeClr val="accent1">
                <a:shade val="50000"/>
                <a:hueOff val="219542"/>
                <a:satOff val="-5347"/>
                <a:lumOff val="2339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00" tIns="53340" rIns="99568" bIns="53340" numCol="1" spcCol="1270" anchor="ctr" anchorCtr="0">
          <a:noAutofit/>
        </a:bodyPr>
        <a:lstStyle/>
        <a:p>
          <a:pPr marL="0" lvl="0" indent="0" algn="ctr" defTabSz="622300">
            <a:lnSpc>
              <a:spcPct val="90000"/>
            </a:lnSpc>
            <a:spcBef>
              <a:spcPct val="0"/>
            </a:spcBef>
            <a:spcAft>
              <a:spcPct val="35000"/>
            </a:spcAft>
            <a:buNone/>
          </a:pPr>
          <a:r>
            <a:rPr lang="en-US" sz="1400" kern="1200" dirty="0"/>
            <a:t>Mental Health</a:t>
          </a:r>
        </a:p>
      </dsp:txBody>
      <dsp:txXfrm rot="10800000">
        <a:off x="1916815" y="1212792"/>
        <a:ext cx="6915148" cy="310904"/>
      </dsp:txXfrm>
    </dsp:sp>
    <dsp:sp modelId="{5D7E4AD9-D566-40E2-8AF0-4B2CFC02F239}">
      <dsp:nvSpPr>
        <dsp:cNvPr id="0" name=""/>
        <dsp:cNvSpPr/>
      </dsp:nvSpPr>
      <dsp:spPr>
        <a:xfrm>
          <a:off x="1683636" y="1212792"/>
          <a:ext cx="310904" cy="310904"/>
        </a:xfrm>
        <a:prstGeom prst="ellipse">
          <a:avLst/>
        </a:prstGeom>
        <a:solidFill>
          <a:schemeClr val="accent1">
            <a:tint val="50000"/>
            <a:hueOff val="-3892"/>
            <a:satOff val="187"/>
            <a:lumOff val="-635"/>
            <a:alphaOff val="0"/>
          </a:schemeClr>
        </a:solidFill>
        <a:ln>
          <a:noFill/>
        </a:ln>
        <a:effectLst/>
      </dsp:spPr>
      <dsp:style>
        <a:lnRef idx="0">
          <a:scrgbClr r="0" g="0" b="0"/>
        </a:lnRef>
        <a:fillRef idx="1">
          <a:scrgbClr r="0" g="0" b="0"/>
        </a:fillRef>
        <a:effectRef idx="2">
          <a:scrgbClr r="0" g="0" b="0"/>
        </a:effectRef>
        <a:fontRef idx="minor"/>
      </dsp:style>
    </dsp:sp>
    <dsp:sp modelId="{2A96FF6D-A6EB-4353-BF21-FE3E153AFE42}">
      <dsp:nvSpPr>
        <dsp:cNvPr id="0" name=""/>
        <dsp:cNvSpPr/>
      </dsp:nvSpPr>
      <dsp:spPr>
        <a:xfrm rot="10800000">
          <a:off x="1839089" y="1616504"/>
          <a:ext cx="6992874" cy="310904"/>
        </a:xfrm>
        <a:prstGeom prst="homePlate">
          <a:avLst/>
        </a:prstGeom>
        <a:gradFill rotWithShape="0">
          <a:gsLst>
            <a:gs pos="0">
              <a:schemeClr val="accent1">
                <a:shade val="50000"/>
                <a:hueOff val="292722"/>
                <a:satOff val="-7129"/>
                <a:lumOff val="31197"/>
                <a:alphaOff val="0"/>
                <a:satMod val="103000"/>
                <a:lumMod val="102000"/>
                <a:tint val="94000"/>
              </a:schemeClr>
            </a:gs>
            <a:gs pos="50000">
              <a:schemeClr val="accent1">
                <a:shade val="50000"/>
                <a:hueOff val="292722"/>
                <a:satOff val="-7129"/>
                <a:lumOff val="31197"/>
                <a:alphaOff val="0"/>
                <a:satMod val="110000"/>
                <a:lumMod val="100000"/>
                <a:shade val="100000"/>
              </a:schemeClr>
            </a:gs>
            <a:gs pos="100000">
              <a:schemeClr val="accent1">
                <a:shade val="50000"/>
                <a:hueOff val="292722"/>
                <a:satOff val="-7129"/>
                <a:lumOff val="3119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00" tIns="53340" rIns="99568" bIns="53340" numCol="1" spcCol="1270" anchor="ctr" anchorCtr="0">
          <a:noAutofit/>
        </a:bodyPr>
        <a:lstStyle/>
        <a:p>
          <a:pPr marL="0" lvl="0" indent="0" algn="ctr" defTabSz="622300">
            <a:lnSpc>
              <a:spcPct val="90000"/>
            </a:lnSpc>
            <a:spcBef>
              <a:spcPct val="0"/>
            </a:spcBef>
            <a:spcAft>
              <a:spcPct val="35000"/>
            </a:spcAft>
            <a:buNone/>
          </a:pPr>
          <a:r>
            <a:rPr lang="en-US" sz="1400" kern="1200" dirty="0"/>
            <a:t>Placement History</a:t>
          </a:r>
        </a:p>
      </dsp:txBody>
      <dsp:txXfrm rot="10800000">
        <a:off x="1916815" y="1616504"/>
        <a:ext cx="6915148" cy="310904"/>
      </dsp:txXfrm>
    </dsp:sp>
    <dsp:sp modelId="{C40B5B89-6217-4164-86EF-93094C58D5E8}">
      <dsp:nvSpPr>
        <dsp:cNvPr id="0" name=""/>
        <dsp:cNvSpPr/>
      </dsp:nvSpPr>
      <dsp:spPr>
        <a:xfrm>
          <a:off x="1683636" y="1616504"/>
          <a:ext cx="310904" cy="310904"/>
        </a:xfrm>
        <a:prstGeom prst="ellipse">
          <a:avLst/>
        </a:prstGeom>
        <a:solidFill>
          <a:schemeClr val="accent1">
            <a:tint val="50000"/>
            <a:hueOff val="-5190"/>
            <a:satOff val="249"/>
            <a:lumOff val="-847"/>
            <a:alphaOff val="0"/>
          </a:schemeClr>
        </a:solidFill>
        <a:ln>
          <a:noFill/>
        </a:ln>
        <a:effectLst/>
      </dsp:spPr>
      <dsp:style>
        <a:lnRef idx="0">
          <a:scrgbClr r="0" g="0" b="0"/>
        </a:lnRef>
        <a:fillRef idx="1">
          <a:scrgbClr r="0" g="0" b="0"/>
        </a:fillRef>
        <a:effectRef idx="2">
          <a:scrgbClr r="0" g="0" b="0"/>
        </a:effectRef>
        <a:fontRef idx="minor"/>
      </dsp:style>
    </dsp:sp>
    <dsp:sp modelId="{86DBD71F-70A7-4BF6-9769-F21176CA0F54}">
      <dsp:nvSpPr>
        <dsp:cNvPr id="0" name=""/>
        <dsp:cNvSpPr/>
      </dsp:nvSpPr>
      <dsp:spPr>
        <a:xfrm rot="10800000">
          <a:off x="1839089" y="2020216"/>
          <a:ext cx="6992874" cy="310904"/>
        </a:xfrm>
        <a:prstGeom prst="homePlate">
          <a:avLst/>
        </a:prstGeom>
        <a:gradFill rotWithShape="0">
          <a:gsLst>
            <a:gs pos="0">
              <a:schemeClr val="accent1">
                <a:shade val="50000"/>
                <a:hueOff val="365903"/>
                <a:satOff val="-8911"/>
                <a:lumOff val="38996"/>
                <a:alphaOff val="0"/>
                <a:satMod val="103000"/>
                <a:lumMod val="102000"/>
                <a:tint val="94000"/>
              </a:schemeClr>
            </a:gs>
            <a:gs pos="50000">
              <a:schemeClr val="accent1">
                <a:shade val="50000"/>
                <a:hueOff val="365903"/>
                <a:satOff val="-8911"/>
                <a:lumOff val="38996"/>
                <a:alphaOff val="0"/>
                <a:satMod val="110000"/>
                <a:lumMod val="100000"/>
                <a:shade val="100000"/>
              </a:schemeClr>
            </a:gs>
            <a:gs pos="100000">
              <a:schemeClr val="accent1">
                <a:shade val="50000"/>
                <a:hueOff val="365903"/>
                <a:satOff val="-8911"/>
                <a:lumOff val="3899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00" tIns="53340" rIns="99568" bIns="53340" numCol="1" spcCol="1270" anchor="ctr" anchorCtr="0">
          <a:noAutofit/>
        </a:bodyPr>
        <a:lstStyle/>
        <a:p>
          <a:pPr marL="0" lvl="0" indent="0" algn="ctr" defTabSz="622300">
            <a:lnSpc>
              <a:spcPct val="90000"/>
            </a:lnSpc>
            <a:spcBef>
              <a:spcPct val="0"/>
            </a:spcBef>
            <a:spcAft>
              <a:spcPct val="35000"/>
            </a:spcAft>
            <a:buNone/>
          </a:pPr>
          <a:r>
            <a:rPr lang="en-US" sz="1400" kern="1200" dirty="0"/>
            <a:t>Employment</a:t>
          </a:r>
        </a:p>
      </dsp:txBody>
      <dsp:txXfrm rot="10800000">
        <a:off x="1916815" y="2020216"/>
        <a:ext cx="6915148" cy="310904"/>
      </dsp:txXfrm>
    </dsp:sp>
    <dsp:sp modelId="{18E71DE7-1B73-4204-B8BB-4C8ACC742B8D}">
      <dsp:nvSpPr>
        <dsp:cNvPr id="0" name=""/>
        <dsp:cNvSpPr/>
      </dsp:nvSpPr>
      <dsp:spPr>
        <a:xfrm>
          <a:off x="1683636" y="2020216"/>
          <a:ext cx="310904" cy="310904"/>
        </a:xfrm>
        <a:prstGeom prst="ellipse">
          <a:avLst/>
        </a:prstGeom>
        <a:solidFill>
          <a:schemeClr val="accent1">
            <a:tint val="50000"/>
            <a:hueOff val="-6487"/>
            <a:satOff val="311"/>
            <a:lumOff val="-1059"/>
            <a:alphaOff val="0"/>
          </a:schemeClr>
        </a:solidFill>
        <a:ln>
          <a:noFill/>
        </a:ln>
        <a:effectLst/>
      </dsp:spPr>
      <dsp:style>
        <a:lnRef idx="0">
          <a:scrgbClr r="0" g="0" b="0"/>
        </a:lnRef>
        <a:fillRef idx="1">
          <a:scrgbClr r="0" g="0" b="0"/>
        </a:fillRef>
        <a:effectRef idx="2">
          <a:scrgbClr r="0" g="0" b="0"/>
        </a:effectRef>
        <a:fontRef idx="minor"/>
      </dsp:style>
    </dsp:sp>
    <dsp:sp modelId="{39B9DA81-21B7-441F-B12F-9CE8F811063C}">
      <dsp:nvSpPr>
        <dsp:cNvPr id="0" name=""/>
        <dsp:cNvSpPr/>
      </dsp:nvSpPr>
      <dsp:spPr>
        <a:xfrm rot="10800000">
          <a:off x="1839089" y="2423928"/>
          <a:ext cx="6992874" cy="310904"/>
        </a:xfrm>
        <a:prstGeom prst="homePlate">
          <a:avLst/>
        </a:prstGeom>
        <a:gradFill rotWithShape="0">
          <a:gsLst>
            <a:gs pos="0">
              <a:schemeClr val="accent1">
                <a:shade val="50000"/>
                <a:hueOff val="365903"/>
                <a:satOff val="-8911"/>
                <a:lumOff val="38996"/>
                <a:alphaOff val="0"/>
                <a:satMod val="103000"/>
                <a:lumMod val="102000"/>
                <a:tint val="94000"/>
              </a:schemeClr>
            </a:gs>
            <a:gs pos="50000">
              <a:schemeClr val="accent1">
                <a:shade val="50000"/>
                <a:hueOff val="365903"/>
                <a:satOff val="-8911"/>
                <a:lumOff val="38996"/>
                <a:alphaOff val="0"/>
                <a:satMod val="110000"/>
                <a:lumMod val="100000"/>
                <a:shade val="100000"/>
              </a:schemeClr>
            </a:gs>
            <a:gs pos="100000">
              <a:schemeClr val="accent1">
                <a:shade val="50000"/>
                <a:hueOff val="365903"/>
                <a:satOff val="-8911"/>
                <a:lumOff val="3899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00" tIns="53340" rIns="99568" bIns="53340" numCol="1" spcCol="1270" anchor="ctr" anchorCtr="0">
          <a:noAutofit/>
        </a:bodyPr>
        <a:lstStyle/>
        <a:p>
          <a:pPr marL="0" lvl="0" indent="0" algn="ctr" defTabSz="622300">
            <a:lnSpc>
              <a:spcPct val="90000"/>
            </a:lnSpc>
            <a:spcBef>
              <a:spcPct val="0"/>
            </a:spcBef>
            <a:spcAft>
              <a:spcPct val="35000"/>
            </a:spcAft>
            <a:buNone/>
          </a:pPr>
          <a:r>
            <a:rPr lang="en-US" sz="1400" kern="1200" dirty="0"/>
            <a:t>Expectant or Parenting Youth</a:t>
          </a:r>
        </a:p>
      </dsp:txBody>
      <dsp:txXfrm rot="10800000">
        <a:off x="1916815" y="2423928"/>
        <a:ext cx="6915148" cy="310904"/>
      </dsp:txXfrm>
    </dsp:sp>
    <dsp:sp modelId="{2361EAA1-C7A6-471F-BC97-47C3B9407CFC}">
      <dsp:nvSpPr>
        <dsp:cNvPr id="0" name=""/>
        <dsp:cNvSpPr/>
      </dsp:nvSpPr>
      <dsp:spPr>
        <a:xfrm>
          <a:off x="1683636" y="2423928"/>
          <a:ext cx="310904" cy="310904"/>
        </a:xfrm>
        <a:prstGeom prst="ellipse">
          <a:avLst/>
        </a:prstGeom>
        <a:solidFill>
          <a:schemeClr val="accent1">
            <a:tint val="50000"/>
            <a:hueOff val="-7785"/>
            <a:satOff val="373"/>
            <a:lumOff val="-1271"/>
            <a:alphaOff val="0"/>
          </a:schemeClr>
        </a:solidFill>
        <a:ln>
          <a:noFill/>
        </a:ln>
        <a:effectLst/>
      </dsp:spPr>
      <dsp:style>
        <a:lnRef idx="0">
          <a:scrgbClr r="0" g="0" b="0"/>
        </a:lnRef>
        <a:fillRef idx="1">
          <a:scrgbClr r="0" g="0" b="0"/>
        </a:fillRef>
        <a:effectRef idx="2">
          <a:scrgbClr r="0" g="0" b="0"/>
        </a:effectRef>
        <a:fontRef idx="minor"/>
      </dsp:style>
    </dsp:sp>
    <dsp:sp modelId="{60FA521A-C15C-4ED4-8272-07A5E86CB093}">
      <dsp:nvSpPr>
        <dsp:cNvPr id="0" name=""/>
        <dsp:cNvSpPr/>
      </dsp:nvSpPr>
      <dsp:spPr>
        <a:xfrm rot="10800000">
          <a:off x="1839089" y="2827640"/>
          <a:ext cx="6992874" cy="310904"/>
        </a:xfrm>
        <a:prstGeom prst="homePlate">
          <a:avLst/>
        </a:prstGeom>
        <a:gradFill rotWithShape="0">
          <a:gsLst>
            <a:gs pos="0">
              <a:schemeClr val="accent1">
                <a:shade val="50000"/>
                <a:hueOff val="292722"/>
                <a:satOff val="-7129"/>
                <a:lumOff val="31197"/>
                <a:alphaOff val="0"/>
                <a:satMod val="103000"/>
                <a:lumMod val="102000"/>
                <a:tint val="94000"/>
              </a:schemeClr>
            </a:gs>
            <a:gs pos="50000">
              <a:schemeClr val="accent1">
                <a:shade val="50000"/>
                <a:hueOff val="292722"/>
                <a:satOff val="-7129"/>
                <a:lumOff val="31197"/>
                <a:alphaOff val="0"/>
                <a:satMod val="110000"/>
                <a:lumMod val="100000"/>
                <a:shade val="100000"/>
              </a:schemeClr>
            </a:gs>
            <a:gs pos="100000">
              <a:schemeClr val="accent1">
                <a:shade val="50000"/>
                <a:hueOff val="292722"/>
                <a:satOff val="-7129"/>
                <a:lumOff val="3119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00" tIns="53340" rIns="99568" bIns="53340" numCol="1" spcCol="1270" anchor="ctr" anchorCtr="0">
          <a:noAutofit/>
        </a:bodyPr>
        <a:lstStyle/>
        <a:p>
          <a:pPr marL="0" lvl="0" indent="0" algn="ctr" defTabSz="622300">
            <a:lnSpc>
              <a:spcPct val="90000"/>
            </a:lnSpc>
            <a:spcBef>
              <a:spcPct val="0"/>
            </a:spcBef>
            <a:spcAft>
              <a:spcPct val="35000"/>
            </a:spcAft>
            <a:buNone/>
          </a:pPr>
          <a:r>
            <a:rPr lang="en-US" sz="1400" kern="1200" dirty="0"/>
            <a:t>Physical and Reproductive Health</a:t>
          </a:r>
        </a:p>
      </dsp:txBody>
      <dsp:txXfrm rot="10800000">
        <a:off x="1916815" y="2827640"/>
        <a:ext cx="6915148" cy="310904"/>
      </dsp:txXfrm>
    </dsp:sp>
    <dsp:sp modelId="{C6CEE1CB-D451-4391-8F1F-76162D192EF9}">
      <dsp:nvSpPr>
        <dsp:cNvPr id="0" name=""/>
        <dsp:cNvSpPr/>
      </dsp:nvSpPr>
      <dsp:spPr>
        <a:xfrm>
          <a:off x="1683636" y="2827640"/>
          <a:ext cx="310904" cy="310904"/>
        </a:xfrm>
        <a:prstGeom prst="ellipse">
          <a:avLst/>
        </a:prstGeom>
        <a:solidFill>
          <a:schemeClr val="accent1">
            <a:tint val="50000"/>
            <a:hueOff val="-9082"/>
            <a:satOff val="435"/>
            <a:lumOff val="-1483"/>
            <a:alphaOff val="0"/>
          </a:schemeClr>
        </a:solidFill>
        <a:ln>
          <a:noFill/>
        </a:ln>
        <a:effectLst/>
      </dsp:spPr>
      <dsp:style>
        <a:lnRef idx="0">
          <a:scrgbClr r="0" g="0" b="0"/>
        </a:lnRef>
        <a:fillRef idx="1">
          <a:scrgbClr r="0" g="0" b="0"/>
        </a:fillRef>
        <a:effectRef idx="2">
          <a:scrgbClr r="0" g="0" b="0"/>
        </a:effectRef>
        <a:fontRef idx="minor"/>
      </dsp:style>
    </dsp:sp>
    <dsp:sp modelId="{A2C7CFC2-0FF4-467C-985C-AB33EE7B62A0}">
      <dsp:nvSpPr>
        <dsp:cNvPr id="0" name=""/>
        <dsp:cNvSpPr/>
      </dsp:nvSpPr>
      <dsp:spPr>
        <a:xfrm rot="10800000">
          <a:off x="1839089" y="3231352"/>
          <a:ext cx="6992874" cy="310904"/>
        </a:xfrm>
        <a:prstGeom prst="homePlate">
          <a:avLst/>
        </a:prstGeom>
        <a:gradFill rotWithShape="0">
          <a:gsLst>
            <a:gs pos="0">
              <a:schemeClr val="accent1">
                <a:shade val="50000"/>
                <a:hueOff val="219542"/>
                <a:satOff val="-5347"/>
                <a:lumOff val="23398"/>
                <a:alphaOff val="0"/>
                <a:satMod val="103000"/>
                <a:lumMod val="102000"/>
                <a:tint val="94000"/>
              </a:schemeClr>
            </a:gs>
            <a:gs pos="50000">
              <a:schemeClr val="accent1">
                <a:shade val="50000"/>
                <a:hueOff val="219542"/>
                <a:satOff val="-5347"/>
                <a:lumOff val="23398"/>
                <a:alphaOff val="0"/>
                <a:satMod val="110000"/>
                <a:lumMod val="100000"/>
                <a:shade val="100000"/>
              </a:schemeClr>
            </a:gs>
            <a:gs pos="100000">
              <a:schemeClr val="accent1">
                <a:shade val="50000"/>
                <a:hueOff val="219542"/>
                <a:satOff val="-5347"/>
                <a:lumOff val="2339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00" tIns="53340" rIns="99568" bIns="53340" numCol="1" spcCol="1270" anchor="ctr" anchorCtr="0">
          <a:noAutofit/>
        </a:bodyPr>
        <a:lstStyle/>
        <a:p>
          <a:pPr marL="0" lvl="0" indent="0" algn="ctr" defTabSz="622300">
            <a:lnSpc>
              <a:spcPct val="90000"/>
            </a:lnSpc>
            <a:spcBef>
              <a:spcPct val="0"/>
            </a:spcBef>
            <a:spcAft>
              <a:spcPct val="35000"/>
            </a:spcAft>
            <a:buNone/>
          </a:pPr>
          <a:r>
            <a:rPr lang="en-US" sz="1400" kern="1200" dirty="0"/>
            <a:t>Financial Literacy/Understanding Credit</a:t>
          </a:r>
        </a:p>
      </dsp:txBody>
      <dsp:txXfrm rot="10800000">
        <a:off x="1916815" y="3231352"/>
        <a:ext cx="6915148" cy="310904"/>
      </dsp:txXfrm>
    </dsp:sp>
    <dsp:sp modelId="{B5D1DCB4-F010-49F1-94B0-01BD4E9E7397}">
      <dsp:nvSpPr>
        <dsp:cNvPr id="0" name=""/>
        <dsp:cNvSpPr/>
      </dsp:nvSpPr>
      <dsp:spPr>
        <a:xfrm>
          <a:off x="1683636" y="3231352"/>
          <a:ext cx="310904" cy="310904"/>
        </a:xfrm>
        <a:prstGeom prst="ellipse">
          <a:avLst/>
        </a:prstGeom>
        <a:solidFill>
          <a:schemeClr val="accent1">
            <a:tint val="50000"/>
            <a:hueOff val="-10380"/>
            <a:satOff val="498"/>
            <a:lumOff val="-1694"/>
            <a:alphaOff val="0"/>
          </a:schemeClr>
        </a:solidFill>
        <a:ln>
          <a:noFill/>
        </a:ln>
        <a:effectLst/>
      </dsp:spPr>
      <dsp:style>
        <a:lnRef idx="0">
          <a:scrgbClr r="0" g="0" b="0"/>
        </a:lnRef>
        <a:fillRef idx="1">
          <a:scrgbClr r="0" g="0" b="0"/>
        </a:fillRef>
        <a:effectRef idx="2">
          <a:scrgbClr r="0" g="0" b="0"/>
        </a:effectRef>
        <a:fontRef idx="minor"/>
      </dsp:style>
    </dsp:sp>
    <dsp:sp modelId="{031A5B8F-B8D4-4D96-A2FC-7A2E6DC37A12}">
      <dsp:nvSpPr>
        <dsp:cNvPr id="0" name=""/>
        <dsp:cNvSpPr/>
      </dsp:nvSpPr>
      <dsp:spPr>
        <a:xfrm rot="10800000">
          <a:off x="1839089" y="3635064"/>
          <a:ext cx="6992874" cy="310904"/>
        </a:xfrm>
        <a:prstGeom prst="homePlate">
          <a:avLst/>
        </a:prstGeom>
        <a:gradFill rotWithShape="0">
          <a:gsLst>
            <a:gs pos="0">
              <a:schemeClr val="accent1">
                <a:shade val="50000"/>
                <a:hueOff val="146361"/>
                <a:satOff val="-3564"/>
                <a:lumOff val="15599"/>
                <a:alphaOff val="0"/>
                <a:satMod val="103000"/>
                <a:lumMod val="102000"/>
                <a:tint val="94000"/>
              </a:schemeClr>
            </a:gs>
            <a:gs pos="50000">
              <a:schemeClr val="accent1">
                <a:shade val="50000"/>
                <a:hueOff val="146361"/>
                <a:satOff val="-3564"/>
                <a:lumOff val="15599"/>
                <a:alphaOff val="0"/>
                <a:satMod val="110000"/>
                <a:lumMod val="100000"/>
                <a:shade val="100000"/>
              </a:schemeClr>
            </a:gs>
            <a:gs pos="100000">
              <a:schemeClr val="accent1">
                <a:shade val="50000"/>
                <a:hueOff val="146361"/>
                <a:satOff val="-3564"/>
                <a:lumOff val="1559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00" tIns="53340" rIns="99568" bIns="53340" numCol="1" spcCol="1270" anchor="ctr" anchorCtr="0">
          <a:noAutofit/>
        </a:bodyPr>
        <a:lstStyle/>
        <a:p>
          <a:pPr marL="0" lvl="0" indent="0" algn="ctr" defTabSz="622300">
            <a:lnSpc>
              <a:spcPct val="90000"/>
            </a:lnSpc>
            <a:spcBef>
              <a:spcPct val="0"/>
            </a:spcBef>
            <a:spcAft>
              <a:spcPct val="35000"/>
            </a:spcAft>
            <a:buNone/>
          </a:pPr>
          <a:r>
            <a:rPr lang="en-US" sz="1400" kern="1200" dirty="0"/>
            <a:t>Criminal History</a:t>
          </a:r>
        </a:p>
      </dsp:txBody>
      <dsp:txXfrm rot="10800000">
        <a:off x="1916815" y="3635064"/>
        <a:ext cx="6915148" cy="310904"/>
      </dsp:txXfrm>
    </dsp:sp>
    <dsp:sp modelId="{5F807B3E-FEB3-4394-9ECE-8A38C3B4A0D8}">
      <dsp:nvSpPr>
        <dsp:cNvPr id="0" name=""/>
        <dsp:cNvSpPr/>
      </dsp:nvSpPr>
      <dsp:spPr>
        <a:xfrm>
          <a:off x="1683636" y="3635064"/>
          <a:ext cx="310904" cy="310904"/>
        </a:xfrm>
        <a:prstGeom prst="ellipse">
          <a:avLst/>
        </a:prstGeom>
        <a:solidFill>
          <a:schemeClr val="accent1">
            <a:tint val="50000"/>
            <a:hueOff val="-11677"/>
            <a:satOff val="560"/>
            <a:lumOff val="-1906"/>
            <a:alphaOff val="0"/>
          </a:schemeClr>
        </a:solidFill>
        <a:ln>
          <a:noFill/>
        </a:ln>
        <a:effectLst/>
      </dsp:spPr>
      <dsp:style>
        <a:lnRef idx="0">
          <a:scrgbClr r="0" g="0" b="0"/>
        </a:lnRef>
        <a:fillRef idx="1">
          <a:scrgbClr r="0" g="0" b="0"/>
        </a:fillRef>
        <a:effectRef idx="2">
          <a:scrgbClr r="0" g="0" b="0"/>
        </a:effectRef>
        <a:fontRef idx="minor"/>
      </dsp:style>
    </dsp:sp>
    <dsp:sp modelId="{1FEC5F67-9B62-4D2B-A5F8-2E2FBA63D2D2}">
      <dsp:nvSpPr>
        <dsp:cNvPr id="0" name=""/>
        <dsp:cNvSpPr/>
      </dsp:nvSpPr>
      <dsp:spPr>
        <a:xfrm rot="10800000">
          <a:off x="1839089" y="4038776"/>
          <a:ext cx="6992874" cy="310904"/>
        </a:xfrm>
        <a:prstGeom prst="homePlate">
          <a:avLst/>
        </a:prstGeom>
        <a:gradFill rotWithShape="0">
          <a:gsLst>
            <a:gs pos="0">
              <a:schemeClr val="accent1">
                <a:shade val="50000"/>
                <a:hueOff val="73181"/>
                <a:satOff val="-1782"/>
                <a:lumOff val="7799"/>
                <a:alphaOff val="0"/>
                <a:satMod val="103000"/>
                <a:lumMod val="102000"/>
                <a:tint val="94000"/>
              </a:schemeClr>
            </a:gs>
            <a:gs pos="50000">
              <a:schemeClr val="accent1">
                <a:shade val="50000"/>
                <a:hueOff val="73181"/>
                <a:satOff val="-1782"/>
                <a:lumOff val="7799"/>
                <a:alphaOff val="0"/>
                <a:satMod val="110000"/>
                <a:lumMod val="100000"/>
                <a:shade val="100000"/>
              </a:schemeClr>
            </a:gs>
            <a:gs pos="100000">
              <a:schemeClr val="accent1">
                <a:shade val="50000"/>
                <a:hueOff val="73181"/>
                <a:satOff val="-1782"/>
                <a:lumOff val="779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00" tIns="53340" rIns="99568" bIns="53340" numCol="1" spcCol="1270" anchor="ctr" anchorCtr="0">
          <a:noAutofit/>
        </a:bodyPr>
        <a:lstStyle/>
        <a:p>
          <a:pPr marL="0" lvl="0" indent="0" algn="ctr" defTabSz="622300">
            <a:lnSpc>
              <a:spcPct val="90000"/>
            </a:lnSpc>
            <a:spcBef>
              <a:spcPct val="0"/>
            </a:spcBef>
            <a:spcAft>
              <a:spcPct val="35000"/>
            </a:spcAft>
            <a:buNone/>
          </a:pPr>
          <a:r>
            <a:rPr lang="en-US" sz="1400" kern="1200" dirty="0"/>
            <a:t>Substance Abuse/Misuse</a:t>
          </a:r>
        </a:p>
      </dsp:txBody>
      <dsp:txXfrm rot="10800000">
        <a:off x="1916815" y="4038776"/>
        <a:ext cx="6915148" cy="310904"/>
      </dsp:txXfrm>
    </dsp:sp>
    <dsp:sp modelId="{40B35D44-58B8-4CE2-A375-2C1914347BB2}">
      <dsp:nvSpPr>
        <dsp:cNvPr id="0" name=""/>
        <dsp:cNvSpPr/>
      </dsp:nvSpPr>
      <dsp:spPr>
        <a:xfrm>
          <a:off x="1683636" y="4038776"/>
          <a:ext cx="310904" cy="310904"/>
        </a:xfrm>
        <a:prstGeom prst="ellipse">
          <a:avLst/>
        </a:prstGeom>
        <a:solidFill>
          <a:schemeClr val="accent1">
            <a:tint val="50000"/>
            <a:hueOff val="-12975"/>
            <a:satOff val="622"/>
            <a:lumOff val="-2118"/>
            <a:alphaOff val="0"/>
          </a:schemeClr>
        </a:solidFill>
        <a:ln>
          <a:noFill/>
        </a:ln>
        <a:effectLst/>
      </dsp:spPr>
      <dsp:style>
        <a:lnRef idx="0">
          <a:scrgbClr r="0" g="0" b="0"/>
        </a:lnRef>
        <a:fillRef idx="1">
          <a:scrgbClr r="0" g="0" b="0"/>
        </a:fillRef>
        <a:effectRef idx="2">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F99A25-5694-4025-833E-4064567F8BB6}">
      <dsp:nvSpPr>
        <dsp:cNvPr id="0" name=""/>
        <dsp:cNvSpPr/>
      </dsp:nvSpPr>
      <dsp:spPr>
        <a:xfrm>
          <a:off x="0" y="573"/>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7DDEBC-3DC1-444A-B79C-B90860F948C8}">
      <dsp:nvSpPr>
        <dsp:cNvPr id="0" name=""/>
        <dsp:cNvSpPr/>
      </dsp:nvSpPr>
      <dsp:spPr>
        <a:xfrm>
          <a:off x="0" y="573"/>
          <a:ext cx="10515600" cy="9392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21.0 	Before a young person can be considered for ILP admission, GA RYSE/Chafee   must complete a Scattered Site Placement Youth Readiness Assessment. </a:t>
          </a:r>
        </a:p>
      </dsp:txBody>
      <dsp:txXfrm>
        <a:off x="0" y="573"/>
        <a:ext cx="10515600" cy="939230"/>
      </dsp:txXfrm>
    </dsp:sp>
    <dsp:sp modelId="{3CD14E85-430E-4FD6-9765-A4A8EE431241}">
      <dsp:nvSpPr>
        <dsp:cNvPr id="0" name=""/>
        <dsp:cNvSpPr/>
      </dsp:nvSpPr>
      <dsp:spPr>
        <a:xfrm>
          <a:off x="0" y="939803"/>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D46BAA-2C88-433B-9A07-52F1ACE16940}">
      <dsp:nvSpPr>
        <dsp:cNvPr id="0" name=""/>
        <dsp:cNvSpPr/>
      </dsp:nvSpPr>
      <dsp:spPr>
        <a:xfrm>
          <a:off x="0" y="939803"/>
          <a:ext cx="10515600" cy="9392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21.1 	Youth must be in foster care for at least six (6) months before being assessed.  A first Assessment can be completed as early as six months prior to the youth's 18</a:t>
          </a:r>
          <a:r>
            <a:rPr lang="en-US" sz="1800" kern="1200" baseline="30000" dirty="0"/>
            <a:t>th</a:t>
          </a:r>
          <a:r>
            <a:rPr lang="en-US" sz="1800" kern="1200" dirty="0"/>
            <a:t> birthday and must be completed no later than the Transitional Meeting that must occur 90 days prior to the youth’s 18</a:t>
          </a:r>
          <a:r>
            <a:rPr lang="en-US" sz="1800" kern="1200" baseline="30000" dirty="0"/>
            <a:t>th</a:t>
          </a:r>
          <a:r>
            <a:rPr lang="en-US" sz="1800" kern="1200" dirty="0"/>
            <a:t> birthday.</a:t>
          </a:r>
        </a:p>
      </dsp:txBody>
      <dsp:txXfrm>
        <a:off x="0" y="939803"/>
        <a:ext cx="10515600" cy="939230"/>
      </dsp:txXfrm>
    </dsp:sp>
    <dsp:sp modelId="{21D4D2CC-9992-47EA-A29D-980C1047343E}">
      <dsp:nvSpPr>
        <dsp:cNvPr id="0" name=""/>
        <dsp:cNvSpPr/>
      </dsp:nvSpPr>
      <dsp:spPr>
        <a:xfrm>
          <a:off x="0" y="1879033"/>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3DC941-B508-4C59-A4B2-EDBA5FB86772}">
      <dsp:nvSpPr>
        <dsp:cNvPr id="0" name=""/>
        <dsp:cNvSpPr/>
      </dsp:nvSpPr>
      <dsp:spPr>
        <a:xfrm>
          <a:off x="0" y="1879033"/>
          <a:ext cx="10515600" cy="9392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21.2	Based on the results of this Assessment, the youth may be approved or denied for ILP placement on/after the youth’s 18</a:t>
          </a:r>
          <a:r>
            <a:rPr lang="en-US" sz="1800" kern="1200" baseline="30000" dirty="0"/>
            <a:t>th</a:t>
          </a:r>
          <a:r>
            <a:rPr lang="en-US" sz="1800" kern="1200" dirty="0"/>
            <a:t> birthday. </a:t>
          </a:r>
        </a:p>
      </dsp:txBody>
      <dsp:txXfrm>
        <a:off x="0" y="1879033"/>
        <a:ext cx="10515600" cy="939230"/>
      </dsp:txXfrm>
    </dsp:sp>
    <dsp:sp modelId="{6A29B97E-8075-4717-A36C-AC4FDA416EDA}">
      <dsp:nvSpPr>
        <dsp:cNvPr id="0" name=""/>
        <dsp:cNvSpPr/>
      </dsp:nvSpPr>
      <dsp:spPr>
        <a:xfrm>
          <a:off x="0" y="2818264"/>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E368BB-7467-4C40-B3D4-DEAA8059BADA}">
      <dsp:nvSpPr>
        <dsp:cNvPr id="0" name=""/>
        <dsp:cNvSpPr/>
      </dsp:nvSpPr>
      <dsp:spPr>
        <a:xfrm>
          <a:off x="0" y="2818264"/>
          <a:ext cx="10515600" cy="9392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21.3 	If the youth is denied, they must wait 90 days before submitting a request for re-assessment; as part of the request, the youth must provide evidence of completion of readiness activities, goals, etc. identified in the previous denial. </a:t>
          </a:r>
        </a:p>
      </dsp:txBody>
      <dsp:txXfrm>
        <a:off x="0" y="2818264"/>
        <a:ext cx="10515600" cy="939230"/>
      </dsp:txXfrm>
    </dsp:sp>
    <dsp:sp modelId="{087F5228-9D80-43C1-BD00-DAE93687472D}">
      <dsp:nvSpPr>
        <dsp:cNvPr id="0" name=""/>
        <dsp:cNvSpPr/>
      </dsp:nvSpPr>
      <dsp:spPr>
        <a:xfrm>
          <a:off x="0" y="3757494"/>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5CF499-6FE9-447C-961F-FC2F14BEC3C0}">
      <dsp:nvSpPr>
        <dsp:cNvPr id="0" name=""/>
        <dsp:cNvSpPr/>
      </dsp:nvSpPr>
      <dsp:spPr>
        <a:xfrm>
          <a:off x="0" y="3757494"/>
          <a:ext cx="10515600" cy="9392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21.4	If the young person is approved, the assessors may indicate specific strengths or needs discovered during the Assessment process. These items must be incorporated into the provider's ISP for the young person; see Standard 22: Admissions.</a:t>
          </a:r>
        </a:p>
      </dsp:txBody>
      <dsp:txXfrm>
        <a:off x="0" y="3757494"/>
        <a:ext cx="10515600" cy="93923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A5276D-B4EA-4832-B211-66DD4D7098B2}" type="datetimeFigureOut">
              <a:rPr lang="en-US" smtClean="0"/>
              <a:t>8/24/2020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9D7DA1-372F-48FC-BFAA-A71E36200392}" type="slidenum">
              <a:rPr lang="en-US" smtClean="0"/>
              <a:t>‹#›</a:t>
            </a:fld>
            <a:endParaRPr lang="en-US" dirty="0"/>
          </a:p>
        </p:txBody>
      </p:sp>
    </p:spTree>
    <p:extLst>
      <p:ext uri="{BB962C8B-B14F-4D97-AF65-F5344CB8AC3E}">
        <p14:creationId xmlns:p14="http://schemas.microsoft.com/office/powerpoint/2010/main" val="25720512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9D7DA1-372F-48FC-BFAA-A71E36200392}" type="slidenum">
              <a:rPr lang="en-US" smtClean="0"/>
              <a:t>2</a:t>
            </a:fld>
            <a:endParaRPr lang="en-US" dirty="0"/>
          </a:p>
        </p:txBody>
      </p:sp>
    </p:spTree>
    <p:extLst>
      <p:ext uri="{BB962C8B-B14F-4D97-AF65-F5344CB8AC3E}">
        <p14:creationId xmlns:p14="http://schemas.microsoft.com/office/powerpoint/2010/main" val="8309833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all know,  at the end of 2018, OPM sent out a request to our provider community seeking volunteers to partner with the Division in formulating a workgroup with the purpose of redesigning the way Independent Living Programs operate in the state of Georgia.  The workgroup consisted of 9 RBWO providers, MAAC,  DFCS Policy Unit, GA RYSE Chafee program, DFCS Fiscal, and of course OPM.  We began this workgroup around January of 2019 and held several workgroup meetings over the last year and a half.  I would like to give a huge round of applause to everyone that dedicated countless hours of their time to come up with the information that I will be presenting to you today.  This has not been an easy task, by far, but I think I can speak for the entire workgroup when I say that we hope the end result lends to much greater success for all of our young adults in foster care.  </a:t>
            </a:r>
          </a:p>
          <a:p>
            <a:endParaRPr lang="en-US" dirty="0"/>
          </a:p>
          <a:p>
            <a:r>
              <a:rPr lang="en-US" dirty="0"/>
              <a:t>Before we begin, I urge you all to ask questions and provide feedback in the chat box.  There will be members of the OPM team available to answer questions during the presentation.  We will also provide an identified time for questions to be asked verbally at the end of the presentation. </a:t>
            </a:r>
          </a:p>
        </p:txBody>
      </p:sp>
      <p:sp>
        <p:nvSpPr>
          <p:cNvPr id="4" name="Slide Number Placeholder 3"/>
          <p:cNvSpPr>
            <a:spLocks noGrp="1"/>
          </p:cNvSpPr>
          <p:nvPr>
            <p:ph type="sldNum" sz="quarter" idx="5"/>
          </p:nvPr>
        </p:nvSpPr>
        <p:spPr/>
        <p:txBody>
          <a:bodyPr/>
          <a:lstStyle/>
          <a:p>
            <a:fld id="{4F9D7DA1-372F-48FC-BFAA-A71E36200392}" type="slidenum">
              <a:rPr lang="en-US" smtClean="0"/>
              <a:t>54</a:t>
            </a:fld>
            <a:endParaRPr lang="en-US" dirty="0"/>
          </a:p>
        </p:txBody>
      </p:sp>
    </p:spTree>
    <p:extLst>
      <p:ext uri="{BB962C8B-B14F-4D97-AF65-F5344CB8AC3E}">
        <p14:creationId xmlns:p14="http://schemas.microsoft.com/office/powerpoint/2010/main" val="2821460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in case you are wondering why we are re-designing Independent Living in Georgia…..here are a few things that led us to the decision.  Outside of the fact that ILP program standards have always been very broad for the most part, we noted that overall, there were inconsistencies in the way individual independent Living programs operated.  We also noted that ILP provider performance scores were on a downward trend.  Over the last three fiscal years, only 45 to 51% of ILP providers received passing Performance Based scores.  In addition, an increase in incidents have been noted that raise significant concerns regarding youth being appropriate for Independent Living Placements with minimal supervision.  Some of the identified trends involved youth non-compliance, criminal activities, gang involvement and other significant behavioral concerns.  This drove the WHY behind re-designing Independent Living.  With this re-design, we hope to improve provider performance and gain better outcomes for our youth.  </a:t>
            </a:r>
          </a:p>
        </p:txBody>
      </p:sp>
      <p:sp>
        <p:nvSpPr>
          <p:cNvPr id="4" name="Slide Number Placeholder 3"/>
          <p:cNvSpPr>
            <a:spLocks noGrp="1"/>
          </p:cNvSpPr>
          <p:nvPr>
            <p:ph type="sldNum" sz="quarter" idx="5"/>
          </p:nvPr>
        </p:nvSpPr>
        <p:spPr/>
        <p:txBody>
          <a:bodyPr/>
          <a:lstStyle/>
          <a:p>
            <a:fld id="{4F9D7DA1-372F-48FC-BFAA-A71E36200392}" type="slidenum">
              <a:rPr lang="en-US" smtClean="0"/>
              <a:t>55</a:t>
            </a:fld>
            <a:endParaRPr lang="en-US" dirty="0"/>
          </a:p>
        </p:txBody>
      </p:sp>
    </p:spTree>
    <p:extLst>
      <p:ext uri="{BB962C8B-B14F-4D97-AF65-F5344CB8AC3E}">
        <p14:creationId xmlns:p14="http://schemas.microsoft.com/office/powerpoint/2010/main" val="1233629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Beginning with the final approval and release of the FY 21 RBWO Standards, the new design and requirements for Independent Living will apply.  </a:t>
            </a:r>
            <a:r>
              <a:rPr lang="en-US" dirty="0">
                <a:solidFill>
                  <a:srgbClr val="FF0000"/>
                </a:solidFill>
              </a:rPr>
              <a:t>Please note that the new Standards apply to new placements admitted after the release of the RBWO Standards.  All prior placements will follow the current standards or will be re-assessed to determine an appropriate Tier. </a:t>
            </a:r>
          </a:p>
          <a:p>
            <a:endParaRPr lang="en-US" dirty="0">
              <a:solidFill>
                <a:srgbClr val="FF0000"/>
              </a:solidFill>
            </a:endParaRPr>
          </a:p>
          <a:p>
            <a:r>
              <a:rPr lang="en-US" dirty="0">
                <a:solidFill>
                  <a:srgbClr val="FF0000"/>
                </a:solidFill>
              </a:rPr>
              <a:t>Currently, the age requirement for ILP is 18, however, waivers have been granted for a younger person age 17 ½ to be approved to enter an ILP program.  With the new design, a young person will have to be age 18 in order to enter an ILP program.  Underage waivers will no longer be an option. </a:t>
            </a:r>
          </a:p>
          <a:p>
            <a:endParaRPr lang="en-US" dirty="0">
              <a:solidFill>
                <a:srgbClr val="FF0000"/>
              </a:solidFill>
            </a:endParaRPr>
          </a:p>
          <a:p>
            <a:r>
              <a:rPr lang="en-US" dirty="0">
                <a:solidFill>
                  <a:srgbClr val="FF0000"/>
                </a:solidFill>
              </a:rPr>
              <a:t>Another requirement is that A young person will now be required to have at least a high school diploma or GED in order to be admitted into an ILP program. </a:t>
            </a:r>
          </a:p>
          <a:p>
            <a:endParaRPr lang="en-US" dirty="0">
              <a:solidFill>
                <a:srgbClr val="FF0000"/>
              </a:solidFill>
            </a:endParaRPr>
          </a:p>
          <a:p>
            <a:r>
              <a:rPr lang="en-US" dirty="0">
                <a:solidFill>
                  <a:srgbClr val="FF0000"/>
                </a:solidFill>
              </a:rPr>
              <a:t>Here is another very important requirement as it relates to employment…in order to be and remain eligible for extended foster care, a young person MUST be employed at least 80 hours per month OR attending a post-secondary school on a full time basis OR they can be employed part-time while attending school part-time.  Again, in order to maintain their eligibility for extended foster care, they have to meet one of these conditions. </a:t>
            </a:r>
          </a:p>
          <a:p>
            <a:endParaRPr lang="en-US" dirty="0">
              <a:solidFill>
                <a:srgbClr val="FF0000"/>
              </a:solidFill>
            </a:endParaRPr>
          </a:p>
          <a:p>
            <a:r>
              <a:rPr lang="en-US" dirty="0">
                <a:solidFill>
                  <a:srgbClr val="FF0000"/>
                </a:solidFill>
              </a:rPr>
              <a:t>We have developed a new pre-placement assessment that will be required for each young person.  This pre-placement assessment will determine whether a young person should be approved or denied entry into an ILP program.  We will go into more detail about the pre-placement assessment on the next few slides.  </a:t>
            </a:r>
          </a:p>
          <a:p>
            <a:endParaRPr lang="en-US" dirty="0">
              <a:solidFill>
                <a:srgbClr val="FF0000"/>
              </a:solidFill>
            </a:endParaRPr>
          </a:p>
          <a:p>
            <a:r>
              <a:rPr lang="en-US" dirty="0">
                <a:solidFill>
                  <a:srgbClr val="FF0000"/>
                </a:solidFill>
              </a:rPr>
              <a:t>Lastly, ILP programs will now have a different structure.  There will be three tiers.  Each Tier is designed to…..</a:t>
            </a:r>
          </a:p>
          <a:p>
            <a:endParaRPr lang="en-US" dirty="0">
              <a:solidFill>
                <a:srgbClr val="FF0000"/>
              </a:solidFill>
            </a:endParaRPr>
          </a:p>
          <a:p>
            <a:endParaRPr lang="en-US" dirty="0">
              <a:solidFill>
                <a:srgbClr val="FF0000"/>
              </a:solidFill>
            </a:endParaRPr>
          </a:p>
        </p:txBody>
      </p:sp>
      <p:sp>
        <p:nvSpPr>
          <p:cNvPr id="4" name="Slide Number Placeholder 3"/>
          <p:cNvSpPr>
            <a:spLocks noGrp="1"/>
          </p:cNvSpPr>
          <p:nvPr>
            <p:ph type="sldNum" sz="quarter" idx="5"/>
          </p:nvPr>
        </p:nvSpPr>
        <p:spPr/>
        <p:txBody>
          <a:bodyPr/>
          <a:lstStyle/>
          <a:p>
            <a:fld id="{4F9D7DA1-372F-48FC-BFAA-A71E36200392}" type="slidenum">
              <a:rPr lang="en-US" smtClean="0"/>
              <a:t>56</a:t>
            </a:fld>
            <a:endParaRPr lang="en-US" dirty="0"/>
          </a:p>
        </p:txBody>
      </p:sp>
    </p:spTree>
    <p:extLst>
      <p:ext uri="{BB962C8B-B14F-4D97-AF65-F5344CB8AC3E}">
        <p14:creationId xmlns:p14="http://schemas.microsoft.com/office/powerpoint/2010/main" val="41765180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150" dirty="0">
                <a:effectLst/>
                <a:latin typeface="Times New Roman" panose="02020603050405020304" pitchFamily="18" charset="0"/>
                <a:ea typeface="Calibri" panose="020F0502020204030204" pitchFamily="34" charset="0"/>
                <a:cs typeface="Times New Roman" panose="02020603050405020304" pitchFamily="18" charset="0"/>
              </a:rPr>
              <a:t>So let’s talk more about the required pre-placement assessment.  </a:t>
            </a:r>
          </a:p>
          <a:p>
            <a:pPr marL="0" marR="0">
              <a:lnSpc>
                <a:spcPct val="107000"/>
              </a:lnSpc>
              <a:spcBef>
                <a:spcPts val="0"/>
              </a:spcBef>
              <a:spcAft>
                <a:spcPts val="800"/>
              </a:spcAft>
            </a:pPr>
            <a:endParaRPr lang="en-US" sz="11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50" dirty="0">
                <a:effectLst/>
                <a:latin typeface="Times New Roman" panose="02020603050405020304" pitchFamily="18" charset="0"/>
                <a:ea typeface="Calibri" panose="020F0502020204030204" pitchFamily="34" charset="0"/>
                <a:cs typeface="Times New Roman" panose="02020603050405020304" pitchFamily="18" charset="0"/>
              </a:rPr>
              <a:t>The Scattered Site Placement Youth Readiness Assessment is the name of the newly required assessment. </a:t>
            </a:r>
          </a:p>
          <a:p>
            <a:pPr marL="0" marR="0">
              <a:lnSpc>
                <a:spcPct val="107000"/>
              </a:lnSpc>
              <a:spcBef>
                <a:spcPts val="0"/>
              </a:spcBef>
              <a:spcAft>
                <a:spcPts val="800"/>
              </a:spcAft>
            </a:pPr>
            <a:endParaRPr lang="en-US" sz="115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50" dirty="0">
                <a:effectLst/>
                <a:latin typeface="Times New Roman" panose="02020603050405020304" pitchFamily="18" charset="0"/>
                <a:ea typeface="Calibri" panose="020F0502020204030204" pitchFamily="34" charset="0"/>
                <a:cs typeface="Times New Roman" panose="02020603050405020304" pitchFamily="18" charset="0"/>
              </a:rPr>
              <a:t>Again, this must be completed before a young person can be considered for admission into an ILP program. </a:t>
            </a:r>
          </a:p>
          <a:p>
            <a:pPr marL="0" marR="0">
              <a:lnSpc>
                <a:spcPct val="107000"/>
              </a:lnSpc>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F9D7DA1-372F-48FC-BFAA-A71E36200392}" type="slidenum">
              <a:rPr lang="en-US" smtClean="0"/>
              <a:t>57</a:t>
            </a:fld>
            <a:endParaRPr lang="en-US" dirty="0"/>
          </a:p>
        </p:txBody>
      </p:sp>
    </p:spTree>
    <p:extLst>
      <p:ext uri="{BB962C8B-B14F-4D97-AF65-F5344CB8AC3E}">
        <p14:creationId xmlns:p14="http://schemas.microsoft.com/office/powerpoint/2010/main" val="36357513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150" dirty="0">
                <a:effectLst/>
                <a:latin typeface="Times New Roman" panose="02020603050405020304" pitchFamily="18" charset="0"/>
                <a:ea typeface="Calibri" panose="020F0502020204030204" pitchFamily="34" charset="0"/>
                <a:cs typeface="Times New Roman" panose="02020603050405020304" pitchFamily="18" charset="0"/>
              </a:rPr>
              <a:t>The Scattered Site Placement Youth Readiness Assessment uses the following criteria: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1200"/>
              </a:spcBef>
              <a:spcAft>
                <a:spcPts val="0"/>
              </a:spcAft>
            </a:pPr>
            <a:r>
              <a:rPr lang="en-US" sz="1150" dirty="0">
                <a:effectLst/>
                <a:latin typeface="Times New Roman" panose="02020603050405020304" pitchFamily="18" charset="0"/>
                <a:ea typeface="Times New Roman" panose="02020603050405020304" pitchFamily="18" charset="0"/>
                <a:cs typeface="Times New Roman" panose="02020603050405020304" pitchFamily="18" charset="0"/>
              </a:rPr>
              <a:t>Self- Development and Independent Functioning: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1200"/>
              </a:spcBef>
              <a:spcAft>
                <a:spcPts val="0"/>
              </a:spcAft>
              <a:buFont typeface="Symbol" panose="05050102010706020507" pitchFamily="18" charset="2"/>
              <a:buChar char=""/>
            </a:pPr>
            <a:r>
              <a:rPr lang="en-US" sz="1150" dirty="0">
                <a:effectLst/>
                <a:latin typeface="Times New Roman" panose="02020603050405020304" pitchFamily="18" charset="0"/>
                <a:ea typeface="Calibri" panose="020F0502020204030204" pitchFamily="34" charset="0"/>
              </a:rPr>
              <a:t>Can the youth appropriately advocate for themselves?</a:t>
            </a:r>
            <a:endParaRPr lang="en-US" sz="1100" dirty="0">
              <a:effectLst/>
              <a:latin typeface="Calibri" panose="020F0502020204030204" pitchFamily="34" charset="0"/>
              <a:ea typeface="Calibri" panose="020F0502020204030204" pitchFamily="34" charset="0"/>
            </a:endParaRPr>
          </a:p>
          <a:p>
            <a:pPr marL="342900" marR="0" lvl="0" indent="-342900">
              <a:spcBef>
                <a:spcPts val="1200"/>
              </a:spcBef>
              <a:spcAft>
                <a:spcPts val="0"/>
              </a:spcAft>
              <a:buFont typeface="Symbol" panose="05050102010706020507" pitchFamily="18" charset="2"/>
              <a:buChar char=""/>
            </a:pPr>
            <a:r>
              <a:rPr lang="en-US" sz="1150" dirty="0">
                <a:effectLst/>
                <a:latin typeface="Times New Roman" panose="02020603050405020304" pitchFamily="18" charset="0"/>
                <a:ea typeface="Calibri" panose="020F0502020204030204" pitchFamily="34" charset="0"/>
              </a:rPr>
              <a:t>Can they take initiative in doing things for themselves (i.e., schedule their own appointments, etc.)?</a:t>
            </a:r>
            <a:endParaRPr lang="en-US" sz="1100" dirty="0">
              <a:effectLst/>
              <a:latin typeface="Calibri" panose="020F0502020204030204" pitchFamily="34" charset="0"/>
              <a:ea typeface="Calibri" panose="020F0502020204030204" pitchFamily="34" charset="0"/>
            </a:endParaRPr>
          </a:p>
          <a:p>
            <a:pPr marL="342900" marR="0" lvl="0" indent="-342900">
              <a:spcBef>
                <a:spcPts val="1200"/>
              </a:spcBef>
              <a:spcAft>
                <a:spcPts val="0"/>
              </a:spcAft>
              <a:buFont typeface="Symbol" panose="05050102010706020507" pitchFamily="18" charset="2"/>
              <a:buChar char=""/>
            </a:pPr>
            <a:r>
              <a:rPr lang="en-US" sz="1150" dirty="0">
                <a:effectLst/>
                <a:latin typeface="Times New Roman" panose="02020603050405020304" pitchFamily="18" charset="0"/>
                <a:ea typeface="Calibri" panose="020F0502020204030204" pitchFamily="34" charset="0"/>
              </a:rPr>
              <a:t>Can the youth demonstrate appropriate non-threatening conflict resolution?</a:t>
            </a:r>
            <a:endParaRPr lang="en-US" sz="1100" dirty="0">
              <a:effectLst/>
              <a:latin typeface="Calibri" panose="020F0502020204030204" pitchFamily="34" charset="0"/>
              <a:ea typeface="Calibri" panose="020F0502020204030204" pitchFamily="34" charset="0"/>
            </a:endParaRPr>
          </a:p>
          <a:p>
            <a:pPr marL="0" marR="0">
              <a:lnSpc>
                <a:spcPct val="107000"/>
              </a:lnSpc>
              <a:spcBef>
                <a:spcPts val="1200"/>
              </a:spcBef>
              <a:spcAft>
                <a:spcPts val="0"/>
              </a:spcAft>
            </a:pPr>
            <a:r>
              <a:rPr lang="en-US" sz="1150" dirty="0">
                <a:effectLst/>
                <a:latin typeface="Times New Roman" panose="02020603050405020304" pitchFamily="18" charset="0"/>
                <a:ea typeface="Times New Roman" panose="02020603050405020304" pitchFamily="18" charset="0"/>
                <a:cs typeface="Times New Roman" panose="02020603050405020304" pitchFamily="18" charset="0"/>
              </a:rPr>
              <a:t>Education: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1200"/>
              </a:spcBef>
              <a:spcAft>
                <a:spcPts val="0"/>
              </a:spcAft>
              <a:buFont typeface="Symbol" panose="05050102010706020507" pitchFamily="18" charset="2"/>
              <a:buChar char=""/>
            </a:pPr>
            <a:r>
              <a:rPr lang="en-US" sz="1150" dirty="0">
                <a:effectLst/>
                <a:latin typeface="Times New Roman" panose="02020603050405020304" pitchFamily="18" charset="0"/>
                <a:ea typeface="Calibri" panose="020F0502020204030204" pitchFamily="34" charset="0"/>
              </a:rPr>
              <a:t>Is the youth participating or enrolled in a post-secondary education program (4yr, 2yr, trade program etc.)?  If so, where and what are they studying?  When is the expected date of completion? </a:t>
            </a:r>
            <a:endParaRPr lang="en-US" sz="1100" dirty="0">
              <a:effectLst/>
              <a:latin typeface="Calibri" panose="020F0502020204030204" pitchFamily="34" charset="0"/>
              <a:ea typeface="Calibri" panose="020F0502020204030204" pitchFamily="34" charset="0"/>
            </a:endParaRPr>
          </a:p>
          <a:p>
            <a:pPr marL="742950" marR="0" lvl="1" indent="-285750">
              <a:lnSpc>
                <a:spcPct val="107000"/>
              </a:lnSpc>
              <a:spcBef>
                <a:spcPts val="0"/>
              </a:spcBef>
              <a:spcAft>
                <a:spcPts val="800"/>
              </a:spcAft>
              <a:buFont typeface="Symbol" panose="05050102010706020507" pitchFamily="18" charset="2"/>
              <a:buChar char=""/>
            </a:pPr>
            <a:r>
              <a:rPr lang="en-US" sz="1150" dirty="0">
                <a:effectLst/>
                <a:latin typeface="Times New Roman" panose="02020603050405020304" pitchFamily="18" charset="0"/>
                <a:ea typeface="Calibri" panose="020F0502020204030204" pitchFamily="34" charset="0"/>
                <a:cs typeface="Symbol" panose="05050102010706020507" pitchFamily="18" charset="2"/>
              </a:rPr>
              <a:t>Area for Additional Follow Up/Assessment:  </a:t>
            </a:r>
            <a:endParaRPr lang="en-US" sz="1100" dirty="0">
              <a:effectLst/>
              <a:latin typeface="Calibri" panose="020F0502020204030204" pitchFamily="34" charset="0"/>
              <a:ea typeface="Calibri" panose="020F0502020204030204" pitchFamily="34" charset="0"/>
              <a:cs typeface="Symbol" panose="05050102010706020507" pitchFamily="18" charset="2"/>
            </a:endParaRPr>
          </a:p>
          <a:p>
            <a:pPr marL="1143000" marR="0" lvl="2" indent="-228600">
              <a:lnSpc>
                <a:spcPct val="107000"/>
              </a:lnSpc>
              <a:spcBef>
                <a:spcPts val="0"/>
              </a:spcBef>
              <a:spcAft>
                <a:spcPts val="0"/>
              </a:spcAft>
              <a:buFont typeface="+mj-lt"/>
              <a:buAutoNum type="romanLcPeriod"/>
            </a:pPr>
            <a:r>
              <a:rPr lang="en-US" sz="1150" dirty="0">
                <a:effectLst/>
                <a:latin typeface="Times New Roman" panose="02020603050405020304" pitchFamily="18" charset="0"/>
                <a:ea typeface="Calibri" panose="020F0502020204030204" pitchFamily="34" charset="0"/>
                <a:cs typeface="Times New Roman" panose="02020603050405020304" pitchFamily="18" charset="0"/>
              </a:rPr>
              <a:t>If IQ is below 80 – the ILS must engage the Education Specialist and Care Coordination Treatment Unit to assess the youth’s capacity to function on their own in a scattered site setting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1200"/>
              </a:spcBef>
              <a:spcAft>
                <a:spcPts val="0"/>
              </a:spcAft>
            </a:pPr>
            <a:r>
              <a:rPr lang="en-US" sz="1150" dirty="0">
                <a:effectLst/>
                <a:latin typeface="Times New Roman" panose="02020603050405020304" pitchFamily="18" charset="0"/>
                <a:ea typeface="Times New Roman" panose="02020603050405020304" pitchFamily="18" charset="0"/>
                <a:cs typeface="Times New Roman" panose="02020603050405020304" pitchFamily="18" charset="0"/>
              </a:rPr>
              <a:t>Household Management and Life Skills: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150" dirty="0">
                <a:effectLst/>
                <a:latin typeface="Times New Roman" panose="02020603050405020304" pitchFamily="18" charset="0"/>
                <a:ea typeface="Calibri" panose="020F0502020204030204" pitchFamily="34" charset="0"/>
              </a:rPr>
              <a:t>Does the youth know how to complete the following?</a:t>
            </a:r>
            <a:endParaRPr lang="en-US" sz="1100" dirty="0">
              <a:effectLst/>
              <a:latin typeface="Calibri" panose="020F0502020204030204" pitchFamily="34" charset="0"/>
              <a:ea typeface="Calibri" panose="020F0502020204030204" pitchFamily="34" charset="0"/>
            </a:endParaRPr>
          </a:p>
          <a:p>
            <a:pPr marL="1143000" marR="0" indent="-1143000">
              <a:lnSpc>
                <a:spcPct val="107000"/>
              </a:lnSpc>
              <a:spcBef>
                <a:spcPts val="0"/>
              </a:spcBef>
              <a:spcAft>
                <a:spcPts val="800"/>
              </a:spcAft>
            </a:pPr>
            <a:r>
              <a:rPr lang="en-US" sz="1150" dirty="0">
                <a:effectLst/>
                <a:latin typeface="Times New Roman" panose="02020603050405020304" pitchFamily="18" charset="0"/>
                <a:ea typeface="Calibri" panose="020F0502020204030204" pitchFamily="34" charset="0"/>
                <a:cs typeface="Times New Roman" panose="02020603050405020304" pitchFamily="18" charset="0"/>
              </a:rPr>
              <a:t>Complete basic household cleaning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600200" marR="0" indent="-228600">
              <a:lnSpc>
                <a:spcPct val="107000"/>
              </a:lnSpc>
              <a:spcBef>
                <a:spcPts val="0"/>
              </a:spcBef>
              <a:spcAft>
                <a:spcPts val="0"/>
              </a:spcAft>
            </a:pPr>
            <a:r>
              <a:rPr lang="en-US" sz="1150" dirty="0">
                <a:effectLst/>
                <a:latin typeface="Times New Roman" panose="02020603050405020304" pitchFamily="18" charset="0"/>
                <a:ea typeface="Calibri" panose="020F0502020204030204" pitchFamily="34" charset="0"/>
                <a:cs typeface="Times New Roman" panose="02020603050405020304" pitchFamily="18" charset="0"/>
              </a:rPr>
              <a:t>Kitchen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600200" marR="0" indent="-228600">
              <a:lnSpc>
                <a:spcPct val="107000"/>
              </a:lnSpc>
              <a:spcBef>
                <a:spcPts val="0"/>
              </a:spcBef>
              <a:spcAft>
                <a:spcPts val="0"/>
              </a:spcAft>
            </a:pPr>
            <a:r>
              <a:rPr lang="en-US" sz="1150" dirty="0">
                <a:effectLst/>
                <a:latin typeface="Times New Roman" panose="02020603050405020304" pitchFamily="18" charset="0"/>
                <a:ea typeface="Calibri" panose="020F0502020204030204" pitchFamily="34" charset="0"/>
                <a:cs typeface="Times New Roman" panose="02020603050405020304" pitchFamily="18" charset="0"/>
              </a:rPr>
              <a:t>Bathroom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600200" marR="0" indent="-228600">
              <a:lnSpc>
                <a:spcPct val="107000"/>
              </a:lnSpc>
              <a:spcBef>
                <a:spcPts val="0"/>
              </a:spcBef>
              <a:spcAft>
                <a:spcPts val="0"/>
              </a:spcAft>
            </a:pPr>
            <a:r>
              <a:rPr lang="en-US" sz="1150" dirty="0">
                <a:effectLst/>
                <a:latin typeface="Times New Roman" panose="02020603050405020304" pitchFamily="18" charset="0"/>
                <a:ea typeface="Calibri" panose="020F0502020204030204" pitchFamily="34" charset="0"/>
                <a:cs typeface="Times New Roman" panose="02020603050405020304" pitchFamily="18" charset="0"/>
              </a:rPr>
              <a:t>Bedroom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600200" marR="0" indent="-228600">
              <a:lnSpc>
                <a:spcPct val="107000"/>
              </a:lnSpc>
              <a:spcBef>
                <a:spcPts val="0"/>
              </a:spcBef>
              <a:spcAft>
                <a:spcPts val="0"/>
              </a:spcAft>
            </a:pPr>
            <a:r>
              <a:rPr lang="en-US" sz="1150" dirty="0">
                <a:effectLst/>
                <a:latin typeface="Times New Roman" panose="02020603050405020304" pitchFamily="18" charset="0"/>
                <a:ea typeface="Calibri" panose="020F0502020204030204" pitchFamily="34" charset="0"/>
                <a:cs typeface="Times New Roman" panose="02020603050405020304" pitchFamily="18" charset="0"/>
              </a:rPr>
              <a:t>Floors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indent="-1143000">
              <a:lnSpc>
                <a:spcPct val="107000"/>
              </a:lnSpc>
              <a:spcBef>
                <a:spcPts val="0"/>
              </a:spcBef>
              <a:spcAft>
                <a:spcPts val="0"/>
              </a:spcAft>
            </a:pPr>
            <a:r>
              <a:rPr lang="en-US" sz="1150" dirty="0">
                <a:effectLst/>
                <a:latin typeface="Times New Roman" panose="02020603050405020304" pitchFamily="18" charset="0"/>
                <a:ea typeface="Calibri" panose="020F0502020204030204" pitchFamily="34" charset="0"/>
                <a:cs typeface="Times New Roman" panose="02020603050405020304" pitchFamily="18" charset="0"/>
              </a:rPr>
              <a:t>Separate and wash their own laundry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indent="-1143000">
              <a:lnSpc>
                <a:spcPct val="107000"/>
              </a:lnSpc>
              <a:spcBef>
                <a:spcPts val="0"/>
              </a:spcBef>
              <a:spcAft>
                <a:spcPts val="0"/>
              </a:spcAft>
            </a:pPr>
            <a:r>
              <a:rPr lang="en-US" sz="1150" dirty="0">
                <a:effectLst/>
                <a:latin typeface="Times New Roman" panose="02020603050405020304" pitchFamily="18" charset="0"/>
                <a:ea typeface="Calibri" panose="020F0502020204030204" pitchFamily="34" charset="0"/>
                <a:cs typeface="Times New Roman" panose="02020603050405020304" pitchFamily="18" charset="0"/>
              </a:rPr>
              <a:t>Use a fire extinguisher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indent="-1143000">
              <a:lnSpc>
                <a:spcPct val="107000"/>
              </a:lnSpc>
              <a:spcBef>
                <a:spcPts val="0"/>
              </a:spcBef>
              <a:spcAft>
                <a:spcPts val="0"/>
              </a:spcAft>
            </a:pPr>
            <a:r>
              <a:rPr lang="en-US" sz="1150" dirty="0">
                <a:effectLst/>
                <a:latin typeface="Times New Roman" panose="02020603050405020304" pitchFamily="18" charset="0"/>
                <a:ea typeface="Calibri" panose="020F0502020204030204" pitchFamily="34" charset="0"/>
                <a:cs typeface="Times New Roman" panose="02020603050405020304" pitchFamily="18" charset="0"/>
              </a:rPr>
              <a:t>Identify smoke detectors and when it needs to be serviced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indent="-1143000">
              <a:lnSpc>
                <a:spcPct val="107000"/>
              </a:lnSpc>
              <a:spcBef>
                <a:spcPts val="0"/>
              </a:spcBef>
              <a:spcAft>
                <a:spcPts val="0"/>
              </a:spcAft>
            </a:pPr>
            <a:r>
              <a:rPr lang="en-US" sz="1150" dirty="0">
                <a:effectLst/>
                <a:latin typeface="Times New Roman" panose="02020603050405020304" pitchFamily="18" charset="0"/>
                <a:ea typeface="Calibri" panose="020F0502020204030204" pitchFamily="34" charset="0"/>
                <a:cs typeface="Times New Roman" panose="02020603050405020304" pitchFamily="18" charset="0"/>
              </a:rPr>
              <a:t>Shop for groceries?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indent="-1143000">
              <a:lnSpc>
                <a:spcPct val="107000"/>
              </a:lnSpc>
              <a:spcBef>
                <a:spcPts val="0"/>
              </a:spcBef>
              <a:spcAft>
                <a:spcPts val="0"/>
              </a:spcAft>
            </a:pPr>
            <a:r>
              <a:rPr lang="en-US" sz="1150" dirty="0">
                <a:effectLst/>
                <a:latin typeface="Times New Roman" panose="02020603050405020304" pitchFamily="18" charset="0"/>
                <a:ea typeface="Calibri" panose="020F0502020204030204" pitchFamily="34" charset="0"/>
                <a:cs typeface="Times New Roman" panose="02020603050405020304" pitchFamily="18" charset="0"/>
              </a:rPr>
              <a:t>Prepare Meals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indent="-1143000">
              <a:lnSpc>
                <a:spcPct val="107000"/>
              </a:lnSpc>
              <a:spcBef>
                <a:spcPts val="0"/>
              </a:spcBef>
              <a:spcAft>
                <a:spcPts val="0"/>
              </a:spcAft>
            </a:pPr>
            <a:r>
              <a:rPr lang="en-US" sz="1150" dirty="0">
                <a:effectLst/>
                <a:latin typeface="Times New Roman" panose="02020603050405020304" pitchFamily="18" charset="0"/>
                <a:ea typeface="Calibri" panose="020F0502020204030204" pitchFamily="34" charset="0"/>
                <a:cs typeface="Times New Roman" panose="02020603050405020304" pitchFamily="18" charset="0"/>
              </a:rPr>
              <a:t>Self-care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1200"/>
              </a:spcBef>
              <a:spcAft>
                <a:spcPts val="0"/>
              </a:spcAft>
            </a:pPr>
            <a:r>
              <a:rPr lang="en-US" sz="1150" dirty="0">
                <a:effectLst/>
                <a:latin typeface="Times New Roman" panose="02020603050405020304" pitchFamily="18" charset="0"/>
                <a:ea typeface="Times New Roman" panose="02020603050405020304" pitchFamily="18" charset="0"/>
                <a:cs typeface="Times New Roman" panose="02020603050405020304" pitchFamily="18" charset="0"/>
              </a:rPr>
              <a:t>Mental Health:</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1200"/>
              </a:spcBef>
              <a:spcAft>
                <a:spcPts val="0"/>
              </a:spcAft>
              <a:buFont typeface="Symbol" panose="05050102010706020507" pitchFamily="18" charset="2"/>
              <a:buChar char=""/>
            </a:pPr>
            <a:r>
              <a:rPr lang="en-US" sz="1150" dirty="0">
                <a:effectLst/>
                <a:latin typeface="Times New Roman" panose="02020603050405020304" pitchFamily="18" charset="0"/>
                <a:ea typeface="Calibri" panose="020F0502020204030204" pitchFamily="34" charset="0"/>
              </a:rPr>
              <a:t>List youth’s current and historical diagnosis – Last date of Evaluation</a:t>
            </a:r>
            <a:endParaRPr lang="en-US" sz="1100" dirty="0">
              <a:effectLst/>
              <a:latin typeface="Calibri" panose="020F0502020204030204" pitchFamily="34" charset="0"/>
              <a:ea typeface="Calibri" panose="020F0502020204030204" pitchFamily="34" charset="0"/>
            </a:endParaRPr>
          </a:p>
          <a:p>
            <a:pPr marL="342900" marR="0" lvl="0" indent="-342900">
              <a:spcBef>
                <a:spcPts val="1200"/>
              </a:spcBef>
              <a:spcAft>
                <a:spcPts val="0"/>
              </a:spcAft>
              <a:buFont typeface="Symbol" panose="05050102010706020507" pitchFamily="18" charset="2"/>
              <a:buChar char=""/>
            </a:pPr>
            <a:r>
              <a:rPr lang="en-US" sz="1150" dirty="0">
                <a:effectLst/>
                <a:latin typeface="Times New Roman" panose="02020603050405020304" pitchFamily="18" charset="0"/>
                <a:ea typeface="Calibri" panose="020F0502020204030204" pitchFamily="34" charset="0"/>
              </a:rPr>
              <a:t>Does the youth understand their mental health diagnosis and what it means?</a:t>
            </a:r>
            <a:endParaRPr lang="en-US" sz="1100" dirty="0">
              <a:effectLst/>
              <a:latin typeface="Calibri" panose="020F0502020204030204" pitchFamily="34" charset="0"/>
              <a:ea typeface="Calibri" panose="020F0502020204030204" pitchFamily="34" charset="0"/>
            </a:endParaRPr>
          </a:p>
          <a:p>
            <a:pPr marL="342900" marR="0" lvl="0" indent="-342900">
              <a:spcBef>
                <a:spcPts val="1200"/>
              </a:spcBef>
              <a:spcAft>
                <a:spcPts val="0"/>
              </a:spcAft>
              <a:buFont typeface="Symbol" panose="05050102010706020507" pitchFamily="18" charset="2"/>
              <a:buChar char=""/>
            </a:pPr>
            <a:r>
              <a:rPr lang="en-US" sz="1150" dirty="0">
                <a:effectLst/>
                <a:latin typeface="Times New Roman" panose="02020603050405020304" pitchFamily="18" charset="0"/>
                <a:ea typeface="Calibri" panose="020F0502020204030204" pitchFamily="34" charset="0"/>
              </a:rPr>
              <a:t>Does the youth understand their medication treatment regimen and adheres to it?</a:t>
            </a:r>
            <a:endParaRPr lang="en-US" sz="1100" dirty="0">
              <a:effectLst/>
              <a:latin typeface="Calibri" panose="020F0502020204030204" pitchFamily="34" charset="0"/>
              <a:ea typeface="Calibri" panose="020F0502020204030204" pitchFamily="34" charset="0"/>
            </a:endParaRPr>
          </a:p>
          <a:p>
            <a:pPr marL="1143000" marR="0" lvl="2" indent="-228600">
              <a:lnSpc>
                <a:spcPct val="107000"/>
              </a:lnSpc>
              <a:spcBef>
                <a:spcPts val="0"/>
              </a:spcBef>
              <a:spcAft>
                <a:spcPts val="800"/>
              </a:spcAft>
              <a:buFont typeface="+mj-lt"/>
              <a:buAutoNum type="romanLcPeriod"/>
            </a:pPr>
            <a:r>
              <a:rPr lang="en-US" sz="1150" dirty="0">
                <a:effectLst/>
                <a:latin typeface="Times New Roman" panose="02020603050405020304" pitchFamily="18" charset="0"/>
                <a:ea typeface="Calibri" panose="020F0502020204030204" pitchFamily="34" charset="0"/>
                <a:cs typeface="Times New Roman" panose="02020603050405020304" pitchFamily="18" charset="0"/>
              </a:rPr>
              <a:t>Does the youth know how to administer their medication themselves?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1200"/>
              </a:spcBef>
              <a:spcAft>
                <a:spcPts val="0"/>
              </a:spcAft>
            </a:pPr>
            <a:r>
              <a:rPr lang="en-US" sz="1150" dirty="0">
                <a:effectLst/>
                <a:latin typeface="Times New Roman" panose="02020603050405020304" pitchFamily="18" charset="0"/>
                <a:ea typeface="Times New Roman" panose="02020603050405020304" pitchFamily="18" charset="0"/>
                <a:cs typeface="Times New Roman" panose="02020603050405020304" pitchFamily="18" charset="0"/>
              </a:rPr>
              <a:t>Placement History: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228600">
              <a:spcBef>
                <a:spcPts val="1200"/>
              </a:spcBef>
              <a:spcAft>
                <a:spcPts val="0"/>
              </a:spcAft>
            </a:pPr>
            <a:r>
              <a:rPr lang="en-US" sz="1150" dirty="0">
                <a:effectLst/>
                <a:latin typeface="Times New Roman" panose="02020603050405020304" pitchFamily="18" charset="0"/>
                <a:ea typeface="Calibri" panose="020F0502020204030204" pitchFamily="34" charset="0"/>
              </a:rPr>
              <a:t>What is the youth’s current program designation?</a:t>
            </a:r>
            <a:endParaRPr lang="en-US" sz="1100" dirty="0">
              <a:effectLst/>
              <a:latin typeface="Calibri" panose="020F0502020204030204" pitchFamily="34" charset="0"/>
              <a:ea typeface="Calibri" panose="020F0502020204030204" pitchFamily="34" charset="0"/>
            </a:endParaRPr>
          </a:p>
          <a:p>
            <a:pPr marL="1143000" marR="0" lvl="2" indent="-228600">
              <a:lnSpc>
                <a:spcPct val="107000"/>
              </a:lnSpc>
              <a:spcBef>
                <a:spcPts val="0"/>
              </a:spcBef>
              <a:spcAft>
                <a:spcPts val="800"/>
              </a:spcAft>
              <a:buFont typeface="+mj-lt"/>
              <a:buAutoNum type="romanLcPeriod"/>
            </a:pPr>
            <a:r>
              <a:rPr lang="en-US" sz="1150" dirty="0">
                <a:effectLst/>
                <a:latin typeface="Times New Roman" panose="02020603050405020304" pitchFamily="18" charset="0"/>
                <a:ea typeface="Calibri" panose="020F0502020204030204" pitchFamily="34" charset="0"/>
                <a:cs typeface="Times New Roman" panose="02020603050405020304" pitchFamily="18" charset="0"/>
              </a:rPr>
              <a:t>If the youth has a current designation of Maximum Watchful Oversight (MWO) – list the behaviors the youth exhibited that warranted such designation.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228600">
              <a:spcBef>
                <a:spcPts val="0"/>
              </a:spcBef>
              <a:spcAft>
                <a:spcPts val="0"/>
              </a:spcAft>
            </a:pPr>
            <a:r>
              <a:rPr lang="en-US" sz="1150" dirty="0">
                <a:effectLst/>
                <a:latin typeface="Times New Roman" panose="02020603050405020304" pitchFamily="18" charset="0"/>
                <a:ea typeface="Calibri" panose="020F0502020204030204" pitchFamily="34" charset="0"/>
              </a:rPr>
              <a:t>Has the youth been hospitalized at a Crisis Stabilization Unit (CSU) with the last 90 days?  If so, reason for hospitalization?  How many times has the youth been hospitalized at a CSU within the last year?  </a:t>
            </a:r>
            <a:endParaRPr lang="en-US" sz="1100" dirty="0">
              <a:effectLst/>
              <a:latin typeface="Calibri" panose="020F0502020204030204" pitchFamily="34" charset="0"/>
              <a:ea typeface="Calibri" panose="020F0502020204030204" pitchFamily="34" charset="0"/>
            </a:endParaRPr>
          </a:p>
          <a:p>
            <a:pPr marL="457200" marR="0" indent="-228600">
              <a:spcBef>
                <a:spcPts val="0"/>
              </a:spcBef>
              <a:spcAft>
                <a:spcPts val="0"/>
              </a:spcAft>
            </a:pPr>
            <a:r>
              <a:rPr lang="en-US" sz="1150" dirty="0">
                <a:effectLst/>
                <a:latin typeface="Times New Roman" panose="02020603050405020304" pitchFamily="18" charset="0"/>
                <a:ea typeface="Calibri" panose="020F0502020204030204" pitchFamily="34" charset="0"/>
              </a:rPr>
              <a:t>Has the youth been placed at a PRTF within the last six months?  </a:t>
            </a:r>
            <a:endParaRPr lang="en-US" sz="1100" dirty="0">
              <a:effectLst/>
              <a:latin typeface="Calibri" panose="020F0502020204030204" pitchFamily="34" charset="0"/>
              <a:ea typeface="Calibri" panose="020F0502020204030204" pitchFamily="34" charset="0"/>
            </a:endParaRPr>
          </a:p>
          <a:p>
            <a:pPr marL="457200" marR="0" indent="-228600">
              <a:spcBef>
                <a:spcPts val="0"/>
              </a:spcBef>
              <a:spcAft>
                <a:spcPts val="0"/>
              </a:spcAft>
            </a:pPr>
            <a:r>
              <a:rPr lang="en-US" sz="1150" dirty="0">
                <a:effectLst/>
                <a:latin typeface="Times New Roman" panose="02020603050405020304" pitchFamily="18" charset="0"/>
                <a:ea typeface="Calibri" panose="020F0502020204030204" pitchFamily="34" charset="0"/>
              </a:rPr>
              <a:t>Has the youth been placed at a Psychiatric Residential Treatment Facility (PRTF) or experienced partial hospitalization within the last year?  If so, reason for hospitalization?  </a:t>
            </a:r>
            <a:endParaRPr lang="en-US" sz="1100" dirty="0">
              <a:effectLst/>
              <a:latin typeface="Calibri" panose="020F0502020204030204" pitchFamily="34" charset="0"/>
              <a:ea typeface="Calibri" panose="020F0502020204030204" pitchFamily="34" charset="0"/>
            </a:endParaRPr>
          </a:p>
          <a:p>
            <a:pPr marL="457200" marR="0" indent="-228600">
              <a:spcBef>
                <a:spcPts val="0"/>
              </a:spcBef>
              <a:spcAft>
                <a:spcPts val="0"/>
              </a:spcAft>
            </a:pPr>
            <a:r>
              <a:rPr lang="en-US" sz="1150" dirty="0">
                <a:effectLst/>
                <a:latin typeface="Times New Roman" panose="02020603050405020304" pitchFamily="18" charset="0"/>
                <a:ea typeface="Calibri" panose="020F0502020204030204" pitchFamily="34" charset="0"/>
              </a:rPr>
              <a:t>Does the youth have history of elopement?  If so, when was the last time the youth left, and what was the length of their absence?</a:t>
            </a:r>
            <a:endParaRPr lang="en-US" sz="1100" dirty="0">
              <a:effectLst/>
              <a:latin typeface="Calibri" panose="020F0502020204030204" pitchFamily="34" charset="0"/>
              <a:ea typeface="Calibri" panose="020F0502020204030204" pitchFamily="34" charset="0"/>
            </a:endParaRPr>
          </a:p>
          <a:p>
            <a:pPr marL="457200" marR="0" indent="-228600">
              <a:spcBef>
                <a:spcPts val="0"/>
              </a:spcBef>
              <a:spcAft>
                <a:spcPts val="0"/>
              </a:spcAft>
            </a:pPr>
            <a:r>
              <a:rPr lang="en-US" sz="1150" dirty="0">
                <a:effectLst/>
                <a:latin typeface="Times New Roman" panose="02020603050405020304" pitchFamily="18" charset="0"/>
                <a:ea typeface="Calibri" panose="020F0502020204030204" pitchFamily="34" charset="0"/>
              </a:rPr>
              <a:t>Has the youth been declared a victim of sex trafficking?</a:t>
            </a:r>
            <a:endParaRPr lang="en-US" sz="1100" dirty="0">
              <a:effectLst/>
              <a:latin typeface="Calibri" panose="020F0502020204030204" pitchFamily="34" charset="0"/>
              <a:ea typeface="Calibri" panose="020F0502020204030204" pitchFamily="34" charset="0"/>
            </a:endParaRPr>
          </a:p>
          <a:p>
            <a:pPr marL="1143000" marR="0" lvl="2" indent="-228600">
              <a:lnSpc>
                <a:spcPct val="107000"/>
              </a:lnSpc>
              <a:spcBef>
                <a:spcPts val="0"/>
              </a:spcBef>
              <a:spcAft>
                <a:spcPts val="800"/>
              </a:spcAft>
              <a:buFont typeface="+mj-lt"/>
              <a:buAutoNum type="romanLcPeriod"/>
            </a:pPr>
            <a:r>
              <a:rPr lang="en-US" sz="1150" i="1" dirty="0">
                <a:effectLst/>
                <a:latin typeface="Times New Roman" panose="02020603050405020304" pitchFamily="18" charset="0"/>
                <a:ea typeface="Calibri" panose="020F0502020204030204" pitchFamily="34" charset="0"/>
                <a:cs typeface="Times New Roman" panose="02020603050405020304" pitchFamily="18" charset="0"/>
              </a:rPr>
              <a:t>Have they been assessed by GA Cares?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150" i="1" dirty="0">
                <a:effectLst/>
                <a:latin typeface="Times New Roman" panose="02020603050405020304" pitchFamily="18" charset="0"/>
                <a:ea typeface="Calibri" panose="020F0502020204030204" pitchFamily="34" charset="0"/>
                <a:cs typeface="Times New Roman" panose="02020603050405020304" pitchFamily="18" charset="0"/>
              </a:rPr>
              <a:t>Has the young person participated in treatment?  If, so date of completion?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150" i="1" dirty="0">
                <a:effectLst/>
                <a:latin typeface="Times New Roman" panose="02020603050405020304" pitchFamily="18" charset="0"/>
                <a:ea typeface="Calibri" panose="020F0502020204030204" pitchFamily="34" charset="0"/>
                <a:cs typeface="Times New Roman" panose="02020603050405020304" pitchFamily="18" charset="0"/>
              </a:rPr>
              <a:t>Are there any current protective orders?  If so, provide copy of existing orders. </a:t>
            </a:r>
            <a:r>
              <a:rPr lang="en-US" sz="11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1200"/>
              </a:spcBef>
              <a:spcAft>
                <a:spcPts val="0"/>
              </a:spcAft>
            </a:pPr>
            <a:r>
              <a:rPr lang="en-US" sz="1150" dirty="0">
                <a:effectLst/>
                <a:latin typeface="Times New Roman" panose="02020603050405020304" pitchFamily="18" charset="0"/>
                <a:ea typeface="Times New Roman" panose="02020603050405020304" pitchFamily="18" charset="0"/>
                <a:cs typeface="Times New Roman" panose="02020603050405020304" pitchFamily="18" charset="0"/>
              </a:rPr>
              <a:t> Employment: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1200"/>
              </a:spcBef>
              <a:spcAft>
                <a:spcPts val="0"/>
              </a:spcAft>
              <a:buFont typeface="Symbol" panose="05050102010706020507" pitchFamily="18" charset="2"/>
              <a:buChar char=""/>
            </a:pPr>
            <a:r>
              <a:rPr lang="en-US" sz="1150" dirty="0">
                <a:effectLst/>
                <a:latin typeface="Times New Roman" panose="02020603050405020304" pitchFamily="18" charset="0"/>
                <a:ea typeface="Calibri" panose="020F0502020204030204" pitchFamily="34" charset="0"/>
              </a:rPr>
              <a:t>Has the youth been employed previously?  If so, list prior employment and dates.</a:t>
            </a:r>
            <a:endParaRPr lang="en-US" sz="1100" dirty="0">
              <a:effectLst/>
              <a:latin typeface="Calibri" panose="020F0502020204030204" pitchFamily="34" charset="0"/>
              <a:ea typeface="Calibri" panose="020F0502020204030204" pitchFamily="34" charset="0"/>
            </a:endParaRPr>
          </a:p>
          <a:p>
            <a:pPr marL="342900" marR="0" lvl="0" indent="-342900">
              <a:spcBef>
                <a:spcPts val="1200"/>
              </a:spcBef>
              <a:spcAft>
                <a:spcPts val="0"/>
              </a:spcAft>
              <a:buFont typeface="Symbol" panose="05050102010706020507" pitchFamily="18" charset="2"/>
              <a:buChar char=""/>
            </a:pPr>
            <a:r>
              <a:rPr lang="en-US" sz="1150" dirty="0">
                <a:effectLst/>
                <a:latin typeface="Times New Roman" panose="02020603050405020304" pitchFamily="18" charset="0"/>
                <a:ea typeface="Calibri" panose="020F0502020204030204" pitchFamily="34" charset="0"/>
              </a:rPr>
              <a:t>Has the youth participated in the employment program offered by GA CREW (formerly known as TeenWorks)?</a:t>
            </a:r>
            <a:endParaRPr lang="en-US" sz="1100" dirty="0">
              <a:effectLst/>
              <a:latin typeface="Calibri" panose="020F0502020204030204" pitchFamily="34" charset="0"/>
              <a:ea typeface="Calibri" panose="020F0502020204030204" pitchFamily="34" charset="0"/>
            </a:endParaRPr>
          </a:p>
          <a:p>
            <a:pPr marL="342900" marR="0" lvl="0" indent="-342900">
              <a:spcBef>
                <a:spcPts val="1200"/>
              </a:spcBef>
              <a:spcAft>
                <a:spcPts val="0"/>
              </a:spcAft>
              <a:buFont typeface="Symbol" panose="05050102010706020507" pitchFamily="18" charset="2"/>
              <a:buChar char=""/>
            </a:pPr>
            <a:r>
              <a:rPr lang="en-US" sz="1150" dirty="0">
                <a:effectLst/>
                <a:latin typeface="Times New Roman" panose="02020603050405020304" pitchFamily="18" charset="0"/>
                <a:ea typeface="Calibri" panose="020F0502020204030204" pitchFamily="34" charset="0"/>
              </a:rPr>
              <a:t>Has the youth participated in job readiness training? </a:t>
            </a:r>
            <a:endParaRPr lang="en-US" sz="1100" dirty="0">
              <a:effectLst/>
              <a:latin typeface="Calibri" panose="020F0502020204030204" pitchFamily="34" charset="0"/>
              <a:ea typeface="Calibri" panose="020F0502020204030204" pitchFamily="34" charset="0"/>
            </a:endParaRPr>
          </a:p>
          <a:p>
            <a:pPr marL="342900" marR="0" lvl="0" indent="-342900">
              <a:spcBef>
                <a:spcPts val="1200"/>
              </a:spcBef>
              <a:spcAft>
                <a:spcPts val="0"/>
              </a:spcAft>
              <a:buFont typeface="Symbol" panose="05050102010706020507" pitchFamily="18" charset="2"/>
              <a:buChar char=""/>
            </a:pPr>
            <a:r>
              <a:rPr lang="en-US" sz="1150" dirty="0">
                <a:effectLst/>
                <a:latin typeface="Times New Roman" panose="02020603050405020304" pitchFamily="18" charset="0"/>
                <a:ea typeface="Calibri" panose="020F0502020204030204" pitchFamily="34" charset="0"/>
              </a:rPr>
              <a:t>Does the youth have a State ID or Driver’s License?</a:t>
            </a:r>
            <a:endParaRPr lang="en-US" sz="1100" dirty="0">
              <a:effectLst/>
              <a:latin typeface="Calibri" panose="020F0502020204030204" pitchFamily="34" charset="0"/>
              <a:ea typeface="Calibri" panose="020F0502020204030204" pitchFamily="34" charset="0"/>
            </a:endParaRPr>
          </a:p>
          <a:p>
            <a:pPr marL="342900" marR="0" lvl="0" indent="-342900">
              <a:spcBef>
                <a:spcPts val="1200"/>
              </a:spcBef>
              <a:spcAft>
                <a:spcPts val="0"/>
              </a:spcAft>
              <a:buFont typeface="Symbol" panose="05050102010706020507" pitchFamily="18" charset="2"/>
              <a:buChar char=""/>
            </a:pPr>
            <a:r>
              <a:rPr lang="en-US" sz="1150" dirty="0">
                <a:effectLst/>
                <a:latin typeface="Times New Roman" panose="02020603050405020304" pitchFamily="18" charset="0"/>
                <a:ea typeface="Calibri" panose="020F0502020204030204" pitchFamily="34" charset="0"/>
              </a:rPr>
              <a:t>Does the youth have necessary citizenship documents?</a:t>
            </a:r>
            <a:endParaRPr lang="en-US" sz="1100" dirty="0">
              <a:effectLst/>
              <a:latin typeface="Calibri" panose="020F0502020204030204" pitchFamily="34" charset="0"/>
              <a:ea typeface="Calibri" panose="020F0502020204030204" pitchFamily="34" charset="0"/>
            </a:endParaRPr>
          </a:p>
          <a:p>
            <a:pPr marL="1143000" marR="0" lvl="2" indent="-228600">
              <a:lnSpc>
                <a:spcPct val="107000"/>
              </a:lnSpc>
              <a:spcBef>
                <a:spcPts val="0"/>
              </a:spcBef>
              <a:spcAft>
                <a:spcPts val="800"/>
              </a:spcAft>
              <a:buFont typeface="+mj-lt"/>
              <a:buAutoNum type="romanLcPeriod"/>
            </a:pPr>
            <a:r>
              <a:rPr lang="en-US" sz="1150" dirty="0">
                <a:effectLst/>
                <a:latin typeface="Times New Roman" panose="02020603050405020304" pitchFamily="18" charset="0"/>
                <a:ea typeface="Calibri" panose="020F0502020204030204" pitchFamily="34" charset="0"/>
                <a:cs typeface="Times New Roman" panose="02020603050405020304" pitchFamily="18" charset="0"/>
              </a:rPr>
              <a:t>Birth certificate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150" dirty="0">
                <a:effectLst/>
                <a:latin typeface="Times New Roman" panose="02020603050405020304" pitchFamily="18" charset="0"/>
                <a:ea typeface="Calibri" panose="020F0502020204030204" pitchFamily="34" charset="0"/>
                <a:cs typeface="Times New Roman" panose="02020603050405020304" pitchFamily="18" charset="0"/>
              </a:rPr>
              <a:t>Social Security Card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371600" marR="0">
              <a:lnSpc>
                <a:spcPct val="107000"/>
              </a:lnSpc>
              <a:spcBef>
                <a:spcPts val="0"/>
              </a:spcBef>
              <a:spcAft>
                <a:spcPts val="0"/>
              </a:spcAft>
            </a:pPr>
            <a:r>
              <a:rPr lang="en-US" sz="11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1200"/>
              </a:spcBef>
              <a:spcAft>
                <a:spcPts val="0"/>
              </a:spcAft>
            </a:pPr>
            <a:r>
              <a:rPr lang="en-US" sz="1150" dirty="0">
                <a:effectLst/>
                <a:latin typeface="Times New Roman" panose="02020603050405020304" pitchFamily="18" charset="0"/>
                <a:ea typeface="Times New Roman" panose="02020603050405020304" pitchFamily="18" charset="0"/>
                <a:cs typeface="Times New Roman" panose="02020603050405020304" pitchFamily="18" charset="0"/>
              </a:rPr>
              <a:t>Expectant or Parenting Youth:</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228600">
              <a:spcBef>
                <a:spcPts val="1200"/>
              </a:spcBef>
              <a:spcAft>
                <a:spcPts val="0"/>
              </a:spcAft>
            </a:pPr>
            <a:r>
              <a:rPr lang="en-US" sz="1150" dirty="0">
                <a:effectLst/>
                <a:latin typeface="Times New Roman" panose="02020603050405020304" pitchFamily="18" charset="0"/>
                <a:ea typeface="Calibri" panose="020F0502020204030204" pitchFamily="34" charset="0"/>
              </a:rPr>
              <a:t>Is the youth currently pregnant or expecting?  If so, when is the youth expected to give birth? </a:t>
            </a:r>
            <a:endParaRPr lang="en-US" sz="1100" dirty="0">
              <a:effectLst/>
              <a:latin typeface="Calibri" panose="020F0502020204030204" pitchFamily="34" charset="0"/>
              <a:ea typeface="Calibri" panose="020F0502020204030204" pitchFamily="34" charset="0"/>
            </a:endParaRPr>
          </a:p>
          <a:p>
            <a:pPr marL="457200" marR="0" indent="-228600">
              <a:spcBef>
                <a:spcPts val="1200"/>
              </a:spcBef>
              <a:spcAft>
                <a:spcPts val="0"/>
              </a:spcAft>
            </a:pPr>
            <a:r>
              <a:rPr lang="en-US" sz="1150" dirty="0">
                <a:effectLst/>
                <a:latin typeface="Times New Roman" panose="02020603050405020304" pitchFamily="18" charset="0"/>
                <a:ea typeface="Calibri" panose="020F0502020204030204" pitchFamily="34" charset="0"/>
              </a:rPr>
              <a:t>Is the child placed with the youth?  If not, where is the child now?</a:t>
            </a:r>
            <a:endParaRPr lang="en-US" sz="1100" dirty="0">
              <a:effectLst/>
              <a:latin typeface="Calibri" panose="020F0502020204030204" pitchFamily="34" charset="0"/>
              <a:ea typeface="Calibri" panose="020F0502020204030204" pitchFamily="34" charset="0"/>
            </a:endParaRPr>
          </a:p>
          <a:p>
            <a:pPr marL="742950" marR="0" lvl="1" indent="-285750">
              <a:lnSpc>
                <a:spcPct val="107000"/>
              </a:lnSpc>
              <a:spcBef>
                <a:spcPts val="0"/>
              </a:spcBef>
              <a:spcAft>
                <a:spcPts val="800"/>
              </a:spcAft>
              <a:buFont typeface="Symbol" panose="05050102010706020507" pitchFamily="18" charset="2"/>
              <a:buChar char=""/>
            </a:pPr>
            <a:r>
              <a:rPr lang="en-US" sz="1150" dirty="0">
                <a:effectLst/>
                <a:latin typeface="Times New Roman" panose="02020603050405020304" pitchFamily="18" charset="0"/>
                <a:ea typeface="Calibri" panose="020F0502020204030204" pitchFamily="34" charset="0"/>
                <a:cs typeface="Symbol" panose="05050102010706020507" pitchFamily="18" charset="2"/>
              </a:rPr>
              <a:t>Is the youth’s child in DFCS custody?  If so, when was the child removed?  What is the case plan type? </a:t>
            </a:r>
            <a:endParaRPr lang="en-US" sz="1100" dirty="0">
              <a:effectLst/>
              <a:latin typeface="Calibri" panose="020F0502020204030204" pitchFamily="34" charset="0"/>
              <a:ea typeface="Calibri" panose="020F0502020204030204" pitchFamily="34" charset="0"/>
              <a:cs typeface="Symbol" panose="05050102010706020507" pitchFamily="18" charset="2"/>
            </a:endParaRPr>
          </a:p>
          <a:p>
            <a:pPr marL="742950" marR="0" lvl="1" indent="-285750">
              <a:lnSpc>
                <a:spcPct val="107000"/>
              </a:lnSpc>
              <a:spcBef>
                <a:spcPts val="0"/>
              </a:spcBef>
              <a:spcAft>
                <a:spcPts val="0"/>
              </a:spcAft>
              <a:buFont typeface="Symbol" panose="05050102010706020507" pitchFamily="18" charset="2"/>
              <a:buChar char=""/>
            </a:pPr>
            <a:r>
              <a:rPr lang="en-US" sz="1150" dirty="0">
                <a:effectLst/>
                <a:latin typeface="Times New Roman" panose="02020603050405020304" pitchFamily="18" charset="0"/>
                <a:ea typeface="Calibri" panose="020F0502020204030204" pitchFamily="34" charset="0"/>
                <a:cs typeface="Symbol" panose="05050102010706020507" pitchFamily="18" charset="2"/>
              </a:rPr>
              <a:t>Is the youth engaged in the Teen Parent Connection Program with MAAC?</a:t>
            </a:r>
            <a:endParaRPr lang="en-US" sz="1100" dirty="0">
              <a:effectLst/>
              <a:latin typeface="Calibri" panose="020F0502020204030204" pitchFamily="34" charset="0"/>
              <a:ea typeface="Calibri" panose="020F0502020204030204" pitchFamily="34" charset="0"/>
              <a:cs typeface="Symbol" panose="05050102010706020507" pitchFamily="18" charset="2"/>
            </a:endParaRPr>
          </a:p>
          <a:p>
            <a:pPr marL="742950" marR="0" lvl="1" indent="-285750">
              <a:lnSpc>
                <a:spcPct val="107000"/>
              </a:lnSpc>
              <a:spcBef>
                <a:spcPts val="0"/>
              </a:spcBef>
              <a:spcAft>
                <a:spcPts val="0"/>
              </a:spcAft>
              <a:buFont typeface="Symbol" panose="05050102010706020507" pitchFamily="18" charset="2"/>
              <a:buChar char=""/>
            </a:pPr>
            <a:r>
              <a:rPr lang="en-US" sz="1150" dirty="0">
                <a:effectLst/>
                <a:latin typeface="Times New Roman" panose="02020603050405020304" pitchFamily="18" charset="0"/>
                <a:ea typeface="Calibri" panose="020F0502020204030204" pitchFamily="34" charset="0"/>
                <a:cs typeface="Symbol" panose="05050102010706020507" pitchFamily="18" charset="2"/>
              </a:rPr>
              <a:t>Has the youth participated in any parenting education programs?</a:t>
            </a:r>
            <a:endParaRPr lang="en-US" sz="1100" dirty="0">
              <a:effectLst/>
              <a:latin typeface="Calibri" panose="020F0502020204030204" pitchFamily="34" charset="0"/>
              <a:ea typeface="Calibri" panose="020F0502020204030204" pitchFamily="34" charset="0"/>
              <a:cs typeface="Symbol" panose="05050102010706020507" pitchFamily="18" charset="2"/>
            </a:endParaRPr>
          </a:p>
          <a:p>
            <a:pPr marL="742950" marR="0" lvl="1" indent="-285750">
              <a:lnSpc>
                <a:spcPct val="107000"/>
              </a:lnSpc>
              <a:spcBef>
                <a:spcPts val="0"/>
              </a:spcBef>
              <a:spcAft>
                <a:spcPts val="0"/>
              </a:spcAft>
              <a:buFont typeface="Symbol" panose="05050102010706020507" pitchFamily="18" charset="2"/>
              <a:buChar char=""/>
            </a:pPr>
            <a:r>
              <a:rPr lang="en-US" sz="1150" dirty="0">
                <a:effectLst/>
                <a:latin typeface="Times New Roman" panose="02020603050405020304" pitchFamily="18" charset="0"/>
                <a:ea typeface="Calibri" panose="020F0502020204030204" pitchFamily="34" charset="0"/>
                <a:cs typeface="Symbol" panose="05050102010706020507" pitchFamily="18" charset="2"/>
              </a:rPr>
              <a:t>Does the child have CAPS?  If not, has the youth applied?  </a:t>
            </a:r>
            <a:endParaRPr lang="en-US" sz="1100" dirty="0">
              <a:effectLst/>
              <a:latin typeface="Calibri" panose="020F0502020204030204" pitchFamily="34" charset="0"/>
              <a:ea typeface="Calibri" panose="020F0502020204030204" pitchFamily="34" charset="0"/>
              <a:cs typeface="Symbol" panose="05050102010706020507" pitchFamily="18" charset="2"/>
            </a:endParaRPr>
          </a:p>
          <a:p>
            <a:pPr marL="0" marR="0">
              <a:lnSpc>
                <a:spcPct val="107000"/>
              </a:lnSpc>
              <a:spcBef>
                <a:spcPts val="1200"/>
              </a:spcBef>
              <a:spcAft>
                <a:spcPts val="0"/>
              </a:spcAft>
            </a:pPr>
            <a:r>
              <a:rPr lang="en-US" sz="1150" dirty="0">
                <a:effectLst/>
                <a:latin typeface="Times New Roman" panose="02020603050405020304" pitchFamily="18" charset="0"/>
                <a:ea typeface="Times New Roman" panose="02020603050405020304" pitchFamily="18" charset="0"/>
                <a:cs typeface="Times New Roman" panose="02020603050405020304" pitchFamily="18" charset="0"/>
              </a:rPr>
              <a:t>Physical and Reproductive Health:</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1200"/>
              </a:spcBef>
              <a:spcAft>
                <a:spcPts val="0"/>
              </a:spcAft>
              <a:buFont typeface="Symbol" panose="05050102010706020507" pitchFamily="18" charset="2"/>
              <a:buChar char=""/>
            </a:pPr>
            <a:r>
              <a:rPr lang="en-US" sz="1150" dirty="0">
                <a:effectLst/>
                <a:latin typeface="Times New Roman" panose="02020603050405020304" pitchFamily="18" charset="0"/>
                <a:ea typeface="Calibri" panose="020F0502020204030204" pitchFamily="34" charset="0"/>
              </a:rPr>
              <a:t>When was the youth’s last physical examination? </a:t>
            </a:r>
            <a:endParaRPr lang="en-US" sz="1100" dirty="0">
              <a:effectLst/>
              <a:latin typeface="Calibri" panose="020F0502020204030204" pitchFamily="34" charset="0"/>
              <a:ea typeface="Calibri" panose="020F0502020204030204" pitchFamily="34" charset="0"/>
            </a:endParaRPr>
          </a:p>
          <a:p>
            <a:pPr marL="342900" marR="0" lvl="0" indent="-342900">
              <a:spcBef>
                <a:spcPts val="1200"/>
              </a:spcBef>
              <a:spcAft>
                <a:spcPts val="0"/>
              </a:spcAft>
              <a:buFont typeface="Symbol" panose="05050102010706020507" pitchFamily="18" charset="2"/>
              <a:buChar char=""/>
            </a:pPr>
            <a:r>
              <a:rPr lang="en-US" sz="1150" dirty="0">
                <a:effectLst/>
                <a:latin typeface="Times New Roman" panose="02020603050405020304" pitchFamily="18" charset="0"/>
                <a:ea typeface="Calibri" panose="020F0502020204030204" pitchFamily="34" charset="0"/>
              </a:rPr>
              <a:t>Does the youth have any medical conditions that require ongoing treatment?  If so, list the diagnosis and treatment regimen. </a:t>
            </a:r>
            <a:endParaRPr lang="en-US" sz="1100" dirty="0">
              <a:effectLst/>
              <a:latin typeface="Calibri" panose="020F0502020204030204" pitchFamily="34" charset="0"/>
              <a:ea typeface="Calibri" panose="020F0502020204030204" pitchFamily="34" charset="0"/>
            </a:endParaRPr>
          </a:p>
          <a:p>
            <a:pPr marL="342900" marR="0" lvl="0" indent="-342900">
              <a:spcBef>
                <a:spcPts val="1200"/>
              </a:spcBef>
              <a:spcAft>
                <a:spcPts val="0"/>
              </a:spcAft>
              <a:buFont typeface="Symbol" panose="05050102010706020507" pitchFamily="18" charset="2"/>
              <a:buChar char=""/>
            </a:pPr>
            <a:r>
              <a:rPr lang="en-US" sz="1150" dirty="0">
                <a:effectLst/>
                <a:latin typeface="Times New Roman" panose="02020603050405020304" pitchFamily="18" charset="0"/>
                <a:ea typeface="Calibri" panose="020F0502020204030204" pitchFamily="34" charset="0"/>
              </a:rPr>
              <a:t>Does the youth know their treating physician(s)?</a:t>
            </a:r>
            <a:endParaRPr lang="en-US" sz="1100" dirty="0">
              <a:effectLst/>
              <a:latin typeface="Calibri" panose="020F0502020204030204" pitchFamily="34" charset="0"/>
              <a:ea typeface="Calibri" panose="020F0502020204030204" pitchFamily="34" charset="0"/>
            </a:endParaRPr>
          </a:p>
          <a:p>
            <a:pPr marL="342900" marR="0" lvl="0" indent="-342900">
              <a:spcBef>
                <a:spcPts val="1200"/>
              </a:spcBef>
              <a:spcAft>
                <a:spcPts val="0"/>
              </a:spcAft>
              <a:buFont typeface="Symbol" panose="05050102010706020507" pitchFamily="18" charset="2"/>
              <a:buChar char=""/>
            </a:pPr>
            <a:r>
              <a:rPr lang="en-US" sz="1150" dirty="0">
                <a:effectLst/>
                <a:latin typeface="Times New Roman" panose="02020603050405020304" pitchFamily="18" charset="0"/>
                <a:ea typeface="Calibri" panose="020F0502020204030204" pitchFamily="34" charset="0"/>
              </a:rPr>
              <a:t>When was the youth’s last dental examination? </a:t>
            </a:r>
            <a:endParaRPr lang="en-US" sz="1100" dirty="0">
              <a:effectLst/>
              <a:latin typeface="Calibri" panose="020F0502020204030204" pitchFamily="34" charset="0"/>
              <a:ea typeface="Calibri" panose="020F0502020204030204" pitchFamily="34" charset="0"/>
            </a:endParaRPr>
          </a:p>
          <a:p>
            <a:pPr marL="342900" marR="0" lvl="0" indent="-342900">
              <a:spcBef>
                <a:spcPts val="1200"/>
              </a:spcBef>
              <a:spcAft>
                <a:spcPts val="0"/>
              </a:spcAft>
              <a:buFont typeface="Symbol" panose="05050102010706020507" pitchFamily="18" charset="2"/>
              <a:buChar char=""/>
            </a:pPr>
            <a:r>
              <a:rPr lang="en-US" sz="1150" dirty="0">
                <a:effectLst/>
                <a:latin typeface="Times New Roman" panose="02020603050405020304" pitchFamily="18" charset="0"/>
                <a:ea typeface="Calibri" panose="020F0502020204030204" pitchFamily="34" charset="0"/>
              </a:rPr>
              <a:t>Does the youth know how to schedule their own appointments?</a:t>
            </a:r>
            <a:endParaRPr lang="en-US" sz="1100" dirty="0">
              <a:effectLst/>
              <a:latin typeface="Calibri" panose="020F0502020204030204" pitchFamily="34" charset="0"/>
              <a:ea typeface="Calibri" panose="020F0502020204030204" pitchFamily="34" charset="0"/>
            </a:endParaRPr>
          </a:p>
          <a:p>
            <a:pPr marL="1143000" marR="0" indent="-1143000">
              <a:lnSpc>
                <a:spcPct val="107000"/>
              </a:lnSpc>
              <a:spcBef>
                <a:spcPts val="0"/>
              </a:spcBef>
              <a:spcAft>
                <a:spcPts val="0"/>
              </a:spcAft>
            </a:pPr>
            <a:r>
              <a:rPr lang="en-US" sz="1150" dirty="0">
                <a:effectLst/>
                <a:latin typeface="Times New Roman" panose="02020603050405020304" pitchFamily="18" charset="0"/>
                <a:ea typeface="Calibri" panose="020F0502020204030204" pitchFamily="34" charset="0"/>
                <a:cs typeface="Times New Roman" panose="02020603050405020304" pitchFamily="18" charset="0"/>
              </a:rPr>
              <a:t>If the youth indicates yes, have the youth describe how they can execute this skill?  (input scale)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150" dirty="0">
                <a:effectLst/>
                <a:latin typeface="Times New Roman" panose="02020603050405020304" pitchFamily="18" charset="0"/>
                <a:ea typeface="Calibri" panose="020F0502020204030204" pitchFamily="34" charset="0"/>
              </a:rPr>
              <a:t>Does the youth know their Amerigroup Care Coordinator?</a:t>
            </a:r>
            <a:endParaRPr lang="en-US" sz="1100" dirty="0">
              <a:effectLst/>
              <a:latin typeface="Calibri" panose="020F0502020204030204" pitchFamily="34" charset="0"/>
              <a:ea typeface="Calibri" panose="020F0502020204030204" pitchFamily="34" charset="0"/>
            </a:endParaRPr>
          </a:p>
          <a:p>
            <a:pPr marL="1143000" marR="0" indent="-1143000">
              <a:lnSpc>
                <a:spcPct val="107000"/>
              </a:lnSpc>
              <a:spcBef>
                <a:spcPts val="0"/>
              </a:spcBef>
              <a:spcAft>
                <a:spcPts val="800"/>
              </a:spcAft>
            </a:pPr>
            <a:r>
              <a:rPr lang="en-US" sz="1150" dirty="0">
                <a:effectLst/>
                <a:latin typeface="Times New Roman" panose="02020603050405020304" pitchFamily="18" charset="0"/>
                <a:ea typeface="Calibri" panose="020F0502020204030204" pitchFamily="34" charset="0"/>
                <a:cs typeface="Times New Roman" panose="02020603050405020304" pitchFamily="18" charset="0"/>
              </a:rPr>
              <a:t>Care Coordinator’s Name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00050" marR="0" indent="-228600">
              <a:lnSpc>
                <a:spcPct val="107000"/>
              </a:lnSpc>
              <a:spcBef>
                <a:spcPts val="0"/>
              </a:spcBef>
              <a:spcAft>
                <a:spcPts val="0"/>
              </a:spcAft>
            </a:pPr>
            <a:r>
              <a:rPr lang="en-US" sz="1150" dirty="0">
                <a:effectLst/>
                <a:latin typeface="Times New Roman" panose="02020603050405020304" pitchFamily="18" charset="0"/>
                <a:ea typeface="Calibri" panose="020F0502020204030204" pitchFamily="34" charset="0"/>
                <a:cs typeface="Times New Roman" panose="02020603050405020304" pitchFamily="18" charset="0"/>
              </a:rPr>
              <a:t>Is the youth sexually active?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indent="-1143000">
              <a:lnSpc>
                <a:spcPct val="107000"/>
              </a:lnSpc>
              <a:spcBef>
                <a:spcPts val="0"/>
              </a:spcBef>
              <a:spcAft>
                <a:spcPts val="0"/>
              </a:spcAft>
            </a:pPr>
            <a:r>
              <a:rPr lang="en-US" sz="1150" dirty="0">
                <a:effectLst/>
                <a:latin typeface="Times New Roman" panose="02020603050405020304" pitchFamily="18" charset="0"/>
                <a:ea typeface="Calibri" panose="020F0502020204030204" pitchFamily="34" charset="0"/>
                <a:cs typeface="Times New Roman" panose="02020603050405020304" pitchFamily="18" charset="0"/>
              </a:rPr>
              <a:t>If so, does the youth utilize contraceptives?  If so, what do they use now?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1200"/>
              </a:spcBef>
              <a:spcAft>
                <a:spcPts val="0"/>
              </a:spcAft>
            </a:pPr>
            <a:r>
              <a:rPr lang="en-US" sz="1150" dirty="0">
                <a:effectLst/>
                <a:latin typeface="Times New Roman" panose="02020603050405020304" pitchFamily="18" charset="0"/>
                <a:ea typeface="Times New Roman" panose="02020603050405020304" pitchFamily="18" charset="0"/>
                <a:cs typeface="Times New Roman" panose="02020603050405020304" pitchFamily="18" charset="0"/>
              </a:rPr>
              <a:t>Financial Literacy / Understanding Credit: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150" dirty="0">
                <a:effectLst/>
                <a:latin typeface="Times New Roman" panose="02020603050405020304" pitchFamily="18" charset="0"/>
                <a:ea typeface="Calibri" panose="020F0502020204030204" pitchFamily="34" charset="0"/>
              </a:rPr>
              <a:t>Has the youth completed a financial literacy course or Individualized Development Account (IDA) Training?  If so, when?</a:t>
            </a:r>
            <a:endParaRPr lang="en-US" sz="11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150" dirty="0">
                <a:effectLst/>
                <a:latin typeface="Times New Roman" panose="02020603050405020304" pitchFamily="18" charset="0"/>
                <a:ea typeface="Calibri" panose="020F0502020204030204" pitchFamily="34" charset="0"/>
              </a:rPr>
              <a:t>Does the youth have a checking or savings account?</a:t>
            </a:r>
            <a:endParaRPr lang="en-US" sz="1100" dirty="0">
              <a:effectLst/>
              <a:latin typeface="Calibri" panose="020F0502020204030204" pitchFamily="34" charset="0"/>
              <a:ea typeface="Calibri" panose="020F0502020204030204" pitchFamily="34" charset="0"/>
            </a:endParaRPr>
          </a:p>
          <a:p>
            <a:pPr marL="1143000" marR="0" lvl="2" indent="-228600">
              <a:lnSpc>
                <a:spcPct val="107000"/>
              </a:lnSpc>
              <a:spcBef>
                <a:spcPts val="0"/>
              </a:spcBef>
              <a:spcAft>
                <a:spcPts val="800"/>
              </a:spcAft>
              <a:buFont typeface="+mj-lt"/>
              <a:buAutoNum type="romanLcPeriod"/>
            </a:pPr>
            <a:r>
              <a:rPr lang="en-US" sz="1150" dirty="0">
                <a:effectLst/>
                <a:latin typeface="Times New Roman" panose="02020603050405020304" pitchFamily="18" charset="0"/>
                <a:ea typeface="Calibri" panose="020F0502020204030204" pitchFamily="34" charset="0"/>
                <a:cs typeface="Times New Roman" panose="02020603050405020304" pitchFamily="18" charset="0"/>
              </a:rPr>
              <a:t>If so, which bank?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150" dirty="0">
                <a:effectLst/>
                <a:latin typeface="Times New Roman" panose="02020603050405020304" pitchFamily="18" charset="0"/>
                <a:ea typeface="Calibri" panose="020F0502020204030204" pitchFamily="34" charset="0"/>
                <a:cs typeface="Times New Roman" panose="02020603050405020304" pitchFamily="18" charset="0"/>
              </a:rPr>
              <a:t>Is the youth actively saving?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150" dirty="0">
                <a:effectLst/>
                <a:latin typeface="Times New Roman" panose="02020603050405020304" pitchFamily="18" charset="0"/>
                <a:ea typeface="Calibri" panose="020F0502020204030204" pitchFamily="34" charset="0"/>
              </a:rPr>
              <a:t>Describe the youth’s knowledge of budgeting and managing money.</a:t>
            </a:r>
            <a:endParaRPr lang="en-US" sz="11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150" dirty="0">
                <a:effectLst/>
                <a:latin typeface="Times New Roman" panose="02020603050405020304" pitchFamily="18" charset="0"/>
                <a:ea typeface="Calibri" panose="020F0502020204030204" pitchFamily="34" charset="0"/>
              </a:rPr>
              <a:t>Describe the youth’s knowledge around paying bills? </a:t>
            </a:r>
            <a:endParaRPr lang="en-US" sz="11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150" dirty="0">
                <a:effectLst/>
                <a:latin typeface="Times New Roman" panose="02020603050405020304" pitchFamily="18" charset="0"/>
                <a:ea typeface="Calibri" panose="020F0502020204030204" pitchFamily="34" charset="0"/>
              </a:rPr>
              <a:t>When did they retrieve their last credit report?   </a:t>
            </a:r>
            <a:endParaRPr lang="en-US" sz="1100" dirty="0">
              <a:effectLst/>
              <a:latin typeface="Calibri" panose="020F0502020204030204" pitchFamily="34" charset="0"/>
              <a:ea typeface="Calibri" panose="020F0502020204030204" pitchFamily="34" charset="0"/>
            </a:endParaRPr>
          </a:p>
          <a:p>
            <a:pPr marL="0" marR="0">
              <a:lnSpc>
                <a:spcPct val="107000"/>
              </a:lnSpc>
              <a:spcBef>
                <a:spcPts val="1200"/>
              </a:spcBef>
              <a:spcAft>
                <a:spcPts val="0"/>
              </a:spcAft>
            </a:pPr>
            <a:r>
              <a:rPr lang="en-US" sz="1150" dirty="0">
                <a:effectLst/>
                <a:latin typeface="Times New Roman" panose="02020603050405020304" pitchFamily="18" charset="0"/>
                <a:ea typeface="Times New Roman" panose="02020603050405020304" pitchFamily="18" charset="0"/>
                <a:cs typeface="Times New Roman" panose="02020603050405020304" pitchFamily="18" charset="0"/>
              </a:rPr>
              <a:t>Criminal History: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228600">
              <a:spcBef>
                <a:spcPts val="0"/>
              </a:spcBef>
              <a:spcAft>
                <a:spcPts val="0"/>
              </a:spcAft>
            </a:pPr>
            <a:r>
              <a:rPr lang="en-US" sz="1150" dirty="0">
                <a:effectLst/>
                <a:latin typeface="Times New Roman" panose="02020603050405020304" pitchFamily="18" charset="0"/>
                <a:ea typeface="Calibri" panose="020F0502020204030204" pitchFamily="34" charset="0"/>
              </a:rPr>
              <a:t>Has the youth ever been convicted of the following types of offenses (if yes, indicate date of conviction and sentence):</a:t>
            </a:r>
            <a:endParaRPr lang="en-US" sz="1100" dirty="0">
              <a:effectLst/>
              <a:latin typeface="Calibri" panose="020F0502020204030204" pitchFamily="34" charset="0"/>
              <a:ea typeface="Calibri" panose="020F0502020204030204" pitchFamily="34" charset="0"/>
            </a:endParaRPr>
          </a:p>
          <a:p>
            <a:pPr marL="1143000" marR="0" lvl="2" indent="-228600">
              <a:lnSpc>
                <a:spcPct val="107000"/>
              </a:lnSpc>
              <a:spcBef>
                <a:spcPts val="0"/>
              </a:spcBef>
              <a:spcAft>
                <a:spcPts val="800"/>
              </a:spcAft>
              <a:buFont typeface="+mj-lt"/>
              <a:buAutoNum type="romanLcPeriod"/>
            </a:pPr>
            <a:r>
              <a:rPr lang="en-US" sz="1150" dirty="0">
                <a:effectLst/>
                <a:latin typeface="Times New Roman" panose="02020603050405020304" pitchFamily="18" charset="0"/>
                <a:ea typeface="Calibri" panose="020F0502020204030204" pitchFamily="34" charset="0"/>
                <a:cs typeface="Times New Roman" panose="02020603050405020304" pitchFamily="18" charset="0"/>
              </a:rPr>
              <a:t>Crimes against children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150" dirty="0">
                <a:effectLst/>
                <a:latin typeface="Times New Roman" panose="02020603050405020304" pitchFamily="18" charset="0"/>
                <a:ea typeface="Calibri" panose="020F0502020204030204" pitchFamily="34" charset="0"/>
                <a:cs typeface="Times New Roman" panose="02020603050405020304" pitchFamily="18" charset="0"/>
              </a:rPr>
              <a:t>Drug Related Offenses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150" dirty="0">
                <a:effectLst/>
                <a:latin typeface="Times New Roman" panose="02020603050405020304" pitchFamily="18" charset="0"/>
                <a:ea typeface="Calibri" panose="020F0502020204030204" pitchFamily="34" charset="0"/>
                <a:cs typeface="Times New Roman" panose="02020603050405020304" pitchFamily="18" charset="0"/>
              </a:rPr>
              <a:t>Sexual Offenses of any nature / or Sex Trafficking (as assailant not victim)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150" dirty="0">
                <a:effectLst/>
                <a:latin typeface="Times New Roman" panose="02020603050405020304" pitchFamily="18" charset="0"/>
                <a:ea typeface="Calibri" panose="020F0502020204030204" pitchFamily="34" charset="0"/>
                <a:cs typeface="Times New Roman" panose="02020603050405020304" pitchFamily="18" charset="0"/>
              </a:rPr>
              <a:t>Crimes that are violent in nature (assault, robbery, domestic violence, etc.)</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228600">
              <a:spcBef>
                <a:spcPts val="0"/>
              </a:spcBef>
              <a:spcAft>
                <a:spcPts val="0"/>
              </a:spcAft>
            </a:pPr>
            <a:r>
              <a:rPr lang="en-US" sz="1150" dirty="0">
                <a:effectLst/>
                <a:latin typeface="Times New Roman" panose="02020603050405020304" pitchFamily="18" charset="0"/>
                <a:ea typeface="Calibri" panose="020F0502020204030204" pitchFamily="34" charset="0"/>
              </a:rPr>
              <a:t>Has the youth been arrested for any offense within the last year? </a:t>
            </a:r>
            <a:endParaRPr lang="en-US" sz="1100" dirty="0">
              <a:effectLst/>
              <a:latin typeface="Calibri" panose="020F0502020204030204" pitchFamily="34" charset="0"/>
              <a:ea typeface="Calibri" panose="020F0502020204030204" pitchFamily="34" charset="0"/>
            </a:endParaRPr>
          </a:p>
          <a:p>
            <a:pPr marL="1143000" marR="0" lvl="2" indent="-228600">
              <a:lnSpc>
                <a:spcPct val="107000"/>
              </a:lnSpc>
              <a:spcBef>
                <a:spcPts val="0"/>
              </a:spcBef>
              <a:spcAft>
                <a:spcPts val="800"/>
              </a:spcAft>
              <a:buFont typeface="+mj-lt"/>
              <a:buAutoNum type="romanLcPeriod"/>
            </a:pPr>
            <a:r>
              <a:rPr lang="en-US" sz="1150" dirty="0">
                <a:effectLst/>
                <a:latin typeface="Times New Roman" panose="02020603050405020304" pitchFamily="18" charset="0"/>
                <a:ea typeface="Calibri" panose="020F0502020204030204" pitchFamily="34" charset="0"/>
                <a:cs typeface="Times New Roman" panose="02020603050405020304" pitchFamily="18" charset="0"/>
              </a:rPr>
              <a:t>If so, list charge and date of arrest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228600">
              <a:spcBef>
                <a:spcPts val="0"/>
              </a:spcBef>
              <a:spcAft>
                <a:spcPts val="0"/>
              </a:spcAft>
            </a:pPr>
            <a:r>
              <a:rPr lang="en-US" sz="1150" dirty="0">
                <a:effectLst/>
                <a:latin typeface="Times New Roman" panose="02020603050405020304" pitchFamily="18" charset="0"/>
                <a:ea typeface="Calibri" panose="020F0502020204030204" pitchFamily="34" charset="0"/>
              </a:rPr>
              <a:t>Does the youth have any pending hearings?  If so, list the hearing date if scheduled/known.</a:t>
            </a:r>
            <a:endParaRPr lang="en-US" sz="1100" dirty="0">
              <a:effectLst/>
              <a:latin typeface="Calibri" panose="020F0502020204030204" pitchFamily="34" charset="0"/>
              <a:ea typeface="Calibri" panose="020F0502020204030204" pitchFamily="34" charset="0"/>
            </a:endParaRPr>
          </a:p>
          <a:p>
            <a:pPr marL="457200" marR="0" indent="-228600">
              <a:spcBef>
                <a:spcPts val="0"/>
              </a:spcBef>
              <a:spcAft>
                <a:spcPts val="0"/>
              </a:spcAft>
            </a:pPr>
            <a:r>
              <a:rPr lang="en-US" sz="1150" dirty="0">
                <a:effectLst/>
                <a:latin typeface="Times New Roman" panose="02020603050405020304" pitchFamily="18" charset="0"/>
                <a:ea typeface="Calibri" panose="020F0502020204030204" pitchFamily="34" charset="0"/>
              </a:rPr>
              <a:t>Is the youth actively on probation?  What are the conditions of their probation?</a:t>
            </a:r>
            <a:endParaRPr lang="en-US" sz="1100" dirty="0">
              <a:effectLst/>
              <a:latin typeface="Calibri" panose="020F0502020204030204" pitchFamily="34" charset="0"/>
              <a:ea typeface="Calibri" panose="020F0502020204030204" pitchFamily="34" charset="0"/>
            </a:endParaRPr>
          </a:p>
          <a:p>
            <a:pPr marL="914400" marR="0">
              <a:lnSpc>
                <a:spcPct val="107000"/>
              </a:lnSpc>
              <a:spcBef>
                <a:spcPts val="0"/>
              </a:spcBef>
              <a:spcAft>
                <a:spcPts val="800"/>
              </a:spcAft>
            </a:pPr>
            <a:r>
              <a:rPr lang="en-US" sz="115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1200"/>
              </a:spcBef>
              <a:spcAft>
                <a:spcPts val="0"/>
              </a:spcAft>
            </a:pPr>
            <a:r>
              <a:rPr lang="en-US" sz="1150" dirty="0">
                <a:effectLst/>
                <a:latin typeface="Times New Roman" panose="02020603050405020304" pitchFamily="18" charset="0"/>
                <a:ea typeface="Times New Roman" panose="02020603050405020304" pitchFamily="18" charset="0"/>
                <a:cs typeface="Times New Roman" panose="02020603050405020304" pitchFamily="18" charset="0"/>
              </a:rPr>
              <a:t>Substance Abuse/Misuse: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150" dirty="0">
                <a:effectLst/>
                <a:latin typeface="Times New Roman" panose="02020603050405020304" pitchFamily="18" charset="0"/>
                <a:ea typeface="Calibri" panose="020F0502020204030204" pitchFamily="34" charset="0"/>
              </a:rPr>
              <a:t>Does the youth have any history of substance use/misuse?</a:t>
            </a:r>
            <a:endParaRPr lang="en-US" sz="1100" dirty="0">
              <a:effectLst/>
              <a:latin typeface="Calibri" panose="020F0502020204030204" pitchFamily="34" charset="0"/>
              <a:ea typeface="Calibri" panose="020F0502020204030204" pitchFamily="34" charset="0"/>
            </a:endParaRPr>
          </a:p>
          <a:p>
            <a:pPr marL="1143000" marR="0" lvl="2" indent="-228600">
              <a:lnSpc>
                <a:spcPct val="107000"/>
              </a:lnSpc>
              <a:spcBef>
                <a:spcPts val="0"/>
              </a:spcBef>
              <a:spcAft>
                <a:spcPts val="800"/>
              </a:spcAft>
              <a:buFont typeface="+mj-lt"/>
              <a:buAutoNum type="romanLcPeriod"/>
            </a:pPr>
            <a:r>
              <a:rPr lang="en-US" sz="1150" dirty="0">
                <a:effectLst/>
                <a:latin typeface="Times New Roman" panose="02020603050405020304" pitchFamily="18" charset="0"/>
                <a:ea typeface="Calibri" panose="020F0502020204030204" pitchFamily="34" charset="0"/>
                <a:cs typeface="Times New Roman" panose="02020603050405020304" pitchFamily="18" charset="0"/>
              </a:rPr>
              <a:t>If so, list drug(s) of choice.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150" dirty="0">
                <a:effectLst/>
                <a:latin typeface="Times New Roman" panose="02020603050405020304" pitchFamily="18" charset="0"/>
                <a:ea typeface="Calibri" panose="020F0502020204030204" pitchFamily="34" charset="0"/>
                <a:cs typeface="Times New Roman" panose="02020603050405020304" pitchFamily="18" charset="0"/>
              </a:rPr>
              <a:t>Date of last positive drug screen – for which substance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150" dirty="0">
                <a:effectLst/>
                <a:latin typeface="Times New Roman" panose="02020603050405020304" pitchFamily="18" charset="0"/>
                <a:ea typeface="Calibri" panose="020F0502020204030204" pitchFamily="34" charset="0"/>
                <a:cs typeface="Times New Roman" panose="02020603050405020304" pitchFamily="18" charset="0"/>
              </a:rPr>
              <a:t>Has the youth ever received drug treatment?  If so, when?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50" b="1" cap="small" spc="25"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50" b="1" cap="small" spc="25" dirty="0">
                <a:effectLst/>
                <a:latin typeface="Times New Roman" panose="02020603050405020304" pitchFamily="18" charset="0"/>
                <a:ea typeface="Calibri" panose="020F0502020204030204" pitchFamily="34" charset="0"/>
                <a:cs typeface="Times New Roman" panose="02020603050405020304" pitchFamily="18" charset="0"/>
              </a:rPr>
              <a:t>Other Considerations: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150" dirty="0">
                <a:effectLst/>
                <a:latin typeface="Times New Roman" panose="02020603050405020304" pitchFamily="18" charset="0"/>
                <a:ea typeface="Calibri" panose="020F0502020204030204" pitchFamily="34" charset="0"/>
                <a:cs typeface="Times New Roman" panose="02020603050405020304" pitchFamily="18" charset="0"/>
              </a:rPr>
              <a:t>Required Signatures (Youth, ILS, DFCS CM &amp; County Director at a minimum)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150" dirty="0">
                <a:effectLst/>
                <a:latin typeface="Times New Roman" panose="02020603050405020304" pitchFamily="18" charset="0"/>
                <a:ea typeface="Calibri" panose="020F0502020204030204" pitchFamily="34" charset="0"/>
                <a:cs typeface="Times New Roman" panose="02020603050405020304" pitchFamily="18" charset="0"/>
              </a:rPr>
              <a:t>Providing the youth, a copy of the Assessment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150" dirty="0">
                <a:effectLst/>
                <a:latin typeface="Times New Roman" panose="02020603050405020304" pitchFamily="18" charset="0"/>
                <a:ea typeface="Calibri" panose="020F0502020204030204" pitchFamily="34" charset="0"/>
                <a:cs typeface="Times New Roman" panose="02020603050405020304" pitchFamily="18" charset="0"/>
              </a:rPr>
              <a:t>Development of Action Plan for readiness tasks identified as a result of the assessment that the youth needs to complete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1150" dirty="0">
                <a:effectLst/>
                <a:latin typeface="Times New Roman" panose="02020603050405020304" pitchFamily="18" charset="0"/>
                <a:ea typeface="Calibri" panose="020F0502020204030204" pitchFamily="34" charset="0"/>
                <a:cs typeface="Times New Roman" panose="02020603050405020304" pitchFamily="18" charset="0"/>
              </a:rPr>
              <a:t>All action items identified must also be included in the youth’s Written Transition Living Plan and Placement Provider Service Plan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pPr>
            <a:r>
              <a:rPr lang="en-US" sz="1150" dirty="0">
                <a:effectLst/>
                <a:latin typeface="Times New Roman" panose="02020603050405020304" pitchFamily="18" charset="0"/>
                <a:ea typeface="Calibri" panose="020F0502020204030204" pitchFamily="34" charset="0"/>
                <a:cs typeface="Times New Roman" panose="02020603050405020304" pitchFamily="18" charset="0"/>
              </a:rPr>
              <a:t>Do we wish to know who are the youth’s adult supporters, and whether they have a significant other?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mj-lt"/>
              <a:buAutoNum type="alphaLcPeriod"/>
            </a:pPr>
            <a:r>
              <a:rPr lang="en-US" sz="1150" dirty="0">
                <a:effectLst/>
                <a:latin typeface="Times New Roman" panose="02020603050405020304" pitchFamily="18" charset="0"/>
                <a:ea typeface="Calibri" panose="020F0502020204030204" pitchFamily="34" charset="0"/>
              </a:rPr>
              <a:t>Indicates areas that require additional information and development of an action plan.  </a:t>
            </a:r>
            <a:endParaRPr lang="en-US" sz="11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150" b="1" dirty="0">
                <a:solidFill>
                  <a:srgbClr val="000000"/>
                </a:solidFill>
                <a:effectLst/>
                <a:latin typeface="Times New Roman" panose="02020603050405020304" pitchFamily="18" charset="0"/>
                <a:ea typeface="Calibri" panose="020F0502020204030204" pitchFamily="34" charset="0"/>
              </a:rPr>
              <a:t> </a:t>
            </a:r>
            <a:endParaRPr lang="en-US" sz="1200" dirty="0">
              <a:solidFill>
                <a:srgbClr val="000000"/>
              </a:solidFill>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1150" b="1" dirty="0">
                <a:solidFill>
                  <a:srgbClr val="000000"/>
                </a:solidFill>
                <a:effectLst/>
                <a:latin typeface="Times New Roman" panose="02020603050405020304" pitchFamily="18" charset="0"/>
                <a:ea typeface="Calibri" panose="020F0502020204030204" pitchFamily="34" charset="0"/>
              </a:rPr>
              <a:t> </a:t>
            </a:r>
            <a:endParaRPr lang="en-US" sz="1200" dirty="0">
              <a:solidFill>
                <a:srgbClr val="000000"/>
              </a:solidFill>
              <a:effectLst/>
              <a:latin typeface="Times New Roman" panose="02020603050405020304" pitchFamily="18" charset="0"/>
              <a:ea typeface="Calibri" panose="020F0502020204030204" pitchFamily="34" charset="0"/>
            </a:endParaRPr>
          </a:p>
          <a:p>
            <a:pPr marL="0" marR="0">
              <a:lnSpc>
                <a:spcPct val="107000"/>
              </a:lnSpc>
              <a:spcBef>
                <a:spcPts val="0"/>
              </a:spcBef>
              <a:spcAft>
                <a:spcPts val="800"/>
              </a:spcAft>
            </a:pPr>
            <a:br>
              <a:rPr lang="en-US" sz="1150" b="1" dirty="0">
                <a:effectLst/>
                <a:latin typeface="Times New Roman" panose="02020603050405020304" pitchFamily="18" charset="0"/>
                <a:ea typeface="Calibri" panose="020F0502020204030204" pitchFamily="34" charset="0"/>
              </a:rPr>
            </a:br>
            <a:r>
              <a:rPr lang="en-US" sz="115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F9D7DA1-372F-48FC-BFAA-A71E36200392}" type="slidenum">
              <a:rPr lang="en-US" smtClean="0"/>
              <a:t>58</a:t>
            </a:fld>
            <a:endParaRPr lang="en-US" dirty="0"/>
          </a:p>
        </p:txBody>
      </p:sp>
    </p:spTree>
    <p:extLst>
      <p:ext uri="{BB962C8B-B14F-4D97-AF65-F5344CB8AC3E}">
        <p14:creationId xmlns:p14="http://schemas.microsoft.com/office/powerpoint/2010/main" val="25106026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most of this information I discussed on previous slides, but I wanted to reference the specific standards here.  I think the only information that was not stated previously was from Standard 21.1 which states that a youth must be in foster care at least 6 months before being assessed for ILP.   </a:t>
            </a:r>
          </a:p>
          <a:p>
            <a:endParaRPr lang="en-US" dirty="0"/>
          </a:p>
          <a:p>
            <a:r>
              <a:rPr lang="en-US" dirty="0"/>
              <a:t>Please also note Standard 21.3 that indicates that a youth must wait 90 days before submitting a request for re-assessment if they are denied. As part of the request, the youth must provide evidence of completion of readiness activities, goals etc. that were identified in the previous denial.  </a:t>
            </a:r>
          </a:p>
          <a:p>
            <a:endParaRPr lang="en-US" dirty="0"/>
          </a:p>
          <a:p>
            <a:r>
              <a:rPr lang="en-US" dirty="0"/>
              <a:t>While we are here, l want to reiterate what Standard 21.4 states…which is that if a young person is approved, the strengths or needs discovered during the assessment process must be incorporated in the providers ISP for the young person. There is more about this in the Admissions section of the standards, which will discuss next.  </a:t>
            </a:r>
          </a:p>
        </p:txBody>
      </p:sp>
      <p:sp>
        <p:nvSpPr>
          <p:cNvPr id="4" name="Slide Number Placeholder 3"/>
          <p:cNvSpPr>
            <a:spLocks noGrp="1"/>
          </p:cNvSpPr>
          <p:nvPr>
            <p:ph type="sldNum" sz="quarter" idx="5"/>
          </p:nvPr>
        </p:nvSpPr>
        <p:spPr/>
        <p:txBody>
          <a:bodyPr/>
          <a:lstStyle/>
          <a:p>
            <a:fld id="{4F9D7DA1-372F-48FC-BFAA-A71E36200392}" type="slidenum">
              <a:rPr lang="en-US" smtClean="0"/>
              <a:t>59</a:t>
            </a:fld>
            <a:endParaRPr lang="en-US" dirty="0"/>
          </a:p>
        </p:txBody>
      </p:sp>
    </p:spTree>
    <p:extLst>
      <p:ext uri="{BB962C8B-B14F-4D97-AF65-F5344CB8AC3E}">
        <p14:creationId xmlns:p14="http://schemas.microsoft.com/office/powerpoint/2010/main" val="21193549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will continue on and look at Standard 22, which speaks to ILP Admissions and Discharges. </a:t>
            </a:r>
          </a:p>
          <a:p>
            <a:endParaRPr lang="en-US" dirty="0"/>
          </a:p>
          <a:p>
            <a:r>
              <a:rPr lang="en-US" dirty="0"/>
              <a:t>I know all of you can read, however, I want to go over these in the event that the print is too small for some of you to see.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heading states that </a:t>
            </a:r>
            <a:r>
              <a:rPr lang="en-US" sz="1200" i="1" dirty="0">
                <a:effectLst/>
                <a:latin typeface="Times New Roman" panose="02020603050405020304" pitchFamily="18" charset="0"/>
                <a:ea typeface="Calibri" panose="020F0502020204030204" pitchFamily="34" charset="0"/>
              </a:rPr>
              <a:t>Providers must admit only youth for whom the Scattered Site Placement Youth Readiness Assessment indicates that the youth is appropriate for the program. Based on the results of the assessment, the provider must concur that the young person is invested in and able to benefit from ILP and that the provider is able to meet any specific needs identified during the assessment. </a:t>
            </a:r>
            <a:endParaRPr lang="en-US" sz="1200" dirty="0">
              <a:effectLst/>
              <a:latin typeface="Times New Roman" panose="02020603050405020304" pitchFamily="18" charset="0"/>
              <a:ea typeface="Calibri" panose="020F0502020204030204" pitchFamily="34" charset="0"/>
            </a:endParaRPr>
          </a:p>
          <a:p>
            <a:endParaRPr lang="en-US" dirty="0"/>
          </a:p>
          <a:p>
            <a:pPr marL="457200" marR="0" indent="-457200">
              <a:spcBef>
                <a:spcPts val="0"/>
              </a:spcBef>
              <a:spcAft>
                <a:spcPts val="80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22.0  	The provider may not accept any young person who does not have a completed, signed, and approved Scattered Site Placement Youth Readiness Assessment.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spcBef>
                <a:spcPts val="0"/>
              </a:spcBef>
              <a:spcAft>
                <a:spcPts val="80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22.1 	The provider may not require any documentation other than the Assessment to determine whether a potential placement match exists.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spcBef>
                <a:spcPts val="0"/>
              </a:spcBef>
              <a:spcAft>
                <a:spcPts val="80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22.2  	All young people accepted into placement must be at least 18 years of age and have elected to participate in Extended Youth Support Services.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spcBef>
                <a:spcPts val="0"/>
              </a:spcBef>
              <a:spcAft>
                <a:spcPts val="80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22.3 	All young people accepted into placement must be employed at least 80 hours per month, or attending post-secondary school full-time (12 or more credit hours per term), or working part-time and enrolled part-time.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spcBef>
                <a:spcPts val="0"/>
              </a:spcBef>
              <a:spcAft>
                <a:spcPts val="0"/>
              </a:spcAft>
            </a:pPr>
            <a:r>
              <a:rPr lang="en-US" sz="1200" dirty="0">
                <a:effectLst/>
                <a:latin typeface="Times New Roman" panose="02020603050405020304" pitchFamily="18" charset="0"/>
                <a:ea typeface="Calibri" panose="020F0502020204030204" pitchFamily="34" charset="0"/>
              </a:rPr>
              <a:t>22.4 	Providers must have defined admittance criteria, which includes a youth-completed application and  </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dirty="0">
                <a:effectLst/>
                <a:latin typeface="Times New Roman" panose="02020603050405020304" pitchFamily="18" charset="0"/>
                <a:ea typeface="Calibri" panose="020F0502020204030204" pitchFamily="34" charset="0"/>
              </a:rPr>
              <a:t>interview. </a:t>
            </a:r>
          </a:p>
          <a:p>
            <a:pPr marL="0" marR="0" indent="0">
              <a:spcBef>
                <a:spcPts val="0"/>
              </a:spcBef>
              <a:spcAft>
                <a:spcPts val="0"/>
              </a:spcAft>
              <a:buNone/>
            </a:pPr>
            <a:r>
              <a:rPr lang="en-US" sz="1200" dirty="0">
                <a:effectLst/>
                <a:latin typeface="Times New Roman" panose="02020603050405020304" pitchFamily="18" charset="0"/>
                <a:ea typeface="Calibri" panose="020F0502020204030204" pitchFamily="34" charset="0"/>
              </a:rPr>
              <a:t> </a:t>
            </a:r>
          </a:p>
          <a:p>
            <a:pPr marL="457200" marR="0" indent="-457200">
              <a:spcBef>
                <a:spcPts val="0"/>
              </a:spcBef>
              <a:spcAft>
                <a:spcPts val="0"/>
              </a:spcAft>
            </a:pPr>
            <a:r>
              <a:rPr lang="en-US" sz="1200" dirty="0">
                <a:effectLst/>
                <a:latin typeface="Times New Roman" panose="02020603050405020304" pitchFamily="18" charset="0"/>
                <a:ea typeface="Calibri" panose="020F0502020204030204" pitchFamily="34" charset="0"/>
              </a:rPr>
              <a:t>22.5 	Providers must determine whether youth will be accepted or denied admission within three business days of a completed application. </a:t>
            </a:r>
          </a:p>
          <a:p>
            <a:pPr marL="0" marR="0" indent="0">
              <a:spcBef>
                <a:spcPts val="0"/>
              </a:spcBef>
              <a:spcAft>
                <a:spcPts val="0"/>
              </a:spcAft>
              <a:buNone/>
            </a:pPr>
            <a:r>
              <a:rPr lang="en-US" sz="1200" dirty="0">
                <a:effectLst/>
                <a:latin typeface="Times New Roman" panose="02020603050405020304" pitchFamily="18" charset="0"/>
                <a:ea typeface="Calibri" panose="020F0502020204030204" pitchFamily="34" charset="0"/>
              </a:rPr>
              <a:t> </a:t>
            </a:r>
          </a:p>
          <a:p>
            <a:pPr marL="457200" marR="0" indent="-457200">
              <a:spcBef>
                <a:spcPts val="0"/>
              </a:spcBef>
              <a:spcAft>
                <a:spcPts val="0"/>
              </a:spcAft>
            </a:pPr>
            <a:r>
              <a:rPr lang="en-US" sz="1200" dirty="0">
                <a:effectLst/>
                <a:latin typeface="Times New Roman" panose="02020603050405020304" pitchFamily="18" charset="0"/>
                <a:ea typeface="Calibri" panose="020F0502020204030204" pitchFamily="34" charset="0"/>
              </a:rPr>
              <a:t>22.6 	Youth admitted into an ILP must have an orientation to the program. Youth should be provided with a handbook or other literature describing the program. The contact information for the Office of the Child Advocate must be included in the handbook or orientation packet. (See appendix) </a:t>
            </a:r>
          </a:p>
          <a:p>
            <a:pPr marL="0" marR="0" indent="0">
              <a:spcBef>
                <a:spcPts val="0"/>
              </a:spcBef>
              <a:spcAft>
                <a:spcPts val="0"/>
              </a:spcAft>
              <a:buNone/>
            </a:pPr>
            <a:r>
              <a:rPr lang="en-US" sz="1200" dirty="0">
                <a:effectLst/>
                <a:latin typeface="Times New Roman" panose="02020603050405020304" pitchFamily="18" charset="0"/>
                <a:ea typeface="Calibri" panose="020F0502020204030204" pitchFamily="34" charset="0"/>
              </a:rPr>
              <a:t> </a:t>
            </a:r>
          </a:p>
          <a:p>
            <a:pPr marL="457200" marR="0" indent="-457200">
              <a:spcBef>
                <a:spcPts val="0"/>
              </a:spcBef>
              <a:spcAft>
                <a:spcPts val="0"/>
              </a:spcAft>
            </a:pPr>
            <a:r>
              <a:rPr lang="en-US" sz="1200" dirty="0">
                <a:effectLst/>
                <a:latin typeface="Times New Roman" panose="02020603050405020304" pitchFamily="18" charset="0"/>
                <a:ea typeface="Calibri" panose="020F0502020204030204" pitchFamily="34" charset="0"/>
              </a:rPr>
              <a:t>22.7 	Youth admitted into an ILP must sign an acknowledgement of having participated in an orientation to the program and having received an explanation of their rights and responsibilities as a participant in the program. </a:t>
            </a:r>
          </a:p>
          <a:p>
            <a:pPr marL="0" marR="0" indent="0">
              <a:spcBef>
                <a:spcPts val="0"/>
              </a:spcBef>
              <a:spcAft>
                <a:spcPts val="0"/>
              </a:spcAft>
              <a:buNone/>
            </a:pPr>
            <a:r>
              <a:rPr lang="en-US" sz="1200" dirty="0">
                <a:effectLst/>
                <a:latin typeface="Times New Roman" panose="02020603050405020304" pitchFamily="18" charset="0"/>
                <a:ea typeface="Calibri" panose="020F0502020204030204" pitchFamily="34" charset="0"/>
              </a:rPr>
              <a:t> </a:t>
            </a:r>
          </a:p>
          <a:p>
            <a:pPr marL="457200" marR="0" indent="-457200">
              <a:spcBef>
                <a:spcPts val="0"/>
              </a:spcBef>
              <a:spcAft>
                <a:spcPts val="0"/>
              </a:spcAft>
            </a:pPr>
            <a:r>
              <a:rPr lang="en-US" sz="1200" dirty="0">
                <a:effectLst/>
                <a:latin typeface="Times New Roman" panose="02020603050405020304" pitchFamily="18" charset="0"/>
                <a:ea typeface="Calibri" panose="020F0502020204030204" pitchFamily="34" charset="0"/>
              </a:rPr>
              <a:t>22.8 	ILP Youth must sign an acknowledgement that they may be discharged from the ILP if they willingly and knowingly participate in illegal or disruptive behavior or it is determined that they are unable or unwilling to benefit from the program. All youth discharged for violating ILP rules must be given a 60-day notice and assistance with transition. Providers must create a written transition plan. A family team meeting must occur to discuss the youth’s transition. The provider and the DFCS Case Manager will work collaboratively to identify placement options. </a:t>
            </a:r>
          </a:p>
          <a:p>
            <a:pPr marL="0" marR="0" indent="0">
              <a:spcBef>
                <a:spcPts val="0"/>
              </a:spcBef>
              <a:spcAft>
                <a:spcPts val="0"/>
              </a:spcAft>
              <a:buNone/>
            </a:pPr>
            <a:r>
              <a:rPr lang="en-US" sz="1200" dirty="0">
                <a:effectLst/>
                <a:latin typeface="Times New Roman" panose="02020603050405020304" pitchFamily="18" charset="0"/>
                <a:ea typeface="Calibri" panose="020F0502020204030204" pitchFamily="34" charset="0"/>
              </a:rPr>
              <a:t> </a:t>
            </a:r>
          </a:p>
          <a:p>
            <a:pPr marL="457200" marR="0" indent="-457200">
              <a:spcBef>
                <a:spcPts val="0"/>
              </a:spcBef>
              <a:spcAft>
                <a:spcPts val="0"/>
              </a:spcAft>
            </a:pPr>
            <a:r>
              <a:rPr lang="en-US" sz="1200" dirty="0">
                <a:effectLst/>
                <a:latin typeface="Times New Roman" panose="02020603050405020304" pitchFamily="18" charset="0"/>
                <a:ea typeface="Calibri" panose="020F0502020204030204" pitchFamily="34" charset="0"/>
              </a:rPr>
              <a:t>22.9 	Providers must maintain an up-to-date roster on GA+SCORE. </a:t>
            </a:r>
          </a:p>
          <a:p>
            <a:endParaRPr lang="en-US" dirty="0"/>
          </a:p>
        </p:txBody>
      </p:sp>
      <p:sp>
        <p:nvSpPr>
          <p:cNvPr id="4" name="Slide Number Placeholder 3"/>
          <p:cNvSpPr>
            <a:spLocks noGrp="1"/>
          </p:cNvSpPr>
          <p:nvPr>
            <p:ph type="sldNum" sz="quarter" idx="5"/>
          </p:nvPr>
        </p:nvSpPr>
        <p:spPr/>
        <p:txBody>
          <a:bodyPr/>
          <a:lstStyle/>
          <a:p>
            <a:fld id="{4F9D7DA1-372F-48FC-BFAA-A71E36200392}" type="slidenum">
              <a:rPr lang="en-US" smtClean="0"/>
              <a:t>60</a:t>
            </a:fld>
            <a:endParaRPr lang="en-US" dirty="0"/>
          </a:p>
        </p:txBody>
      </p:sp>
    </p:spTree>
    <p:extLst>
      <p:ext uri="{BB962C8B-B14F-4D97-AF65-F5344CB8AC3E}">
        <p14:creationId xmlns:p14="http://schemas.microsoft.com/office/powerpoint/2010/main" val="16819200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 mentioned earlier, Independent Living Programs will now be broken up into Tiers.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The goal of an independent living placement is to prepare youth to become socially and financially independent from the foster care system. Providers have no more than 3 years, from the age of 18, to ensure that young adults are ready for independence at age 21; therefore, it is critical that the young person is able to successfully move from less to more independence in all areas – education, employment, housing, life skills, etc. – over the course of the placement.  To this end, Independent Living Programs are broken into three (3) Tiers.  Each young person that enters an Independent Living program must start in Tier 1 before moving to Tier 2 and finally to Tier 3. Each Tier has its own expectations and outcomes, and movement between tiers is based on assessments completed by the provider at least every 90 days. A brief overview of the tiers and progression follows.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F9D7DA1-372F-48FC-BFAA-A71E36200392}" type="slidenum">
              <a:rPr lang="en-US" smtClean="0"/>
              <a:t>61</a:t>
            </a:fld>
            <a:endParaRPr lang="en-US" dirty="0"/>
          </a:p>
        </p:txBody>
      </p:sp>
    </p:spTree>
    <p:extLst>
      <p:ext uri="{BB962C8B-B14F-4D97-AF65-F5344CB8AC3E}">
        <p14:creationId xmlns:p14="http://schemas.microsoft.com/office/powerpoint/2010/main" val="3321899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FEFFFF"/>
                </a:solidFill>
                <a:effectLst/>
                <a:latin typeface="Times New Roman" panose="02020603050405020304" pitchFamily="18" charset="0"/>
                <a:ea typeface="Times New Roman" panose="02020603050405020304" pitchFamily="18" charset="0"/>
                <a:cs typeface="Times New Roman" panose="02020603050405020304" pitchFamily="18" charset="0"/>
              </a:rPr>
              <a:t>Tier 1</a:t>
            </a:r>
            <a:r>
              <a:rPr lang="en-US" sz="1200" dirty="0">
                <a:solidFill>
                  <a:srgbClr val="FEFFFF"/>
                </a:solidFill>
                <a:effectLst/>
                <a:latin typeface="Times New Roman" panose="02020603050405020304" pitchFamily="18" charset="0"/>
                <a:ea typeface="Times New Roman" panose="02020603050405020304" pitchFamily="18" charset="0"/>
                <a:cs typeface="Times New Roman" panose="02020603050405020304" pitchFamily="18" charset="0"/>
              </a:rPr>
              <a:t> is the entry point for a young person moving towards independence.  This Tier requires a higher level of supervision as the provider assesses the young person’s abilities and needs.  Tier 1 is designed to equip the young person with the basic skills related to education, employment, life and decision- making skills. It is expected that within 12 months of entering Tier 1, the young person should be ready to progress to Tier 2.</a:t>
            </a:r>
            <a:endParaRPr lang="en-US" sz="1200" dirty="0">
              <a:solidFill>
                <a:srgbClr val="FEFFFF"/>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F9D7DA1-372F-48FC-BFAA-A71E36200392}" type="slidenum">
              <a:rPr lang="en-US" smtClean="0"/>
              <a:t>62</a:t>
            </a:fld>
            <a:endParaRPr lang="en-US" dirty="0"/>
          </a:p>
        </p:txBody>
      </p:sp>
    </p:spTree>
    <p:extLst>
      <p:ext uri="{BB962C8B-B14F-4D97-AF65-F5344CB8AC3E}">
        <p14:creationId xmlns:p14="http://schemas.microsoft.com/office/powerpoint/2010/main" val="27369246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FEFFFF"/>
                </a:solidFill>
                <a:effectLst/>
                <a:latin typeface="Times New Roman" panose="02020603050405020304" pitchFamily="18" charset="0"/>
                <a:ea typeface="Calibri" panose="020F0502020204030204" pitchFamily="34" charset="0"/>
                <a:cs typeface="Times New Roman" panose="02020603050405020304" pitchFamily="18" charset="0"/>
              </a:rPr>
              <a:t>Tier 2</a:t>
            </a:r>
            <a:r>
              <a:rPr lang="en-US" sz="1200" dirty="0">
                <a:solidFill>
                  <a:srgbClr val="FEFFFF"/>
                </a:solidFill>
                <a:effectLst/>
                <a:latin typeface="Times New Roman" panose="02020603050405020304" pitchFamily="18" charset="0"/>
                <a:ea typeface="Calibri" panose="020F0502020204030204" pitchFamily="34" charset="0"/>
                <a:cs typeface="Times New Roman" panose="02020603050405020304" pitchFamily="18" charset="0"/>
              </a:rPr>
              <a:t> is ideally a 6-8-month process with 2 months extra if needed. Tier 2 involves a decreased level of supervision and is not appropriate for young people with a demonstrated involvement in criminal or unsafe behavior. At the halfway point within Tier 2, youth will present to a panel comprised of the provider, ILS, permanency pact individual(s), and any other connection pertinent to youth. This panel will be fact based on whether the youth is ready or on track for transitioning to Tier 3. The panel meeting will be scheduled and coordinated by the provider. This is also a place where additional assessments can be done if needed. Youth must be on an education AND/OR employment track while in the program. Youth must maintain and build upon skills of planning, purchasing, and preparing balanced meals. Youth must keep and maintain upkeep of their apartment.    </a:t>
            </a:r>
            <a:endParaRPr lang="en-US" sz="1200" dirty="0">
              <a:solidFill>
                <a:srgbClr val="FEFFFF"/>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F9D7DA1-372F-48FC-BFAA-A71E36200392}" type="slidenum">
              <a:rPr lang="en-US" smtClean="0"/>
              <a:t>63</a:t>
            </a:fld>
            <a:endParaRPr lang="en-US" dirty="0"/>
          </a:p>
        </p:txBody>
      </p:sp>
    </p:spTree>
    <p:extLst>
      <p:ext uri="{BB962C8B-B14F-4D97-AF65-F5344CB8AC3E}">
        <p14:creationId xmlns:p14="http://schemas.microsoft.com/office/powerpoint/2010/main" val="1426411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FEFF61-2814-4E6C-8CD9-127419689BF7}" type="slidenum">
              <a:rPr lang="en-US" smtClean="0"/>
              <a:t>5</a:t>
            </a:fld>
            <a:endParaRPr lang="en-US" dirty="0"/>
          </a:p>
        </p:txBody>
      </p:sp>
    </p:spTree>
    <p:extLst>
      <p:ext uri="{BB962C8B-B14F-4D97-AF65-F5344CB8AC3E}">
        <p14:creationId xmlns:p14="http://schemas.microsoft.com/office/powerpoint/2010/main" val="25299556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FEFFFF"/>
                </a:solidFill>
                <a:effectLst/>
                <a:latin typeface="Times New Roman" panose="02020603050405020304" pitchFamily="18" charset="0"/>
                <a:ea typeface="Calibri" panose="020F0502020204030204" pitchFamily="34" charset="0"/>
                <a:cs typeface="Times New Roman" panose="02020603050405020304" pitchFamily="18" charset="0"/>
              </a:rPr>
              <a:t>Tier 3 </a:t>
            </a:r>
            <a:r>
              <a:rPr lang="en-US" sz="1200" dirty="0">
                <a:solidFill>
                  <a:srgbClr val="FEFFFF"/>
                </a:solidFill>
                <a:effectLst/>
                <a:latin typeface="Times New Roman" panose="02020603050405020304" pitchFamily="18" charset="0"/>
                <a:ea typeface="Calibri" panose="020F0502020204030204" pitchFamily="34" charset="0"/>
                <a:cs typeface="Times New Roman" panose="02020603050405020304" pitchFamily="18" charset="0"/>
              </a:rPr>
              <a:t>is designed to prepare youth to become socially and financially independent from the foster care system.  Tier 3 is most appropriate for youth age 19-20 years old who have received their High School Diploma or GED. Youth must be assessed by the assessment team to be demonstrating the skills needed to begin living independently</a:t>
            </a:r>
            <a:r>
              <a:rPr lang="en-US" sz="1200" b="1" dirty="0">
                <a:solidFill>
                  <a:srgbClr val="FEFF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a:solidFill>
                  <a:srgbClr val="FEFFFF"/>
                </a:solidFill>
                <a:effectLst/>
                <a:latin typeface="Times New Roman" panose="02020603050405020304" pitchFamily="18" charset="0"/>
                <a:ea typeface="Calibri" panose="020F0502020204030204" pitchFamily="34" charset="0"/>
                <a:cs typeface="Times New Roman" panose="02020603050405020304" pitchFamily="18" charset="0"/>
              </a:rPr>
              <a:t>with minimal care and supervision as they become responsible for their own care. </a:t>
            </a:r>
            <a:r>
              <a:rPr lang="en-US" sz="1200" b="1" dirty="0">
                <a:solidFill>
                  <a:srgbClr val="FEFFFF"/>
                </a:solidFill>
                <a:effectLst/>
                <a:latin typeface="Times New Roman" panose="02020603050405020304" pitchFamily="18" charset="0"/>
                <a:ea typeface="Calibri" panose="020F0502020204030204" pitchFamily="34" charset="0"/>
                <a:cs typeface="Times New Roman" panose="02020603050405020304" pitchFamily="18" charset="0"/>
              </a:rPr>
              <a:t>The youth must be employed at least part time (20 hrs. /week)</a:t>
            </a:r>
            <a:r>
              <a:rPr lang="en-US" sz="1200" dirty="0">
                <a:solidFill>
                  <a:srgbClr val="FEFFFF"/>
                </a:solidFill>
                <a:effectLst/>
                <a:latin typeface="Times New Roman" panose="02020603050405020304" pitchFamily="18" charset="0"/>
                <a:ea typeface="Calibri" panose="020F0502020204030204" pitchFamily="34" charset="0"/>
                <a:cs typeface="Times New Roman" panose="02020603050405020304" pitchFamily="18" charset="0"/>
              </a:rPr>
              <a:t>. Youth are expected to have three months of savings in an IDA or savings account prior to moving into Tier 3.  Youth should be able to shop, cook and prepare meals independently. Youth should attend all appointments and visits including ECEM, NYTD, medical, dental, and work unless it is an excused event. Additionally, youth are expected to pay 50% of their housing expenses.</a:t>
            </a:r>
            <a:endParaRPr lang="en-US" sz="1200" dirty="0">
              <a:solidFill>
                <a:srgbClr val="FEFFFF"/>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F9D7DA1-372F-48FC-BFAA-A71E36200392}" type="slidenum">
              <a:rPr lang="en-US" smtClean="0"/>
              <a:t>64</a:t>
            </a:fld>
            <a:endParaRPr lang="en-US" dirty="0"/>
          </a:p>
        </p:txBody>
      </p:sp>
    </p:spTree>
    <p:extLst>
      <p:ext uri="{BB962C8B-B14F-4D97-AF65-F5344CB8AC3E}">
        <p14:creationId xmlns:p14="http://schemas.microsoft.com/office/powerpoint/2010/main" val="5881843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for the remaining ILP Standards, we combined some of the existing Standards with specific requirements that apply to the new ILP structure.  As you review the standards, you will find general requirements that apply to all three tiers. You will also find specific standards that apply specifically to Tier 1, Tier 2 or Tier 3.  Information specific to a certain Tier will be spelled out in the Standards so that it is easy to identify.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Standard 23.0 sets the tone.              </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23.0	The provider is responsible for ensuring that each young person in the program is meeting the minimum standards for their tier, that the young person is making regular progress towards higher tiers, and that no young person is promoted to a higher tier without completing the requirements of the lower tier.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pPr marL="457200" marR="0" indent="-457200">
              <a:spcBef>
                <a:spcPts val="0"/>
              </a:spcBef>
              <a:spcAft>
                <a:spcPts val="80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23.1	All young people accepted into an ILP placement should enter the program in Tier 1, regardless of their age or placement history.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spcBef>
                <a:spcPts val="0"/>
              </a:spcBef>
              <a:spcAft>
                <a:spcPts val="0"/>
              </a:spcAft>
            </a:pPr>
            <a:r>
              <a:rPr lang="en-US" sz="1200" dirty="0">
                <a:effectLst/>
                <a:latin typeface="Times New Roman" panose="02020603050405020304" pitchFamily="18" charset="0"/>
                <a:ea typeface="Calibri" panose="020F0502020204030204" pitchFamily="34" charset="0"/>
              </a:rPr>
              <a:t>23.2 	Each young person entering the ILP must have a staffing within the first 30 days of placement, which must include the youth, DFCS Case Manager, ILS and other supports. The purpose of the staffing is to review the results of the Assessment, program expectations, the WTLP and ILP ISP and to discuss the youth’s eligibility for services and funding. </a:t>
            </a:r>
          </a:p>
          <a:p>
            <a:pPr marL="0" marR="0" indent="0">
              <a:spcBef>
                <a:spcPts val="0"/>
              </a:spcBef>
              <a:spcAft>
                <a:spcPts val="0"/>
              </a:spcAft>
              <a:buNone/>
            </a:pPr>
            <a:r>
              <a:rPr lang="en-US" sz="1200" dirty="0">
                <a:effectLst/>
                <a:latin typeface="Times New Roman" panose="02020603050405020304" pitchFamily="18" charset="0"/>
                <a:ea typeface="Calibri" panose="020F0502020204030204" pitchFamily="34" charset="0"/>
              </a:rPr>
              <a:t> </a:t>
            </a:r>
          </a:p>
          <a:p>
            <a:pPr marL="457200" marR="0" indent="-457200">
              <a:spcBef>
                <a:spcPts val="0"/>
              </a:spcBef>
              <a:spcAft>
                <a:spcPts val="80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23.3 	Based on this staffing, the program and young person must agree to a progression plan for Tier 1. Action items identified in the Assessment must be included in the youth’s ISP along with the minimum standards for Tier 1 (described below) and the program's own expectations for the youth.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spcBef>
                <a:spcPts val="0"/>
              </a:spcBef>
              <a:spcAft>
                <a:spcPts val="0"/>
              </a:spcAft>
            </a:pPr>
            <a:r>
              <a:rPr lang="en-US" sz="1200" dirty="0">
                <a:effectLst/>
                <a:latin typeface="Times New Roman" panose="02020603050405020304" pitchFamily="18" charset="0"/>
                <a:ea typeface="Calibri" panose="020F0502020204030204" pitchFamily="34" charset="0"/>
              </a:rPr>
              <a:t>23.4	For the duration of the placement, the provider must complete ongoing assessments of each youth at least every 90 days to ensure the young person is making sufficient progress towards completing the current tier. </a:t>
            </a:r>
          </a:p>
          <a:p>
            <a:pPr marL="0" marR="0" indent="0">
              <a:spcBef>
                <a:spcPts val="0"/>
              </a:spcBef>
              <a:spcAft>
                <a:spcPts val="0"/>
              </a:spcAft>
              <a:buNone/>
            </a:pPr>
            <a:r>
              <a:rPr lang="en-US" sz="1200" dirty="0">
                <a:effectLst/>
                <a:latin typeface="Times New Roman" panose="02020603050405020304" pitchFamily="18" charset="0"/>
                <a:ea typeface="Calibri" panose="020F0502020204030204" pitchFamily="34" charset="0"/>
              </a:rPr>
              <a:t> </a:t>
            </a:r>
          </a:p>
          <a:p>
            <a:pPr marL="457200" marR="0" indent="-457200">
              <a:spcBef>
                <a:spcPts val="0"/>
              </a:spcBef>
              <a:spcAft>
                <a:spcPts val="0"/>
              </a:spcAft>
            </a:pPr>
            <a:r>
              <a:rPr lang="en-US" sz="1200" dirty="0">
                <a:effectLst/>
                <a:latin typeface="Times New Roman" panose="02020603050405020304" pitchFamily="18" charset="0"/>
                <a:ea typeface="Calibri" panose="020F0502020204030204" pitchFamily="34" charset="0"/>
              </a:rPr>
              <a:t>23.5	The young person must demonstrate that they have successfully completed the expected outcomes prior to being approved to move to the next tier. </a:t>
            </a:r>
          </a:p>
          <a:p>
            <a:pPr marL="0" marR="0" indent="0">
              <a:spcBef>
                <a:spcPts val="0"/>
              </a:spcBef>
              <a:spcAft>
                <a:spcPts val="0"/>
              </a:spcAft>
              <a:buNone/>
            </a:pPr>
            <a:r>
              <a:rPr lang="en-US" sz="1200" dirty="0">
                <a:effectLst/>
                <a:latin typeface="Times New Roman" panose="02020603050405020304" pitchFamily="18" charset="0"/>
                <a:ea typeface="Calibri" panose="020F0502020204030204" pitchFamily="34" charset="0"/>
              </a:rPr>
              <a:t> </a:t>
            </a:r>
          </a:p>
          <a:p>
            <a:pPr marL="457200" marR="0" indent="-457200">
              <a:spcBef>
                <a:spcPts val="0"/>
              </a:spcBef>
              <a:spcAft>
                <a:spcPts val="0"/>
              </a:spcAft>
            </a:pPr>
            <a:r>
              <a:rPr lang="en-US" sz="1200" dirty="0">
                <a:effectLst/>
                <a:latin typeface="Times New Roman" panose="02020603050405020304" pitchFamily="18" charset="0"/>
                <a:ea typeface="Calibri" panose="020F0502020204030204" pitchFamily="34" charset="0"/>
              </a:rPr>
              <a:t>23.6 	When a young person enters a new tier (2 or 3), the provider and young person must agree to a progression plan for that tier. Action items identified in the Assessment must be included in the youth’s ISP along with the minimum standards for the tier (described below) and the program's own expectations for the youth.</a:t>
            </a:r>
          </a:p>
          <a:p>
            <a:pPr marL="0" marR="0" indent="0">
              <a:spcBef>
                <a:spcPts val="0"/>
              </a:spcBef>
              <a:spcAft>
                <a:spcPts val="0"/>
              </a:spcAft>
              <a:buNone/>
            </a:pPr>
            <a:r>
              <a:rPr lang="en-US" sz="1200" dirty="0">
                <a:effectLst/>
                <a:latin typeface="Times New Roman" panose="02020603050405020304" pitchFamily="18" charset="0"/>
                <a:ea typeface="Calibri" panose="020F0502020204030204" pitchFamily="34" charset="0"/>
              </a:rPr>
              <a:t> </a:t>
            </a:r>
          </a:p>
          <a:p>
            <a:pPr marL="457200" marR="0" indent="-457200">
              <a:spcBef>
                <a:spcPts val="0"/>
              </a:spcBef>
              <a:spcAft>
                <a:spcPts val="0"/>
              </a:spcAft>
            </a:pPr>
            <a:r>
              <a:rPr lang="en-US" sz="1200" dirty="0">
                <a:effectLst/>
                <a:latin typeface="Times New Roman" panose="02020603050405020304" pitchFamily="18" charset="0"/>
                <a:ea typeface="Calibri" panose="020F0502020204030204" pitchFamily="34" charset="0"/>
              </a:rPr>
              <a:t>23.7 	If as a result of the ongoing assessment it is determined that a young person is not making the expected progress, the ILP Provider will work in conjunction with the DFCS CM and Independent Living Specialist (ILS) to develop an updated plan of progression.</a:t>
            </a:r>
          </a:p>
          <a:p>
            <a:pPr marL="0" marR="0" indent="0">
              <a:spcBef>
                <a:spcPts val="0"/>
              </a:spcBef>
              <a:spcAft>
                <a:spcPts val="0"/>
              </a:spcAft>
              <a:buNone/>
            </a:pPr>
            <a:r>
              <a:rPr lang="en-US" sz="1200" dirty="0">
                <a:effectLst/>
                <a:latin typeface="Times New Roman" panose="02020603050405020304" pitchFamily="18" charset="0"/>
                <a:ea typeface="Calibri" panose="020F0502020204030204" pitchFamily="34" charset="0"/>
              </a:rPr>
              <a:t> </a:t>
            </a:r>
          </a:p>
          <a:p>
            <a:pPr marL="457200" marR="0" indent="-457200">
              <a:spcBef>
                <a:spcPts val="0"/>
              </a:spcBef>
              <a:spcAft>
                <a:spcPts val="0"/>
              </a:spcAft>
            </a:pPr>
            <a:r>
              <a:rPr lang="en-US" sz="1200" dirty="0">
                <a:effectLst/>
                <a:latin typeface="Times New Roman" panose="02020603050405020304" pitchFamily="18" charset="0"/>
                <a:ea typeface="Calibri" panose="020F0502020204030204" pitchFamily="34" charset="0"/>
              </a:rPr>
              <a:t>23.8	A young person who is not making adequate progress may be removed from the program following the processed outlined in standards.</a:t>
            </a:r>
            <a:endParaRPr lang="en-US" dirty="0"/>
          </a:p>
        </p:txBody>
      </p:sp>
      <p:sp>
        <p:nvSpPr>
          <p:cNvPr id="4" name="Slide Number Placeholder 3"/>
          <p:cNvSpPr>
            <a:spLocks noGrp="1"/>
          </p:cNvSpPr>
          <p:nvPr>
            <p:ph type="sldNum" sz="quarter" idx="5"/>
          </p:nvPr>
        </p:nvSpPr>
        <p:spPr/>
        <p:txBody>
          <a:bodyPr/>
          <a:lstStyle/>
          <a:p>
            <a:fld id="{4F9D7DA1-372F-48FC-BFAA-A71E36200392}" type="slidenum">
              <a:rPr lang="en-US" smtClean="0"/>
              <a:t>65</a:t>
            </a:fld>
            <a:endParaRPr lang="en-US" dirty="0"/>
          </a:p>
        </p:txBody>
      </p:sp>
    </p:spTree>
    <p:extLst>
      <p:ext uri="{BB962C8B-B14F-4D97-AF65-F5344CB8AC3E}">
        <p14:creationId xmlns:p14="http://schemas.microsoft.com/office/powerpoint/2010/main" val="31656848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9D7DA1-372F-48FC-BFAA-A71E36200392}" type="slidenum">
              <a:rPr lang="en-US" smtClean="0"/>
              <a:t>69</a:t>
            </a:fld>
            <a:endParaRPr lang="en-US" dirty="0"/>
          </a:p>
        </p:txBody>
      </p:sp>
    </p:spTree>
    <p:extLst>
      <p:ext uri="{BB962C8B-B14F-4D97-AF65-F5344CB8AC3E}">
        <p14:creationId xmlns:p14="http://schemas.microsoft.com/office/powerpoint/2010/main" val="16357181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continues the discussion around Housing and Living expenses</a:t>
            </a:r>
          </a:p>
        </p:txBody>
      </p:sp>
      <p:sp>
        <p:nvSpPr>
          <p:cNvPr id="4" name="Slide Number Placeholder 3"/>
          <p:cNvSpPr>
            <a:spLocks noGrp="1"/>
          </p:cNvSpPr>
          <p:nvPr>
            <p:ph type="sldNum" sz="quarter" idx="5"/>
          </p:nvPr>
        </p:nvSpPr>
        <p:spPr/>
        <p:txBody>
          <a:bodyPr/>
          <a:lstStyle/>
          <a:p>
            <a:fld id="{4F9D7DA1-372F-48FC-BFAA-A71E36200392}" type="slidenum">
              <a:rPr lang="en-US" smtClean="0"/>
              <a:t>70</a:t>
            </a:fld>
            <a:endParaRPr lang="en-US" dirty="0"/>
          </a:p>
        </p:txBody>
      </p:sp>
    </p:spTree>
    <p:extLst>
      <p:ext uri="{BB962C8B-B14F-4D97-AF65-F5344CB8AC3E}">
        <p14:creationId xmlns:p14="http://schemas.microsoft.com/office/powerpoint/2010/main" val="42313766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here on out, most of the ILP standards are the same as they have been previously. I have highlighted a few of the changes for you to take note of in regards to specific Tier requirements.  I won’t read all of this, instead I will draw your attention to a few key points.  </a:t>
            </a:r>
          </a:p>
        </p:txBody>
      </p:sp>
      <p:sp>
        <p:nvSpPr>
          <p:cNvPr id="4" name="Slide Number Placeholder 3"/>
          <p:cNvSpPr>
            <a:spLocks noGrp="1"/>
          </p:cNvSpPr>
          <p:nvPr>
            <p:ph type="sldNum" sz="quarter" idx="5"/>
          </p:nvPr>
        </p:nvSpPr>
        <p:spPr/>
        <p:txBody>
          <a:bodyPr/>
          <a:lstStyle/>
          <a:p>
            <a:fld id="{4F9D7DA1-372F-48FC-BFAA-A71E36200392}" type="slidenum">
              <a:rPr lang="en-US" smtClean="0"/>
              <a:t>71</a:t>
            </a:fld>
            <a:endParaRPr lang="en-US" dirty="0"/>
          </a:p>
        </p:txBody>
      </p:sp>
    </p:spTree>
    <p:extLst>
      <p:ext uri="{BB962C8B-B14F-4D97-AF65-F5344CB8AC3E}">
        <p14:creationId xmlns:p14="http://schemas.microsoft.com/office/powerpoint/2010/main" val="24446542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9D7DA1-372F-48FC-BFAA-A71E36200392}" type="slidenum">
              <a:rPr lang="en-US" smtClean="0"/>
              <a:t>75</a:t>
            </a:fld>
            <a:endParaRPr lang="en-US" dirty="0"/>
          </a:p>
        </p:txBody>
      </p:sp>
    </p:spTree>
    <p:extLst>
      <p:ext uri="{BB962C8B-B14F-4D97-AF65-F5344CB8AC3E}">
        <p14:creationId xmlns:p14="http://schemas.microsoft.com/office/powerpoint/2010/main" val="30150001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9D7DA1-372F-48FC-BFAA-A71E36200392}" type="slidenum">
              <a:rPr lang="en-US" smtClean="0"/>
              <a:t>77</a:t>
            </a:fld>
            <a:endParaRPr lang="en-US" dirty="0"/>
          </a:p>
        </p:txBody>
      </p:sp>
    </p:spTree>
    <p:extLst>
      <p:ext uri="{BB962C8B-B14F-4D97-AF65-F5344CB8AC3E}">
        <p14:creationId xmlns:p14="http://schemas.microsoft.com/office/powerpoint/2010/main" val="1732830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p:spPr>
        <p:txBody>
          <a:bodyPr/>
          <a:lstStyle/>
          <a:p>
            <a:endParaRPr lang="en-US" dirty="0"/>
          </a:p>
        </p:txBody>
      </p:sp>
      <p:sp>
        <p:nvSpPr>
          <p:cNvPr id="28676" name="Slide Number Placeholder 3"/>
          <p:cNvSpPr>
            <a:spLocks noGrp="1"/>
          </p:cNvSpPr>
          <p:nvPr>
            <p:ph type="sldNum" sz="quarter" idx="5"/>
          </p:nvPr>
        </p:nvSpPr>
        <p:spPr>
          <a:noFill/>
          <a:ln>
            <a:miter lim="800000"/>
            <a:headEnd/>
            <a:tailEnd/>
          </a:ln>
        </p:spPr>
        <p:txBody>
          <a:bodyPr/>
          <a:lstStyle/>
          <a:p>
            <a:pPr defTabSz="912813"/>
            <a:fld id="{3831D8CC-FB84-4CDE-A5D1-B4F4B88C6090}" type="slidenum">
              <a:rPr lang="en-US" smtClean="0"/>
              <a:pPr defTabSz="912813"/>
              <a:t>24</a:t>
            </a:fld>
            <a:endParaRPr lang="en-US" dirty="0"/>
          </a:p>
        </p:txBody>
      </p:sp>
    </p:spTree>
    <p:extLst>
      <p:ext uri="{BB962C8B-B14F-4D97-AF65-F5344CB8AC3E}">
        <p14:creationId xmlns:p14="http://schemas.microsoft.com/office/powerpoint/2010/main" val="2972054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9D7DA1-372F-48FC-BFAA-A71E36200392}" type="slidenum">
              <a:rPr lang="en-US" smtClean="0"/>
              <a:t>25</a:t>
            </a:fld>
            <a:endParaRPr lang="en-US" dirty="0"/>
          </a:p>
        </p:txBody>
      </p:sp>
    </p:spTree>
    <p:extLst>
      <p:ext uri="{BB962C8B-B14F-4D97-AF65-F5344CB8AC3E}">
        <p14:creationId xmlns:p14="http://schemas.microsoft.com/office/powerpoint/2010/main" val="13181586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FA6F107-6643-474C-B349-50E0FB0EB130}" type="slidenum">
              <a:rPr lang="en-US" smtClean="0"/>
              <a:pPr/>
              <a:t>26</a:t>
            </a:fld>
            <a:endParaRPr lang="en-US" dirty="0"/>
          </a:p>
        </p:txBody>
      </p:sp>
    </p:spTree>
    <p:extLst>
      <p:ext uri="{BB962C8B-B14F-4D97-AF65-F5344CB8AC3E}">
        <p14:creationId xmlns:p14="http://schemas.microsoft.com/office/powerpoint/2010/main" val="37959539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591E7E-269F-4910-BFA0-7EAFEE4E7EA9}" type="slidenum">
              <a:rPr lang="en-US" smtClean="0"/>
              <a:t>29</a:t>
            </a:fld>
            <a:endParaRPr lang="en-US" dirty="0"/>
          </a:p>
        </p:txBody>
      </p:sp>
    </p:spTree>
    <p:extLst>
      <p:ext uri="{BB962C8B-B14F-4D97-AF65-F5344CB8AC3E}">
        <p14:creationId xmlns:p14="http://schemas.microsoft.com/office/powerpoint/2010/main" val="17251928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591E7E-269F-4910-BFA0-7EAFEE4E7EA9}" type="slidenum">
              <a:rPr lang="en-US" smtClean="0"/>
              <a:t>35</a:t>
            </a:fld>
            <a:endParaRPr lang="en-US" dirty="0"/>
          </a:p>
        </p:txBody>
      </p:sp>
    </p:spTree>
    <p:extLst>
      <p:ext uri="{BB962C8B-B14F-4D97-AF65-F5344CB8AC3E}">
        <p14:creationId xmlns:p14="http://schemas.microsoft.com/office/powerpoint/2010/main" val="36908646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591E7E-269F-4910-BFA0-7EAFEE4E7EA9}" type="slidenum">
              <a:rPr lang="en-US" smtClean="0"/>
              <a:t>51</a:t>
            </a:fld>
            <a:endParaRPr lang="en-US" dirty="0"/>
          </a:p>
        </p:txBody>
      </p:sp>
    </p:spTree>
    <p:extLst>
      <p:ext uri="{BB962C8B-B14F-4D97-AF65-F5344CB8AC3E}">
        <p14:creationId xmlns:p14="http://schemas.microsoft.com/office/powerpoint/2010/main" val="9121997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everyone.  I am Tiffany Cutliff, the Monitoring Manager for Metro team with the Office of Provider Management.  </a:t>
            </a:r>
          </a:p>
        </p:txBody>
      </p:sp>
      <p:sp>
        <p:nvSpPr>
          <p:cNvPr id="4" name="Slide Number Placeholder 3"/>
          <p:cNvSpPr>
            <a:spLocks noGrp="1"/>
          </p:cNvSpPr>
          <p:nvPr>
            <p:ph type="sldNum" sz="quarter" idx="5"/>
          </p:nvPr>
        </p:nvSpPr>
        <p:spPr/>
        <p:txBody>
          <a:bodyPr/>
          <a:lstStyle/>
          <a:p>
            <a:fld id="{4F9D7DA1-372F-48FC-BFAA-A71E36200392}" type="slidenum">
              <a:rPr lang="en-US" smtClean="0"/>
              <a:t>53</a:t>
            </a:fld>
            <a:endParaRPr lang="en-US" dirty="0"/>
          </a:p>
        </p:txBody>
      </p:sp>
    </p:spTree>
    <p:extLst>
      <p:ext uri="{BB962C8B-B14F-4D97-AF65-F5344CB8AC3E}">
        <p14:creationId xmlns:p14="http://schemas.microsoft.com/office/powerpoint/2010/main" val="7253939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8D2EB66-D8FB-2148-8B0A-8E83C70B6C7B}" type="datetimeFigureOut">
              <a:rPr lang="en-US" smtClean="0"/>
              <a:t>8/24/2020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2ACC836-1C07-E141-9BFB-691395C8A2F7}" type="slidenum">
              <a:rPr lang="en-US" smtClean="0"/>
              <a:t>‹#›</a:t>
            </a:fld>
            <a:endParaRPr lang="en-US" dirty="0"/>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D2EB66-D8FB-2148-8B0A-8E83C70B6C7B}" type="datetimeFigureOut">
              <a:rPr lang="en-US" smtClean="0"/>
              <a:t>8/24/2020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2ACC836-1C07-E141-9BFB-691395C8A2F7}" type="slidenum">
              <a:rPr lang="en-US" smtClean="0"/>
              <a:t>‹#›</a:t>
            </a:fld>
            <a:endParaRPr lang="en-US" dirty="0"/>
          </a:p>
        </p:txBody>
      </p:sp>
    </p:spTree>
    <p:extLst>
      <p:ext uri="{BB962C8B-B14F-4D97-AF65-F5344CB8AC3E}">
        <p14:creationId xmlns:p14="http://schemas.microsoft.com/office/powerpoint/2010/main" val="11093443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D2EB66-D8FB-2148-8B0A-8E83C70B6C7B}" type="datetimeFigureOut">
              <a:rPr lang="en-US" smtClean="0"/>
              <a:t>8/24/2020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2ACC836-1C07-E141-9BFB-691395C8A2F7}" type="slidenum">
              <a:rPr lang="en-US" smtClean="0"/>
              <a:t>‹#›</a:t>
            </a:fld>
            <a:endParaRPr lang="en-US" dirty="0"/>
          </a:p>
        </p:txBody>
      </p:sp>
    </p:spTree>
    <p:extLst>
      <p:ext uri="{BB962C8B-B14F-4D97-AF65-F5344CB8AC3E}">
        <p14:creationId xmlns:p14="http://schemas.microsoft.com/office/powerpoint/2010/main" val="2973327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553E2-1135-4C0D-94CD-A836DAD76E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7A58128-6410-4366-8C86-324A55760B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447725-B9D7-41EE-A56A-3D5AAF274AF1}"/>
              </a:ext>
            </a:extLst>
          </p:cNvPr>
          <p:cNvSpPr>
            <a:spLocks noGrp="1"/>
          </p:cNvSpPr>
          <p:nvPr>
            <p:ph type="dt" sz="half" idx="10"/>
          </p:nvPr>
        </p:nvSpPr>
        <p:spPr/>
        <p:txBody>
          <a:bodyPr/>
          <a:lstStyle/>
          <a:p>
            <a:fld id="{1699495A-AC86-4DA0-9B95-04CF73B2BD92}" type="datetimeFigureOut">
              <a:rPr lang="en-US" smtClean="0"/>
              <a:t>8/24/2020</a:t>
            </a:fld>
            <a:endParaRPr lang="en-US" dirty="0"/>
          </a:p>
        </p:txBody>
      </p:sp>
      <p:sp>
        <p:nvSpPr>
          <p:cNvPr id="5" name="Footer Placeholder 4">
            <a:extLst>
              <a:ext uri="{FF2B5EF4-FFF2-40B4-BE49-F238E27FC236}">
                <a16:creationId xmlns:a16="http://schemas.microsoft.com/office/drawing/2014/main" id="{940771C7-3870-4D8F-B8F3-284AB7A36DC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8143034-AA29-40B8-BC22-92459D07E9AC}"/>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26914749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1B4F5-976D-4AD4-99F8-00A8088706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FDE17A-92D0-47C4-BC73-AD5DBFEA4E9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516C59-EF55-4F5B-8BE1-88AED3B83560}"/>
              </a:ext>
            </a:extLst>
          </p:cNvPr>
          <p:cNvSpPr>
            <a:spLocks noGrp="1"/>
          </p:cNvSpPr>
          <p:nvPr>
            <p:ph type="dt" sz="half" idx="10"/>
          </p:nvPr>
        </p:nvSpPr>
        <p:spPr/>
        <p:txBody>
          <a:bodyPr/>
          <a:lstStyle/>
          <a:p>
            <a:fld id="{1699495A-AC86-4DA0-9B95-04CF73B2BD92}" type="datetimeFigureOut">
              <a:rPr lang="en-US" smtClean="0"/>
              <a:t>8/24/2020</a:t>
            </a:fld>
            <a:endParaRPr lang="en-US" dirty="0"/>
          </a:p>
        </p:txBody>
      </p:sp>
      <p:sp>
        <p:nvSpPr>
          <p:cNvPr id="5" name="Footer Placeholder 4">
            <a:extLst>
              <a:ext uri="{FF2B5EF4-FFF2-40B4-BE49-F238E27FC236}">
                <a16:creationId xmlns:a16="http://schemas.microsoft.com/office/drawing/2014/main" id="{78D26794-C808-4964-AD54-48C02529185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C5CC296-A5E5-4DD5-8118-830EB93ABCAD}"/>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2840783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36CD0-66C1-45E1-9A38-9241232A66E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3EB00CB-6A6E-4B4E-B29C-42055B4138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6DCF8E2-CE9A-44F5-AFEE-C82D642228E9}"/>
              </a:ext>
            </a:extLst>
          </p:cNvPr>
          <p:cNvSpPr>
            <a:spLocks noGrp="1"/>
          </p:cNvSpPr>
          <p:nvPr>
            <p:ph type="dt" sz="half" idx="10"/>
          </p:nvPr>
        </p:nvSpPr>
        <p:spPr/>
        <p:txBody>
          <a:bodyPr/>
          <a:lstStyle/>
          <a:p>
            <a:fld id="{1699495A-AC86-4DA0-9B95-04CF73B2BD92}" type="datetimeFigureOut">
              <a:rPr lang="en-US" smtClean="0"/>
              <a:t>8/24/2020</a:t>
            </a:fld>
            <a:endParaRPr lang="en-US" dirty="0"/>
          </a:p>
        </p:txBody>
      </p:sp>
      <p:sp>
        <p:nvSpPr>
          <p:cNvPr id="5" name="Footer Placeholder 4">
            <a:extLst>
              <a:ext uri="{FF2B5EF4-FFF2-40B4-BE49-F238E27FC236}">
                <a16:creationId xmlns:a16="http://schemas.microsoft.com/office/drawing/2014/main" id="{BFC656E2-B0A5-4E1F-89E4-92270585608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E8629DE-C126-4464-B995-EAC4E789BDE2}"/>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36564773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23159-9E99-41C8-BD76-FFA89C30C9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1824D3-79A1-4D18-AD87-262F565B189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9EECF9-DC82-4791-87BD-CE1B1CA97C4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972B338-E58B-4536-B853-DB0401B947CB}"/>
              </a:ext>
            </a:extLst>
          </p:cNvPr>
          <p:cNvSpPr>
            <a:spLocks noGrp="1"/>
          </p:cNvSpPr>
          <p:nvPr>
            <p:ph type="dt" sz="half" idx="10"/>
          </p:nvPr>
        </p:nvSpPr>
        <p:spPr/>
        <p:txBody>
          <a:bodyPr/>
          <a:lstStyle/>
          <a:p>
            <a:fld id="{1699495A-AC86-4DA0-9B95-04CF73B2BD92}" type="datetimeFigureOut">
              <a:rPr lang="en-US" smtClean="0"/>
              <a:t>8/24/2020</a:t>
            </a:fld>
            <a:endParaRPr lang="en-US" dirty="0"/>
          </a:p>
        </p:txBody>
      </p:sp>
      <p:sp>
        <p:nvSpPr>
          <p:cNvPr id="6" name="Footer Placeholder 5">
            <a:extLst>
              <a:ext uri="{FF2B5EF4-FFF2-40B4-BE49-F238E27FC236}">
                <a16:creationId xmlns:a16="http://schemas.microsoft.com/office/drawing/2014/main" id="{10F5C3A7-73D8-4FCE-9462-7435C670F05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D357E53-3826-4BFB-8A32-1DBD1404FEF9}"/>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27944525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5CD34-858E-42FB-BF5C-278D83FCA52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1969B98-B973-4ECA-A2F7-264C13463E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4AD7913-2A08-4743-82B7-C538BEB9B33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D9646CF-F16C-42F2-94A2-BB1CABA3FB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ACF08CA-D709-4312-B064-3EF065B1929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268892-94A3-4ADE-BE0F-53888173C726}"/>
              </a:ext>
            </a:extLst>
          </p:cNvPr>
          <p:cNvSpPr>
            <a:spLocks noGrp="1"/>
          </p:cNvSpPr>
          <p:nvPr>
            <p:ph type="dt" sz="half" idx="10"/>
          </p:nvPr>
        </p:nvSpPr>
        <p:spPr/>
        <p:txBody>
          <a:bodyPr/>
          <a:lstStyle/>
          <a:p>
            <a:fld id="{1699495A-AC86-4DA0-9B95-04CF73B2BD92}" type="datetimeFigureOut">
              <a:rPr lang="en-US" smtClean="0"/>
              <a:t>8/24/2020</a:t>
            </a:fld>
            <a:endParaRPr lang="en-US" dirty="0"/>
          </a:p>
        </p:txBody>
      </p:sp>
      <p:sp>
        <p:nvSpPr>
          <p:cNvPr id="8" name="Footer Placeholder 7">
            <a:extLst>
              <a:ext uri="{FF2B5EF4-FFF2-40B4-BE49-F238E27FC236}">
                <a16:creationId xmlns:a16="http://schemas.microsoft.com/office/drawing/2014/main" id="{0134B7B6-A12E-400E-BE1D-0EF1C4CD255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32CE13B-2C40-4E98-919A-5814909A6FED}"/>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2936546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0F4AD-53DD-4A80-A0BD-C967DBED49D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D962480-798E-4F38-BCD1-E1CC6673B645}"/>
              </a:ext>
            </a:extLst>
          </p:cNvPr>
          <p:cNvSpPr>
            <a:spLocks noGrp="1"/>
          </p:cNvSpPr>
          <p:nvPr>
            <p:ph type="dt" sz="half" idx="10"/>
          </p:nvPr>
        </p:nvSpPr>
        <p:spPr/>
        <p:txBody>
          <a:bodyPr/>
          <a:lstStyle/>
          <a:p>
            <a:fld id="{1699495A-AC86-4DA0-9B95-04CF73B2BD92}" type="datetimeFigureOut">
              <a:rPr lang="en-US" smtClean="0"/>
              <a:t>8/24/2020</a:t>
            </a:fld>
            <a:endParaRPr lang="en-US" dirty="0"/>
          </a:p>
        </p:txBody>
      </p:sp>
      <p:sp>
        <p:nvSpPr>
          <p:cNvPr id="4" name="Footer Placeholder 3">
            <a:extLst>
              <a:ext uri="{FF2B5EF4-FFF2-40B4-BE49-F238E27FC236}">
                <a16:creationId xmlns:a16="http://schemas.microsoft.com/office/drawing/2014/main" id="{C66B82A5-2A87-4733-A106-BE0801F5FBB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9DB229F-5696-4FAC-B2E2-F5F6A110B0AD}"/>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29277792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2A8DEA-B4EC-4F16-9E4A-305FC871AA29}"/>
              </a:ext>
            </a:extLst>
          </p:cNvPr>
          <p:cNvSpPr>
            <a:spLocks noGrp="1"/>
          </p:cNvSpPr>
          <p:nvPr>
            <p:ph type="dt" sz="half" idx="10"/>
          </p:nvPr>
        </p:nvSpPr>
        <p:spPr/>
        <p:txBody>
          <a:bodyPr/>
          <a:lstStyle/>
          <a:p>
            <a:fld id="{1699495A-AC86-4DA0-9B95-04CF73B2BD92}" type="datetimeFigureOut">
              <a:rPr lang="en-US" smtClean="0"/>
              <a:t>8/24/2020</a:t>
            </a:fld>
            <a:endParaRPr lang="en-US" dirty="0"/>
          </a:p>
        </p:txBody>
      </p:sp>
      <p:sp>
        <p:nvSpPr>
          <p:cNvPr id="3" name="Footer Placeholder 2">
            <a:extLst>
              <a:ext uri="{FF2B5EF4-FFF2-40B4-BE49-F238E27FC236}">
                <a16:creationId xmlns:a16="http://schemas.microsoft.com/office/drawing/2014/main" id="{BA8C84F8-C6B4-40A9-ADEF-13AB925ECA1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3A1C2D0-9BC6-49C1-8178-257B80CC782D}"/>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20583065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CEABB-26CF-4AB8-86FB-A11C350067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AFE2C1-5F93-4554-B67B-4145D5D595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1D6C82-D332-42E6-A842-B8E8C81E1F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97F0AC6-83A3-4E03-AC1C-56A632A15EB7}"/>
              </a:ext>
            </a:extLst>
          </p:cNvPr>
          <p:cNvSpPr>
            <a:spLocks noGrp="1"/>
          </p:cNvSpPr>
          <p:nvPr>
            <p:ph type="dt" sz="half" idx="10"/>
          </p:nvPr>
        </p:nvSpPr>
        <p:spPr/>
        <p:txBody>
          <a:bodyPr/>
          <a:lstStyle/>
          <a:p>
            <a:fld id="{1699495A-AC86-4DA0-9B95-04CF73B2BD92}" type="datetimeFigureOut">
              <a:rPr lang="en-US" smtClean="0"/>
              <a:t>8/24/2020</a:t>
            </a:fld>
            <a:endParaRPr lang="en-US" dirty="0"/>
          </a:p>
        </p:txBody>
      </p:sp>
      <p:sp>
        <p:nvSpPr>
          <p:cNvPr id="6" name="Footer Placeholder 5">
            <a:extLst>
              <a:ext uri="{FF2B5EF4-FFF2-40B4-BE49-F238E27FC236}">
                <a16:creationId xmlns:a16="http://schemas.microsoft.com/office/drawing/2014/main" id="{B0B69137-04BC-457E-9EB6-1D7C05C0156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2A0E354-7F9F-472E-9461-47587ED6AAD2}"/>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2982987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D2EB66-D8FB-2148-8B0A-8E83C70B6C7B}" type="datetimeFigureOut">
              <a:rPr lang="en-US" smtClean="0"/>
              <a:t>8/24/2020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2ACC836-1C07-E141-9BFB-691395C8A2F7}" type="slidenum">
              <a:rPr lang="en-US" smtClean="0"/>
              <a:t>‹#›</a:t>
            </a:fld>
            <a:endParaRPr lang="en-US" dirty="0"/>
          </a:p>
        </p:txBody>
      </p:sp>
    </p:spTree>
    <p:extLst>
      <p:ext uri="{BB962C8B-B14F-4D97-AF65-F5344CB8AC3E}">
        <p14:creationId xmlns:p14="http://schemas.microsoft.com/office/powerpoint/2010/main" val="2139517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EC1C4-BB41-4E75-B123-0971C351C7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D6EDDAB-4BC6-44EE-998E-902D0C09C2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98AD516-7F9D-4147-85D6-60840C5FF8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19A42D1-EDA9-4D14-A0A4-E6B20B7C35CA}"/>
              </a:ext>
            </a:extLst>
          </p:cNvPr>
          <p:cNvSpPr>
            <a:spLocks noGrp="1"/>
          </p:cNvSpPr>
          <p:nvPr>
            <p:ph type="dt" sz="half" idx="10"/>
          </p:nvPr>
        </p:nvSpPr>
        <p:spPr/>
        <p:txBody>
          <a:bodyPr/>
          <a:lstStyle/>
          <a:p>
            <a:fld id="{1699495A-AC86-4DA0-9B95-04CF73B2BD92}" type="datetimeFigureOut">
              <a:rPr lang="en-US" smtClean="0"/>
              <a:t>8/24/2020</a:t>
            </a:fld>
            <a:endParaRPr lang="en-US" dirty="0"/>
          </a:p>
        </p:txBody>
      </p:sp>
      <p:sp>
        <p:nvSpPr>
          <p:cNvPr id="6" name="Footer Placeholder 5">
            <a:extLst>
              <a:ext uri="{FF2B5EF4-FFF2-40B4-BE49-F238E27FC236}">
                <a16:creationId xmlns:a16="http://schemas.microsoft.com/office/drawing/2014/main" id="{4C748C02-2963-4079-AA73-677988B3BCF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9114066-39EF-483B-B2F6-E5DA6AFF9E4C}"/>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27905493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7AE71-C04E-4355-947D-16C2009113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46C3E6-550E-463E-A105-CABA77786F0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8CF205-065E-4906-888D-4E0B4C3682E2}"/>
              </a:ext>
            </a:extLst>
          </p:cNvPr>
          <p:cNvSpPr>
            <a:spLocks noGrp="1"/>
          </p:cNvSpPr>
          <p:nvPr>
            <p:ph type="dt" sz="half" idx="10"/>
          </p:nvPr>
        </p:nvSpPr>
        <p:spPr/>
        <p:txBody>
          <a:bodyPr/>
          <a:lstStyle/>
          <a:p>
            <a:fld id="{1699495A-AC86-4DA0-9B95-04CF73B2BD92}" type="datetimeFigureOut">
              <a:rPr lang="en-US" smtClean="0"/>
              <a:t>8/24/2020</a:t>
            </a:fld>
            <a:endParaRPr lang="en-US" dirty="0"/>
          </a:p>
        </p:txBody>
      </p:sp>
      <p:sp>
        <p:nvSpPr>
          <p:cNvPr id="5" name="Footer Placeholder 4">
            <a:extLst>
              <a:ext uri="{FF2B5EF4-FFF2-40B4-BE49-F238E27FC236}">
                <a16:creationId xmlns:a16="http://schemas.microsoft.com/office/drawing/2014/main" id="{DFA97897-A9D0-4E91-8B90-FC77D7B1C05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B056C38-3768-4107-8C94-AD85611E85F2}"/>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27554085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6B2F70-8944-44D5-8689-3645FEA9E91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DC8CA6-EB42-4EF0-8BB7-3D53C6A4CAE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225DA3-4B05-45C6-9968-E40610028CFF}"/>
              </a:ext>
            </a:extLst>
          </p:cNvPr>
          <p:cNvSpPr>
            <a:spLocks noGrp="1"/>
          </p:cNvSpPr>
          <p:nvPr>
            <p:ph type="dt" sz="half" idx="10"/>
          </p:nvPr>
        </p:nvSpPr>
        <p:spPr/>
        <p:txBody>
          <a:bodyPr/>
          <a:lstStyle/>
          <a:p>
            <a:fld id="{1699495A-AC86-4DA0-9B95-04CF73B2BD92}" type="datetimeFigureOut">
              <a:rPr lang="en-US" smtClean="0"/>
              <a:t>8/24/2020</a:t>
            </a:fld>
            <a:endParaRPr lang="en-US" dirty="0"/>
          </a:p>
        </p:txBody>
      </p:sp>
      <p:sp>
        <p:nvSpPr>
          <p:cNvPr id="5" name="Footer Placeholder 4">
            <a:extLst>
              <a:ext uri="{FF2B5EF4-FFF2-40B4-BE49-F238E27FC236}">
                <a16:creationId xmlns:a16="http://schemas.microsoft.com/office/drawing/2014/main" id="{5E2898B0-54A1-4AB7-9B64-5E2A6584083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DF421EF-2076-4233-83EB-2501D8C29335}"/>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26763826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8D2EB66-D8FB-2148-8B0A-8E83C70B6C7B}" type="datetimeFigureOut">
              <a:rPr lang="en-US" smtClean="0"/>
              <a:t>8/24/2020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2ACC836-1C07-E141-9BFB-691395C8A2F7}" type="slidenum">
              <a:rPr lang="en-US" smtClean="0"/>
              <a:t>‹#›</a:t>
            </a:fld>
            <a:endParaRPr lang="en-US" dirty="0"/>
          </a:p>
        </p:txBody>
      </p:sp>
    </p:spTree>
    <p:extLst>
      <p:ext uri="{BB962C8B-B14F-4D97-AF65-F5344CB8AC3E}">
        <p14:creationId xmlns:p14="http://schemas.microsoft.com/office/powerpoint/2010/main" val="999890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8D2EB66-D8FB-2148-8B0A-8E83C70B6C7B}" type="datetimeFigureOut">
              <a:rPr lang="en-US" smtClean="0"/>
              <a:t>8/24/2020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2ACC836-1C07-E141-9BFB-691395C8A2F7}" type="slidenum">
              <a:rPr lang="en-US" smtClean="0"/>
              <a:t>‹#›</a:t>
            </a:fld>
            <a:endParaRPr lang="en-US" dirty="0"/>
          </a:p>
        </p:txBody>
      </p:sp>
    </p:spTree>
    <p:extLst>
      <p:ext uri="{BB962C8B-B14F-4D97-AF65-F5344CB8AC3E}">
        <p14:creationId xmlns:p14="http://schemas.microsoft.com/office/powerpoint/2010/main" val="1107843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8D2EB66-D8FB-2148-8B0A-8E83C70B6C7B}" type="datetimeFigureOut">
              <a:rPr lang="en-US" smtClean="0"/>
              <a:t>8/24/2020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2ACC836-1C07-E141-9BFB-691395C8A2F7}" type="slidenum">
              <a:rPr lang="en-US" smtClean="0"/>
              <a:t>‹#›</a:t>
            </a:fld>
            <a:endParaRPr lang="en-US" dirty="0"/>
          </a:p>
        </p:txBody>
      </p:sp>
    </p:spTree>
    <p:extLst>
      <p:ext uri="{BB962C8B-B14F-4D97-AF65-F5344CB8AC3E}">
        <p14:creationId xmlns:p14="http://schemas.microsoft.com/office/powerpoint/2010/main" val="8467203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8D2EB66-D8FB-2148-8B0A-8E83C70B6C7B}" type="datetimeFigureOut">
              <a:rPr lang="en-US" smtClean="0"/>
              <a:t>8/24/2020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2ACC836-1C07-E141-9BFB-691395C8A2F7}" type="slidenum">
              <a:rPr lang="en-US" smtClean="0"/>
              <a:t>‹#›</a:t>
            </a:fld>
            <a:endParaRPr lang="en-US" dirty="0"/>
          </a:p>
        </p:txBody>
      </p:sp>
    </p:spTree>
    <p:extLst>
      <p:ext uri="{BB962C8B-B14F-4D97-AF65-F5344CB8AC3E}">
        <p14:creationId xmlns:p14="http://schemas.microsoft.com/office/powerpoint/2010/main" val="1602680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2EB66-D8FB-2148-8B0A-8E83C70B6C7B}" type="datetimeFigureOut">
              <a:rPr lang="en-US" smtClean="0"/>
              <a:t>8/24/2020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2ACC836-1C07-E141-9BFB-691395C8A2F7}" type="slidenum">
              <a:rPr lang="en-US" smtClean="0"/>
              <a:t>‹#›</a:t>
            </a:fld>
            <a:endParaRPr lang="en-US" dirty="0"/>
          </a:p>
        </p:txBody>
      </p:sp>
    </p:spTree>
    <p:extLst>
      <p:ext uri="{BB962C8B-B14F-4D97-AF65-F5344CB8AC3E}">
        <p14:creationId xmlns:p14="http://schemas.microsoft.com/office/powerpoint/2010/main" val="368754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8D2EB66-D8FB-2148-8B0A-8E83C70B6C7B}" type="datetimeFigureOut">
              <a:rPr lang="en-US" smtClean="0"/>
              <a:t>8/24/2020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2ACC836-1C07-E141-9BFB-691395C8A2F7}" type="slidenum">
              <a:rPr lang="en-US" smtClean="0"/>
              <a:t>‹#›</a:t>
            </a:fld>
            <a:endParaRPr lang="en-US" dirty="0"/>
          </a:p>
        </p:txBody>
      </p:sp>
    </p:spTree>
    <p:extLst>
      <p:ext uri="{BB962C8B-B14F-4D97-AF65-F5344CB8AC3E}">
        <p14:creationId xmlns:p14="http://schemas.microsoft.com/office/powerpoint/2010/main" val="11529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8D2EB66-D8FB-2148-8B0A-8E83C70B6C7B}" type="datetimeFigureOut">
              <a:rPr lang="en-US" smtClean="0"/>
              <a:t>8/24/2020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2ACC836-1C07-E141-9BFB-691395C8A2F7}" type="slidenum">
              <a:rPr lang="en-US" smtClean="0"/>
              <a:t>‹#›</a:t>
            </a:fld>
            <a:endParaRPr lang="en-US" dirty="0"/>
          </a:p>
        </p:txBody>
      </p:sp>
    </p:spTree>
    <p:extLst>
      <p:ext uri="{BB962C8B-B14F-4D97-AF65-F5344CB8AC3E}">
        <p14:creationId xmlns:p14="http://schemas.microsoft.com/office/powerpoint/2010/main" val="509753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D2EB66-D8FB-2148-8B0A-8E83C70B6C7B}" type="datetimeFigureOut">
              <a:rPr lang="en-US" smtClean="0"/>
              <a:t>8/24/2020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ACC836-1C07-E141-9BFB-691395C8A2F7}" type="slidenum">
              <a:rPr lang="en-US" smtClean="0"/>
              <a:t>‹#›</a:t>
            </a:fld>
            <a:endParaRPr lang="en-US" dirty="0"/>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r="-2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F245A2-3FCE-413A-A757-40FA8A9A85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A8508F-F049-425E-8D3C-8261A2EF60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5F5C52-2DAE-4BF6-951A-EECDBE2A4D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99495A-AC86-4DA0-9B95-04CF73B2BD92}" type="datetimeFigureOut">
              <a:rPr lang="en-US" smtClean="0"/>
              <a:t>8/24/2020</a:t>
            </a:fld>
            <a:endParaRPr lang="en-US" dirty="0"/>
          </a:p>
        </p:txBody>
      </p:sp>
      <p:sp>
        <p:nvSpPr>
          <p:cNvPr id="5" name="Footer Placeholder 4">
            <a:extLst>
              <a:ext uri="{FF2B5EF4-FFF2-40B4-BE49-F238E27FC236}">
                <a16:creationId xmlns:a16="http://schemas.microsoft.com/office/drawing/2014/main" id="{BD2878EB-8F1C-414F-B263-68817DAE8E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ADCB3B8-8AE8-4457-9D7B-0F792B63CD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362D63-6DE2-46E9-AE75-952879E173AD}" type="slidenum">
              <a:rPr lang="en-US" smtClean="0"/>
              <a:t>‹#›</a:t>
            </a:fld>
            <a:endParaRPr lang="en-US" dirty="0"/>
          </a:p>
        </p:txBody>
      </p:sp>
    </p:spTree>
    <p:extLst>
      <p:ext uri="{BB962C8B-B14F-4D97-AF65-F5344CB8AC3E}">
        <p14:creationId xmlns:p14="http://schemas.microsoft.com/office/powerpoint/2010/main" val="9473920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coolcatteacher.blogspot.com/2012/06/we-need-education-victory-garden-iste12.html" TargetMode="External"/><Relationship Id="rId2" Type="http://schemas.openxmlformats.org/officeDocument/2006/relationships/image" Target="../media/image9.JP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hyperlink" Target="http://www.delivrd.com/2015/08/help-make-delivrd-better-we-need-your-feedback/" TargetMode="External"/><Relationship Id="rId2" Type="http://schemas.openxmlformats.org/officeDocument/2006/relationships/image" Target="../media/image10.jp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hyperlink" Target="https://cat.xula.edu/food/grade-contracts-with-your-students/" TargetMode="External"/><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hyperlink" Target="https://www.marugujarat.org/important-notice-regarding-junior-clerk-recruitment-in-states-agriculture-universities/" TargetMode="External"/><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hyperlink" Target="http://www.paralegalalliance.com/paralegal-quiz-aptitude-test-2/" TargetMode="External"/><Relationship Id="rId2" Type="http://schemas.openxmlformats.org/officeDocument/2006/relationships/image" Target="../media/image13.jp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hyperlink" Target="http://folblogg.blogspot.com/p/plan-de-prevencion-de-riesgos-laborales.html" TargetMode="External"/><Relationship Id="rId2" Type="http://schemas.openxmlformats.org/officeDocument/2006/relationships/image" Target="../media/image14.jp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hyperlink" Target="http://dangerousharvests.blogspot.com/2012/10/zen-time.html" TargetMode="External"/><Relationship Id="rId2" Type="http://schemas.openxmlformats.org/officeDocument/2006/relationships/image" Target="../media/image15.jp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hyperlink" Target="https://pixabay.com/en/sign-designation-of-the-3215036/" TargetMode="External"/><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hyperlink" Target="http://www.thebluediamondgallery.com/wooden-tile/t/training.html" TargetMode="External"/><Relationship Id="rId2" Type="http://schemas.openxmlformats.org/officeDocument/2006/relationships/image" Target="../media/image17.jp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hyperlink" Target="http://ugandajournalistsresourcecentre.com/finding-news-stories-opinion-poll-data/" TargetMode="External"/><Relationship Id="rId2" Type="http://schemas.openxmlformats.org/officeDocument/2006/relationships/image" Target="../media/image18.jp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hyperlink" Target="http://boozedancing.wordpress.com/2013/11/27/the-answer-man-tackles-all-of-your-booze-related-holiday-questions" TargetMode="External"/><Relationship Id="rId2" Type="http://schemas.openxmlformats.org/officeDocument/2006/relationships/image" Target="../media/image19.jp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hyperlink" Target="http://www.thebluediamondgallery.com/handwriting/o/objectives.html"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2.jfif"/><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hyperlink" Target="https://people-equation.com/perfect-corporate-culture/a-plus-sign/" TargetMode="External"/><Relationship Id="rId2" Type="http://schemas.openxmlformats.org/officeDocument/2006/relationships/image" Target="../media/image23.jp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hyperlink" Target="http://biblicalpreaching.net/2012/02/25/saturday-short-thought-bible-story-bothand/" TargetMode="External"/><Relationship Id="rId2" Type="http://schemas.openxmlformats.org/officeDocument/2006/relationships/image" Target="../media/image24.jp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hyperlink" Target="https://bloom-at.blogspot.com/2017/12/a-report-on-reports.html" TargetMode="External"/><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hyperlink" Target="http://picpedia.org/highway-signs/s/staff-training.html" TargetMode="External"/><Relationship Id="rId2" Type="http://schemas.openxmlformats.org/officeDocument/2006/relationships/image" Target="../media/image30.jp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hyperlink" Target="http://www.pngall.com/more-info-png" TargetMode="External"/><Relationship Id="rId2" Type="http://schemas.openxmlformats.org/officeDocument/2006/relationships/image" Target="../media/image33.png"/><Relationship Id="rId1" Type="http://schemas.openxmlformats.org/officeDocument/2006/relationships/slideLayout" Target="../slideLayouts/slideLayout13.xml"/><Relationship Id="rId4" Type="http://schemas.openxmlformats.org/officeDocument/2006/relationships/hyperlink" Target="http://www.gascore.com/"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www.pngall.com/best-quality-png" TargetMode="External"/><Relationship Id="rId2" Type="http://schemas.openxmlformats.org/officeDocument/2006/relationships/image" Target="../media/image3.pn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hyperlink" Target="http://nlife.ca/audio/andrew-fountain-bible-truth" TargetMode="External"/><Relationship Id="rId2" Type="http://schemas.openxmlformats.org/officeDocument/2006/relationships/image" Target="../media/image34.jp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hyperlink" Target="http://justintarte.blogspot.com/2011/12/top-10-questions-to-ask-yourself-in.html?m=0" TargetMode="External"/><Relationship Id="rId2" Type="http://schemas.openxmlformats.org/officeDocument/2006/relationships/image" Target="../media/image35.jp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hyperlink" Target="http://afro-ip.blogspot.com/2012/07/10-reasons-to-follow-european-approach.html" TargetMode="External"/><Relationship Id="rId2" Type="http://schemas.openxmlformats.org/officeDocument/2006/relationships/image" Target="../media/image36.jp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hyperlink" Target="https://pixabay.com/en/plan-do-act-check-system-workflow-1725510/" TargetMode="External"/><Relationship Id="rId2" Type="http://schemas.openxmlformats.org/officeDocument/2006/relationships/image" Target="../media/image37.jp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hyperlink" Target="http://psicologiayautoayuda.com/psicologia/consejos-psicologia/coaching-para-buscar-un-nuevo-trabajo/" TargetMode="External"/><Relationship Id="rId2" Type="http://schemas.openxmlformats.org/officeDocument/2006/relationships/image" Target="../media/image38.jp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hyperlink" Target="https://pxhere.com/en/photo/1450221" TargetMode="External"/><Relationship Id="rId2" Type="http://schemas.openxmlformats.org/officeDocument/2006/relationships/image" Target="../media/image39.jp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hyperlink" Target="http://picpedia.org/handwriting/p/plan.html" TargetMode="External"/><Relationship Id="rId2" Type="http://schemas.openxmlformats.org/officeDocument/2006/relationships/image" Target="../media/image40.jpg"/><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hyperlink" Target="http://www.damianozoffoli.com/2011/09/16/con-la-manovra-rischio-estinzione-per-il-trasporto-pubblico-locale/" TargetMode="External"/><Relationship Id="rId2" Type="http://schemas.openxmlformats.org/officeDocument/2006/relationships/image" Target="../media/image42.jp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hyperlink" Target="https://en.wikipedia.org/wiki/Inflatable_armbands" TargetMode="External"/></Relationships>
</file>

<file path=ppt/slides/_rels/slide50.xml.rels><?xml version="1.0" encoding="UTF-8" standalone="yes"?>
<Relationships xmlns="http://schemas.openxmlformats.org/package/2006/relationships"><Relationship Id="rId3" Type="http://schemas.openxmlformats.org/officeDocument/2006/relationships/hyperlink" Target="https://pxhere.com/en/photo/916968" TargetMode="External"/><Relationship Id="rId2" Type="http://schemas.openxmlformats.org/officeDocument/2006/relationships/image" Target="../media/image43.jp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hyperlink" Target="https://pixabay.com/en/feedback-confirming-balloons-clouds-3227580/" TargetMode="External"/></Relationships>
</file>

<file path=ppt/slides/_rels/slide5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hyperlink" Target="http://pngimg.com/download/50751"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hyperlink" Target="http://www.davidapaflo.com/2016/02/why-cards-episode-2.html" TargetMode="External"/></Relationships>
</file>

<file path=ppt/slides/_rels/slide56.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57.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58.xml.rels><?xml version="1.0" encoding="UTF-8" standalone="yes"?>
<Relationships xmlns="http://schemas.openxmlformats.org/package/2006/relationships"><Relationship Id="rId8" Type="http://schemas.openxmlformats.org/officeDocument/2006/relationships/diagramData" Target="../diagrams/data6.xml"/><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mattcoaty.com/category/feedback/" TargetMode="External"/><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hyperlink" Target="https://www.mynextmove.org/profile/summary/31-9092.00" TargetMode="External"/><Relationship Id="rId2" Type="http://schemas.openxmlformats.org/officeDocument/2006/relationships/image" Target="../media/image6.jpg"/><Relationship Id="rId1" Type="http://schemas.openxmlformats.org/officeDocument/2006/relationships/slideLayout" Target="../slideLayouts/slideLayout13.xml"/><Relationship Id="rId4" Type="http://schemas.openxmlformats.org/officeDocument/2006/relationships/hyperlink" Target="https://creativecommons.org/licenses/by/3.0/" TargetMode="Externa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hyperlink" Target="https://pixabay.com/en/question-board-chalk-school-1262378/"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inmyownterms.com/" TargetMode="External"/><Relationship Id="rId2" Type="http://schemas.openxmlformats.org/officeDocument/2006/relationships/image" Target="../media/image7.jp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hyperlink" Target="https://commons.wikimedia.org/wiki/File:DEA_to_host_national_prescription_drug_take-back_160324-F-HC995-002.jpg" TargetMode="External"/><Relationship Id="rId2" Type="http://schemas.openxmlformats.org/officeDocument/2006/relationships/image" Target="../media/image8.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32B38"/>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6998" y="892762"/>
            <a:ext cx="4125144" cy="4123426"/>
          </a:xfrm>
          <a:prstGeom prst="rect">
            <a:avLst/>
          </a:prstGeom>
        </p:spPr>
      </p:pic>
      <p:sp>
        <p:nvSpPr>
          <p:cNvPr id="5" name="TextBox 4"/>
          <p:cNvSpPr txBox="1"/>
          <p:nvPr/>
        </p:nvSpPr>
        <p:spPr>
          <a:xfrm>
            <a:off x="1" y="5237018"/>
            <a:ext cx="12192000" cy="830997"/>
          </a:xfrm>
          <a:prstGeom prst="rect">
            <a:avLst/>
          </a:prstGeom>
          <a:noFill/>
        </p:spPr>
        <p:txBody>
          <a:bodyPr wrap="square" rtlCol="0">
            <a:spAutoFit/>
          </a:bodyPr>
          <a:lstStyle/>
          <a:p>
            <a:pPr algn="ctr"/>
            <a:r>
              <a:rPr lang="en-US" sz="2800" b="1" dirty="0">
                <a:solidFill>
                  <a:schemeClr val="bg1"/>
                </a:solidFill>
                <a:latin typeface="Museo Sans 900" charset="0"/>
                <a:ea typeface="Museo Sans 900" charset="0"/>
                <a:cs typeface="Museo Sans 900" charset="0"/>
              </a:rPr>
              <a:t>Tom C. Rawlings</a:t>
            </a:r>
          </a:p>
          <a:p>
            <a:pPr algn="ctr"/>
            <a:r>
              <a:rPr lang="en-US" sz="2000" dirty="0">
                <a:solidFill>
                  <a:schemeClr val="bg1"/>
                </a:solidFill>
                <a:latin typeface="Museo Sans 500" charset="0"/>
                <a:ea typeface="Museo Sans 500" charset="0"/>
                <a:cs typeface="Museo Sans 500" charset="0"/>
              </a:rPr>
              <a:t>Director</a:t>
            </a:r>
          </a:p>
        </p:txBody>
      </p:sp>
    </p:spTree>
    <p:extLst>
      <p:ext uri="{BB962C8B-B14F-4D97-AF65-F5344CB8AC3E}">
        <p14:creationId xmlns:p14="http://schemas.microsoft.com/office/powerpoint/2010/main" val="769146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6D30A-AD4B-41AE-A9FB-14499923B96F}"/>
              </a:ext>
            </a:extLst>
          </p:cNvPr>
          <p:cNvSpPr>
            <a:spLocks noGrp="1"/>
          </p:cNvSpPr>
          <p:nvPr>
            <p:ph type="title"/>
          </p:nvPr>
        </p:nvSpPr>
        <p:spPr>
          <a:xfrm>
            <a:off x="411480" y="987552"/>
            <a:ext cx="4892040" cy="1088136"/>
          </a:xfrm>
        </p:spPr>
        <p:txBody>
          <a:bodyPr anchor="b">
            <a:normAutofit/>
          </a:bodyPr>
          <a:lstStyle/>
          <a:p>
            <a:r>
              <a:rPr lang="en-US" sz="3400" b="1" dirty="0">
                <a:solidFill>
                  <a:srgbClr val="FF0000"/>
                </a:solidFill>
              </a:rPr>
              <a:t>New</a:t>
            </a:r>
            <a:r>
              <a:rPr lang="en-US" sz="3400" b="1" dirty="0"/>
              <a:t> Standard 6.11 (Formerly 6.10)</a:t>
            </a:r>
          </a:p>
        </p:txBody>
      </p:sp>
      <p:sp>
        <p:nvSpPr>
          <p:cNvPr id="3" name="Content Placeholder 2">
            <a:extLst>
              <a:ext uri="{FF2B5EF4-FFF2-40B4-BE49-F238E27FC236}">
                <a16:creationId xmlns:a16="http://schemas.microsoft.com/office/drawing/2014/main" id="{C679A1F0-FEE3-41F7-8167-DAA117F39ACA}"/>
              </a:ext>
            </a:extLst>
          </p:cNvPr>
          <p:cNvSpPr>
            <a:spLocks noGrp="1"/>
          </p:cNvSpPr>
          <p:nvPr>
            <p:ph idx="1"/>
          </p:nvPr>
        </p:nvSpPr>
        <p:spPr>
          <a:xfrm>
            <a:off x="310918" y="2269413"/>
            <a:ext cx="5319762" cy="4582257"/>
          </a:xfrm>
        </p:spPr>
        <p:txBody>
          <a:bodyPr anchor="t">
            <a:noAutofit/>
          </a:bodyPr>
          <a:lstStyle/>
          <a:p>
            <a:pPr marL="0" indent="0">
              <a:buNone/>
            </a:pPr>
            <a:r>
              <a:rPr lang="en-US" sz="2100" b="0" i="0" u="none" strike="noStrike" baseline="0" dirty="0"/>
              <a:t>Providers will ensure that appropriate educational services and academic supports are provided to youth who are required to be enrolled in K-12 or GED programs. Services shall include the following: </a:t>
            </a:r>
          </a:p>
          <a:p>
            <a:r>
              <a:rPr lang="en-US" sz="2100" b="0" i="0" u="none" strike="noStrike" baseline="0" dirty="0"/>
              <a:t>l. Documentation of at least two provider facilitated academic supports per month. Documentation should reflect how the educational activity, service, or resource assists the child with meeting learning standards, accelerates their learning process, and/or encourages and promotes the child’s overall academic success.</a:t>
            </a:r>
          </a:p>
          <a:p>
            <a:pPr marL="0" indent="0" algn="l">
              <a:buNone/>
            </a:pPr>
            <a:r>
              <a:rPr lang="en-US" sz="1800" b="1" i="0" u="none" strike="noStrike" baseline="0" dirty="0"/>
              <a:t>NOTE:</a:t>
            </a:r>
            <a:r>
              <a:rPr lang="en-US" sz="1800" b="0" i="0" u="none" strike="noStrike" baseline="0" dirty="0"/>
              <a:t> All other components of the standard will remain the same.</a:t>
            </a:r>
            <a:endParaRPr lang="en-US" sz="1900" dirty="0"/>
          </a:p>
        </p:txBody>
      </p:sp>
      <p:pic>
        <p:nvPicPr>
          <p:cNvPr id="5" name="Picture 4" descr="A close up of a street sign on a pole&#10;&#10;Description automatically generated">
            <a:extLst>
              <a:ext uri="{FF2B5EF4-FFF2-40B4-BE49-F238E27FC236}">
                <a16:creationId xmlns:a16="http://schemas.microsoft.com/office/drawing/2014/main" id="{079F40DE-4741-43BB-93C3-28BA8D106809}"/>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1658" r="13058"/>
          <a:stretch/>
        </p:blipFill>
        <p:spPr>
          <a:xfrm>
            <a:off x="6460760" y="791736"/>
            <a:ext cx="5731239" cy="6059933"/>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20459596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DB5E6-CCFC-4446-808E-D4F5CD0441D3}"/>
              </a:ext>
            </a:extLst>
          </p:cNvPr>
          <p:cNvSpPr>
            <a:spLocks noGrp="1"/>
          </p:cNvSpPr>
          <p:nvPr>
            <p:ph type="title"/>
          </p:nvPr>
        </p:nvSpPr>
        <p:spPr/>
        <p:txBody>
          <a:bodyPr/>
          <a:lstStyle/>
          <a:p>
            <a:r>
              <a:rPr lang="en-US" b="1" dirty="0"/>
              <a:t>RBWO Standard 10.1</a:t>
            </a:r>
          </a:p>
        </p:txBody>
      </p:sp>
      <p:sp>
        <p:nvSpPr>
          <p:cNvPr id="3" name="Content Placeholder 2">
            <a:extLst>
              <a:ext uri="{FF2B5EF4-FFF2-40B4-BE49-F238E27FC236}">
                <a16:creationId xmlns:a16="http://schemas.microsoft.com/office/drawing/2014/main" id="{D01646E1-E50C-4FDF-95AC-5C804300B99B}"/>
              </a:ext>
            </a:extLst>
          </p:cNvPr>
          <p:cNvSpPr>
            <a:spLocks noGrp="1"/>
          </p:cNvSpPr>
          <p:nvPr>
            <p:ph idx="1"/>
          </p:nvPr>
        </p:nvSpPr>
        <p:spPr>
          <a:xfrm>
            <a:off x="838200" y="1547446"/>
            <a:ext cx="10515600" cy="4629517"/>
          </a:xfrm>
        </p:spPr>
        <p:txBody>
          <a:bodyPr>
            <a:normAutofit/>
          </a:bodyPr>
          <a:lstStyle/>
          <a:p>
            <a:pPr marL="0" indent="0" algn="l">
              <a:buNone/>
            </a:pPr>
            <a:r>
              <a:rPr lang="en-US" sz="2600" b="0" i="0" u="none" strike="noStrike" baseline="0" dirty="0"/>
              <a:t>Providers must ensure that youth complete the CLSA annually beginning at age 14 through 21 years of age. The CLSA should be completed within 15 days of the youth’s birthday or intake date based on the identified age requirements. The CLSA is required to develop the Individualized Skill Plan. Providers should review assessment findings with the youth in a strength-based conversation that actively engages them in the process of developing their goals. The Caregiver Assessment portion of the CLSA should be completed in conjunction with the youth’s assessment and included in the youth’s skills plan. When administering the CLSA, providers must use the appropriate code (which is based on the child’s custodial county region).</a:t>
            </a:r>
          </a:p>
          <a:p>
            <a:pPr marL="0" indent="0" algn="l">
              <a:buNone/>
            </a:pPr>
            <a:r>
              <a:rPr lang="en-US" sz="2600" b="1" i="0" u="none" strike="noStrike" baseline="0" dirty="0"/>
              <a:t>Note:</a:t>
            </a:r>
            <a:r>
              <a:rPr lang="en-US" sz="2600" b="0" i="0" u="none" strike="noStrike" baseline="0" dirty="0"/>
              <a:t> This requirement can be satisfied at initial placement if a current CLSA has been provided from DFCS or the youth’s previous placement.</a:t>
            </a:r>
          </a:p>
        </p:txBody>
      </p:sp>
    </p:spTree>
    <p:extLst>
      <p:ext uri="{BB962C8B-B14F-4D97-AF65-F5344CB8AC3E}">
        <p14:creationId xmlns:p14="http://schemas.microsoft.com/office/powerpoint/2010/main" val="20252089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keyboard&#10;&#10;Description automatically generated">
            <a:extLst>
              <a:ext uri="{FF2B5EF4-FFF2-40B4-BE49-F238E27FC236}">
                <a16:creationId xmlns:a16="http://schemas.microsoft.com/office/drawing/2014/main" id="{1E620141-F6B9-4576-A0C2-0ED27A5C8DB8}"/>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936702" y="847493"/>
            <a:ext cx="10627114" cy="5451707"/>
          </a:xfrm>
          <a:prstGeom prst="rect">
            <a:avLst/>
          </a:prstGeom>
        </p:spPr>
      </p:pic>
    </p:spTree>
    <p:extLst>
      <p:ext uri="{BB962C8B-B14F-4D97-AF65-F5344CB8AC3E}">
        <p14:creationId xmlns:p14="http://schemas.microsoft.com/office/powerpoint/2010/main" val="10383518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0E0E1-3874-483B-BA74-5D43DCBA99F8}"/>
              </a:ext>
            </a:extLst>
          </p:cNvPr>
          <p:cNvSpPr>
            <a:spLocks noGrp="1"/>
          </p:cNvSpPr>
          <p:nvPr>
            <p:ph type="title"/>
          </p:nvPr>
        </p:nvSpPr>
        <p:spPr>
          <a:xfrm>
            <a:off x="804998" y="798445"/>
            <a:ext cx="4803636" cy="1311664"/>
          </a:xfrm>
        </p:spPr>
        <p:txBody>
          <a:bodyPr>
            <a:normAutofit/>
          </a:bodyPr>
          <a:lstStyle/>
          <a:p>
            <a:r>
              <a:rPr lang="en-US" b="1" dirty="0">
                <a:solidFill>
                  <a:srgbClr val="000000"/>
                </a:solidFill>
              </a:rPr>
              <a:t>RBWO Standard 13.3</a:t>
            </a:r>
          </a:p>
        </p:txBody>
      </p:sp>
      <p:sp>
        <p:nvSpPr>
          <p:cNvPr id="3" name="Content Placeholder 2">
            <a:extLst>
              <a:ext uri="{FF2B5EF4-FFF2-40B4-BE49-F238E27FC236}">
                <a16:creationId xmlns:a16="http://schemas.microsoft.com/office/drawing/2014/main" id="{CC6F6052-8FF3-453C-903E-2BC740CF70B9}"/>
              </a:ext>
            </a:extLst>
          </p:cNvPr>
          <p:cNvSpPr>
            <a:spLocks noGrp="1"/>
          </p:cNvSpPr>
          <p:nvPr>
            <p:ph idx="1"/>
          </p:nvPr>
        </p:nvSpPr>
        <p:spPr>
          <a:xfrm>
            <a:off x="804997" y="2272143"/>
            <a:ext cx="4706803" cy="4068696"/>
          </a:xfrm>
        </p:spPr>
        <p:txBody>
          <a:bodyPr anchor="ctr">
            <a:noAutofit/>
          </a:bodyPr>
          <a:lstStyle/>
          <a:p>
            <a:pPr marL="0" indent="0">
              <a:buNone/>
            </a:pPr>
            <a:r>
              <a:rPr lang="en-US" sz="2600" b="0" i="0" u="none" strike="noStrike" baseline="0" dirty="0">
                <a:solidFill>
                  <a:srgbClr val="000000"/>
                </a:solidFill>
                <a:latin typeface="Calibri "/>
              </a:rPr>
              <a:t>Contractual changes such as site address, request for approved program designations, etc. should be made in writing to OPM using the vendor request form and may result in a site review or request for additional information. All vendor request forms should be sent to the Provider Relations Manager.</a:t>
            </a:r>
          </a:p>
          <a:p>
            <a:pPr marL="0" indent="0">
              <a:buNone/>
            </a:pPr>
            <a:r>
              <a:rPr lang="en-US" sz="1800" b="1" dirty="0">
                <a:solidFill>
                  <a:srgbClr val="000000"/>
                </a:solidFill>
                <a:latin typeface="Calibri "/>
              </a:rPr>
              <a:t>Note</a:t>
            </a:r>
            <a:r>
              <a:rPr lang="en-US" sz="1800" dirty="0">
                <a:solidFill>
                  <a:srgbClr val="000000"/>
                </a:solidFill>
                <a:latin typeface="Calibri "/>
              </a:rPr>
              <a:t>: All other components of this standard remain the same.</a:t>
            </a:r>
          </a:p>
        </p:txBody>
      </p:sp>
      <p:pic>
        <p:nvPicPr>
          <p:cNvPr id="5" name="Picture 4" descr="A picture containing umbrella&#10;&#10;Description automatically generated">
            <a:extLst>
              <a:ext uri="{FF2B5EF4-FFF2-40B4-BE49-F238E27FC236}">
                <a16:creationId xmlns:a16="http://schemas.microsoft.com/office/drawing/2014/main" id="{9AC94933-62A1-45A6-B5E3-E42B51F9F319}"/>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3462" r="18328"/>
          <a:stretch/>
        </p:blipFill>
        <p:spPr>
          <a:xfrm>
            <a:off x="6893318" y="770037"/>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Tree>
    <p:extLst>
      <p:ext uri="{BB962C8B-B14F-4D97-AF65-F5344CB8AC3E}">
        <p14:creationId xmlns:p14="http://schemas.microsoft.com/office/powerpoint/2010/main" val="26478853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3BFBC-67C8-49C2-95DD-1C1B5F442D85}"/>
              </a:ext>
            </a:extLst>
          </p:cNvPr>
          <p:cNvSpPr>
            <a:spLocks noGrp="1"/>
          </p:cNvSpPr>
          <p:nvPr>
            <p:ph type="title"/>
          </p:nvPr>
        </p:nvSpPr>
        <p:spPr>
          <a:xfrm>
            <a:off x="838199" y="548464"/>
            <a:ext cx="3807187" cy="2228074"/>
          </a:xfrm>
        </p:spPr>
        <p:txBody>
          <a:bodyPr>
            <a:normAutofit/>
          </a:bodyPr>
          <a:lstStyle/>
          <a:p>
            <a:r>
              <a:rPr lang="en-US" sz="4000" b="1" dirty="0"/>
              <a:t>RBWO Standard 13.19	</a:t>
            </a:r>
          </a:p>
        </p:txBody>
      </p:sp>
      <p:sp>
        <p:nvSpPr>
          <p:cNvPr id="3" name="Content Placeholder 2">
            <a:extLst>
              <a:ext uri="{FF2B5EF4-FFF2-40B4-BE49-F238E27FC236}">
                <a16:creationId xmlns:a16="http://schemas.microsoft.com/office/drawing/2014/main" id="{45CD27CE-1949-4202-8C32-1E4EAD3E983D}"/>
              </a:ext>
            </a:extLst>
          </p:cNvPr>
          <p:cNvSpPr>
            <a:spLocks noGrp="1"/>
          </p:cNvSpPr>
          <p:nvPr>
            <p:ph idx="1"/>
          </p:nvPr>
        </p:nvSpPr>
        <p:spPr>
          <a:xfrm>
            <a:off x="838201" y="2353457"/>
            <a:ext cx="4363386" cy="3752064"/>
          </a:xfrm>
        </p:spPr>
        <p:txBody>
          <a:bodyPr>
            <a:normAutofit lnSpcReduction="10000"/>
          </a:bodyPr>
          <a:lstStyle/>
          <a:p>
            <a:pPr marL="0" indent="0">
              <a:buNone/>
            </a:pPr>
            <a:r>
              <a:rPr lang="en-US" b="0" i="0" u="none" strike="noStrike" baseline="0" dirty="0"/>
              <a:t>Providers must notify OPM in writing of any RCCL approved satellite offices in which records are kept. Notification must be sent to the provider’s assigned Monitoring Specialist and the Provider Relations Manager.</a:t>
            </a:r>
          </a:p>
          <a:p>
            <a:pPr marL="0" indent="0">
              <a:buNone/>
            </a:pPr>
            <a:r>
              <a:rPr lang="en-US" sz="1800" b="1" dirty="0"/>
              <a:t>Note:</a:t>
            </a:r>
            <a:r>
              <a:rPr lang="en-US" sz="1800" dirty="0"/>
              <a:t> All other components of this standard remain the same. </a:t>
            </a:r>
          </a:p>
        </p:txBody>
      </p:sp>
      <p:pic>
        <p:nvPicPr>
          <p:cNvPr id="5" name="Picture 4" descr="A picture containing food&#10;&#10;Description automatically generated">
            <a:extLst>
              <a:ext uri="{FF2B5EF4-FFF2-40B4-BE49-F238E27FC236}">
                <a16:creationId xmlns:a16="http://schemas.microsoft.com/office/drawing/2014/main" id="{C17AB84A-6BA5-49C3-84E0-304F3B1353D0}"/>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573" r="2464" b="-1"/>
          <a:stretch/>
        </p:blipFill>
        <p:spPr>
          <a:xfrm>
            <a:off x="5366479" y="10"/>
            <a:ext cx="6825520" cy="6857990"/>
          </a:xfrm>
          <a:prstGeom prst="rect">
            <a:avLst/>
          </a:prstGeom>
          <a:effectLst/>
        </p:spPr>
      </p:pic>
    </p:spTree>
    <p:extLst>
      <p:ext uri="{BB962C8B-B14F-4D97-AF65-F5344CB8AC3E}">
        <p14:creationId xmlns:p14="http://schemas.microsoft.com/office/powerpoint/2010/main" val="7869143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3E83B-7454-4DCC-85D6-2DEBD0842CF3}"/>
              </a:ext>
            </a:extLst>
          </p:cNvPr>
          <p:cNvSpPr>
            <a:spLocks noGrp="1"/>
          </p:cNvSpPr>
          <p:nvPr>
            <p:ph type="title"/>
          </p:nvPr>
        </p:nvSpPr>
        <p:spPr>
          <a:xfrm>
            <a:off x="589673" y="365125"/>
            <a:ext cx="10515600" cy="1325563"/>
          </a:xfrm>
        </p:spPr>
        <p:txBody>
          <a:bodyPr/>
          <a:lstStyle/>
          <a:p>
            <a:r>
              <a:rPr lang="en-US" b="1" dirty="0"/>
              <a:t>RBWO Standard 13.37</a:t>
            </a:r>
          </a:p>
        </p:txBody>
      </p:sp>
      <p:sp>
        <p:nvSpPr>
          <p:cNvPr id="3" name="Content Placeholder 2">
            <a:extLst>
              <a:ext uri="{FF2B5EF4-FFF2-40B4-BE49-F238E27FC236}">
                <a16:creationId xmlns:a16="http://schemas.microsoft.com/office/drawing/2014/main" id="{D2B2F1E9-3CD4-48DF-B87B-DB9B297AEC60}"/>
              </a:ext>
            </a:extLst>
          </p:cNvPr>
          <p:cNvSpPr>
            <a:spLocks noGrp="1"/>
          </p:cNvSpPr>
          <p:nvPr>
            <p:ph idx="1"/>
          </p:nvPr>
        </p:nvSpPr>
        <p:spPr>
          <a:xfrm>
            <a:off x="472440" y="1836518"/>
            <a:ext cx="6237849" cy="4351338"/>
          </a:xfrm>
        </p:spPr>
        <p:txBody>
          <a:bodyPr>
            <a:normAutofit/>
          </a:bodyPr>
          <a:lstStyle/>
          <a:p>
            <a:pPr marL="0" indent="0" algn="l">
              <a:buNone/>
            </a:pPr>
            <a:r>
              <a:rPr lang="en-US" sz="2600" b="0" i="0" u="none" strike="noStrike" baseline="0" dirty="0"/>
              <a:t>Individuals who serve in a quality </a:t>
            </a:r>
            <a:br>
              <a:rPr lang="en-US" sz="2600" b="0" i="0" u="none" strike="noStrike" baseline="0" dirty="0"/>
            </a:br>
            <a:r>
              <a:rPr lang="en-US" sz="2600" b="0" i="0" u="none" strike="noStrike" baseline="0" dirty="0"/>
              <a:t>assurance or compliance role must </a:t>
            </a:r>
            <a:br>
              <a:rPr lang="en-US" sz="2600" b="0" i="0" u="none" strike="noStrike" baseline="0" dirty="0"/>
            </a:br>
            <a:r>
              <a:rPr lang="en-US" sz="2600" b="0" i="0" u="none" strike="noStrike" baseline="0" dirty="0"/>
              <a:t>meet the minimum educational and experiential requirements of the Human Services Professional or Case Support Worker. </a:t>
            </a:r>
          </a:p>
          <a:p>
            <a:pPr marL="0" indent="0" algn="l">
              <a:buNone/>
            </a:pPr>
            <a:r>
              <a:rPr lang="en-US" sz="2600" b="1" i="0" u="none" strike="noStrike" baseline="0" dirty="0"/>
              <a:t>Note</a:t>
            </a:r>
            <a:r>
              <a:rPr lang="en-US" sz="2600" b="0" i="0" u="none" strike="noStrike" baseline="0" dirty="0"/>
              <a:t>: Reference Staffing Standards for educational and experiential requirements.</a:t>
            </a:r>
            <a:endParaRPr lang="en-US" sz="2600" dirty="0"/>
          </a:p>
        </p:txBody>
      </p:sp>
      <p:pic>
        <p:nvPicPr>
          <p:cNvPr id="5" name="Picture 4" descr="A picture containing implement&#10;&#10;Description automatically generated">
            <a:extLst>
              <a:ext uri="{FF2B5EF4-FFF2-40B4-BE49-F238E27FC236}">
                <a16:creationId xmlns:a16="http://schemas.microsoft.com/office/drawing/2014/main" id="{0BFF3234-ADB4-4720-B1D8-C00724489942}"/>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344528" y="1027906"/>
            <a:ext cx="5726724" cy="5381625"/>
          </a:xfrm>
          <a:prstGeom prst="rect">
            <a:avLst/>
          </a:prstGeom>
        </p:spPr>
      </p:pic>
    </p:spTree>
    <p:extLst>
      <p:ext uri="{BB962C8B-B14F-4D97-AF65-F5344CB8AC3E}">
        <p14:creationId xmlns:p14="http://schemas.microsoft.com/office/powerpoint/2010/main" val="19392926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60C82-0E35-4F5C-BA00-F2269589BC1C}"/>
              </a:ext>
            </a:extLst>
          </p:cNvPr>
          <p:cNvSpPr>
            <a:spLocks noGrp="1"/>
          </p:cNvSpPr>
          <p:nvPr>
            <p:ph type="title"/>
          </p:nvPr>
        </p:nvSpPr>
        <p:spPr>
          <a:xfrm>
            <a:off x="1115568" y="548640"/>
            <a:ext cx="10168128" cy="1179576"/>
          </a:xfrm>
        </p:spPr>
        <p:txBody>
          <a:bodyPr>
            <a:normAutofit/>
          </a:bodyPr>
          <a:lstStyle/>
          <a:p>
            <a:r>
              <a:rPr lang="en-US" b="1" dirty="0"/>
              <a:t>RBWO Standard 22.0</a:t>
            </a:r>
          </a:p>
        </p:txBody>
      </p:sp>
      <p:pic>
        <p:nvPicPr>
          <p:cNvPr id="5" name="Picture 4" descr="A picture containing drawing&#10;&#10;Description automatically generated">
            <a:extLst>
              <a:ext uri="{FF2B5EF4-FFF2-40B4-BE49-F238E27FC236}">
                <a16:creationId xmlns:a16="http://schemas.microsoft.com/office/drawing/2014/main" id="{90390078-84FC-4FCF-9427-053206E45672}"/>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4619" r="5088" b="-3"/>
          <a:stretch/>
        </p:blipFill>
        <p:spPr>
          <a:xfrm>
            <a:off x="908304" y="2478024"/>
            <a:ext cx="6009855" cy="3694176"/>
          </a:xfrm>
          <a:prstGeom prst="rect">
            <a:avLst/>
          </a:prstGeom>
        </p:spPr>
      </p:pic>
      <p:sp>
        <p:nvSpPr>
          <p:cNvPr id="3" name="Content Placeholder 2">
            <a:extLst>
              <a:ext uri="{FF2B5EF4-FFF2-40B4-BE49-F238E27FC236}">
                <a16:creationId xmlns:a16="http://schemas.microsoft.com/office/drawing/2014/main" id="{94B80F93-2E95-45DF-ABE2-0628032E2B26}"/>
              </a:ext>
            </a:extLst>
          </p:cNvPr>
          <p:cNvSpPr>
            <a:spLocks noGrp="1"/>
          </p:cNvSpPr>
          <p:nvPr>
            <p:ph idx="1"/>
          </p:nvPr>
        </p:nvSpPr>
        <p:spPr>
          <a:xfrm>
            <a:off x="7411453" y="2478024"/>
            <a:ext cx="3872243" cy="3694176"/>
          </a:xfrm>
        </p:spPr>
        <p:txBody>
          <a:bodyPr anchor="ctr">
            <a:noAutofit/>
          </a:bodyPr>
          <a:lstStyle/>
          <a:p>
            <a:pPr marL="0" indent="0">
              <a:buNone/>
            </a:pPr>
            <a:r>
              <a:rPr lang="en-US" sz="2400" b="0" i="0" u="none" strike="noStrike" baseline="0" dirty="0"/>
              <a:t>ILP youth must have a documented assessment</a:t>
            </a:r>
            <a:r>
              <a:rPr lang="en-US" sz="2400" dirty="0"/>
              <a:t> </a:t>
            </a:r>
            <a:r>
              <a:rPr lang="en-US" sz="2400" b="0" i="0" u="none" strike="noStrike" baseline="0" dirty="0"/>
              <a:t>which supports their level of independence. The provider should assess</a:t>
            </a:r>
            <a:r>
              <a:rPr lang="en-US" sz="2400" dirty="0"/>
              <a:t> </a:t>
            </a:r>
            <a:r>
              <a:rPr lang="en-US" sz="2400" b="0" i="0" u="none" strike="noStrike" baseline="0" dirty="0"/>
              <a:t>the need to increase the frequency and type of supervision based on the</a:t>
            </a:r>
            <a:r>
              <a:rPr lang="en-US" sz="2400" dirty="0"/>
              <a:t> </a:t>
            </a:r>
            <a:r>
              <a:rPr lang="en-US" sz="2400" b="0" i="0" u="none" strike="noStrike" baseline="0" dirty="0"/>
              <a:t>young adult’s program designation at intake. The initial assessment</a:t>
            </a:r>
            <a:r>
              <a:rPr lang="en-US" sz="2400" dirty="0"/>
              <a:t> </a:t>
            </a:r>
            <a:r>
              <a:rPr lang="en-US" sz="2400" b="0" i="0" u="none" strike="noStrike" baseline="0" dirty="0"/>
              <a:t>determination should be documented in the youth’s 7-day ISP and updated</a:t>
            </a:r>
            <a:r>
              <a:rPr lang="en-US" sz="2400" dirty="0"/>
              <a:t> </a:t>
            </a:r>
            <a:r>
              <a:rPr lang="en-US" sz="2400" b="0" i="0" u="none" strike="noStrike" baseline="0" dirty="0"/>
              <a:t>at each ISP review.</a:t>
            </a:r>
            <a:endParaRPr lang="en-US" sz="2400" dirty="0"/>
          </a:p>
        </p:txBody>
      </p:sp>
    </p:spTree>
    <p:extLst>
      <p:ext uri="{BB962C8B-B14F-4D97-AF65-F5344CB8AC3E}">
        <p14:creationId xmlns:p14="http://schemas.microsoft.com/office/powerpoint/2010/main" val="19926822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C1E98-EF01-4C40-936B-32233491F14B}"/>
              </a:ext>
            </a:extLst>
          </p:cNvPr>
          <p:cNvSpPr>
            <a:spLocks noGrp="1"/>
          </p:cNvSpPr>
          <p:nvPr>
            <p:ph type="title"/>
          </p:nvPr>
        </p:nvSpPr>
        <p:spPr>
          <a:xfrm>
            <a:off x="589559" y="856180"/>
            <a:ext cx="5008885" cy="1128068"/>
          </a:xfrm>
        </p:spPr>
        <p:txBody>
          <a:bodyPr anchor="ctr">
            <a:noAutofit/>
          </a:bodyPr>
          <a:lstStyle/>
          <a:p>
            <a:r>
              <a:rPr lang="en-US" b="1" dirty="0"/>
              <a:t>RBWO Standard 22.4</a:t>
            </a:r>
          </a:p>
        </p:txBody>
      </p:sp>
      <p:sp>
        <p:nvSpPr>
          <p:cNvPr id="3" name="Content Placeholder 2">
            <a:extLst>
              <a:ext uri="{FF2B5EF4-FFF2-40B4-BE49-F238E27FC236}">
                <a16:creationId xmlns:a16="http://schemas.microsoft.com/office/drawing/2014/main" id="{18BD4019-77C5-4FAB-99CE-E3E2B4F85657}"/>
              </a:ext>
            </a:extLst>
          </p:cNvPr>
          <p:cNvSpPr>
            <a:spLocks noGrp="1"/>
          </p:cNvSpPr>
          <p:nvPr>
            <p:ph idx="1"/>
          </p:nvPr>
        </p:nvSpPr>
        <p:spPr>
          <a:xfrm>
            <a:off x="590719" y="2330505"/>
            <a:ext cx="4559425" cy="3979585"/>
          </a:xfrm>
        </p:spPr>
        <p:txBody>
          <a:bodyPr anchor="ctr">
            <a:normAutofit/>
          </a:bodyPr>
          <a:lstStyle/>
          <a:p>
            <a:pPr marL="0" indent="0">
              <a:buNone/>
            </a:pPr>
            <a:r>
              <a:rPr lang="en-US" b="0" i="0" u="none" strike="noStrike" baseline="0" dirty="0"/>
              <a:t>All contacts must be documented in GA Shines within 72 hours of contact. </a:t>
            </a:r>
          </a:p>
          <a:p>
            <a:pPr marL="0" indent="0">
              <a:buNone/>
            </a:pPr>
            <a:br>
              <a:rPr lang="en-US" sz="2000" dirty="0">
                <a:latin typeface="LiberationSans"/>
              </a:rPr>
            </a:br>
            <a:r>
              <a:rPr lang="en-US" sz="2200" b="1" dirty="0">
                <a:latin typeface="LiberationSans"/>
              </a:rPr>
              <a:t>Note</a:t>
            </a:r>
            <a:r>
              <a:rPr lang="en-US" sz="2200" dirty="0">
                <a:latin typeface="LiberationSans"/>
              </a:rPr>
              <a:t>: All other components of this standard remain the same.</a:t>
            </a:r>
            <a:endParaRPr lang="en-US" sz="2200" dirty="0"/>
          </a:p>
        </p:txBody>
      </p:sp>
      <p:pic>
        <p:nvPicPr>
          <p:cNvPr id="5" name="Picture 4" descr="A close up of a clock&#10;&#10;Description automatically generated">
            <a:extLst>
              <a:ext uri="{FF2B5EF4-FFF2-40B4-BE49-F238E27FC236}">
                <a16:creationId xmlns:a16="http://schemas.microsoft.com/office/drawing/2014/main" id="{3560A72F-85AB-4DB8-BED8-F62BAFEB4602}"/>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r="4" b="3065"/>
          <a:stretch/>
        </p:blipFill>
        <p:spPr>
          <a:xfrm>
            <a:off x="5977788" y="799352"/>
            <a:ext cx="5425410" cy="5259296"/>
          </a:xfrm>
          <a:prstGeom prst="rect">
            <a:avLst/>
          </a:prstGeom>
        </p:spPr>
      </p:pic>
    </p:spTree>
    <p:extLst>
      <p:ext uri="{BB962C8B-B14F-4D97-AF65-F5344CB8AC3E}">
        <p14:creationId xmlns:p14="http://schemas.microsoft.com/office/powerpoint/2010/main" val="14449718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7EDBA-03BA-4034-A444-9E2B7B7DD01E}"/>
              </a:ext>
            </a:extLst>
          </p:cNvPr>
          <p:cNvSpPr>
            <a:spLocks noGrp="1"/>
          </p:cNvSpPr>
          <p:nvPr>
            <p:ph type="title"/>
          </p:nvPr>
        </p:nvSpPr>
        <p:spPr>
          <a:xfrm>
            <a:off x="838199" y="564211"/>
            <a:ext cx="4933014" cy="1165002"/>
          </a:xfrm>
        </p:spPr>
        <p:txBody>
          <a:bodyPr anchor="b">
            <a:noAutofit/>
          </a:bodyPr>
          <a:lstStyle/>
          <a:p>
            <a:r>
              <a:rPr lang="en-US" sz="3600" b="1" dirty="0">
                <a:solidFill>
                  <a:srgbClr val="DF071C"/>
                </a:solidFill>
              </a:rPr>
              <a:t>New</a:t>
            </a:r>
            <a:r>
              <a:rPr lang="en-US" sz="3600" b="1" dirty="0"/>
              <a:t> RBWO Standard 22.8</a:t>
            </a:r>
          </a:p>
        </p:txBody>
      </p:sp>
      <p:sp>
        <p:nvSpPr>
          <p:cNvPr id="3" name="Content Placeholder 2">
            <a:extLst>
              <a:ext uri="{FF2B5EF4-FFF2-40B4-BE49-F238E27FC236}">
                <a16:creationId xmlns:a16="http://schemas.microsoft.com/office/drawing/2014/main" id="{FDC303B1-8566-4F88-B5FB-A773A99A877A}"/>
              </a:ext>
            </a:extLst>
          </p:cNvPr>
          <p:cNvSpPr>
            <a:spLocks noGrp="1"/>
          </p:cNvSpPr>
          <p:nvPr>
            <p:ph idx="1"/>
          </p:nvPr>
        </p:nvSpPr>
        <p:spPr>
          <a:xfrm>
            <a:off x="838199" y="2055327"/>
            <a:ext cx="4571999" cy="3776975"/>
          </a:xfrm>
        </p:spPr>
        <p:txBody>
          <a:bodyPr>
            <a:noAutofit/>
          </a:bodyPr>
          <a:lstStyle/>
          <a:p>
            <a:pPr marL="0" indent="0">
              <a:buNone/>
            </a:pPr>
            <a:r>
              <a:rPr lang="en-US" sz="2400" b="0" i="0" u="none" strike="noStrike" baseline="0" dirty="0"/>
              <a:t>Providers must have a policy to monitor youth</a:t>
            </a:r>
            <a:r>
              <a:rPr lang="en-US" sz="2400" dirty="0"/>
              <a:t> </a:t>
            </a:r>
            <a:r>
              <a:rPr lang="en-US" sz="2400" b="0" i="0" u="none" strike="noStrike" baseline="0" dirty="0"/>
              <a:t>who have identified substance use. The policy should address how the</a:t>
            </a:r>
            <a:r>
              <a:rPr lang="en-US" sz="2400" dirty="0"/>
              <a:t> </a:t>
            </a:r>
            <a:r>
              <a:rPr lang="en-US" sz="2400" b="0" i="0" u="none" strike="noStrike" baseline="0" dirty="0"/>
              <a:t>provider will support the youth within the program and outline how staff will</a:t>
            </a:r>
            <a:r>
              <a:rPr lang="en-US" sz="2400" dirty="0"/>
              <a:t> </a:t>
            </a:r>
            <a:r>
              <a:rPr lang="en-US" sz="2400" b="0" i="0" u="none" strike="noStrike" baseline="0" dirty="0"/>
              <a:t>be trained to identify indicators of substance use and abuse. Identified</a:t>
            </a:r>
            <a:r>
              <a:rPr lang="en-US" sz="2400" dirty="0"/>
              <a:t> </a:t>
            </a:r>
            <a:r>
              <a:rPr lang="en-US" sz="2400" b="0" i="0" u="none" strike="noStrike" baseline="0" dirty="0"/>
              <a:t>concerns should be documented in the youth’s ISP and updated as events</a:t>
            </a:r>
            <a:r>
              <a:rPr lang="en-US" sz="2400" dirty="0"/>
              <a:t> </a:t>
            </a:r>
            <a:r>
              <a:rPr lang="en-US" sz="2400" b="0" i="0" u="none" strike="noStrike" baseline="0" dirty="0"/>
              <a:t>dictate.</a:t>
            </a:r>
            <a:endParaRPr lang="en-US" sz="2400" dirty="0"/>
          </a:p>
        </p:txBody>
      </p:sp>
      <p:pic>
        <p:nvPicPr>
          <p:cNvPr id="5" name="Picture 4" descr="A picture containing drawing, clock&#10;&#10;Description automatically generated">
            <a:extLst>
              <a:ext uri="{FF2B5EF4-FFF2-40B4-BE49-F238E27FC236}">
                <a16:creationId xmlns:a16="http://schemas.microsoft.com/office/drawing/2014/main" id="{788874F0-42A5-4354-A721-6D3DB32C016C}"/>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156" r="1280" b="-4"/>
          <a:stretch/>
        </p:blipFill>
        <p:spPr>
          <a:xfrm>
            <a:off x="6190488" y="566928"/>
            <a:ext cx="5157216" cy="5286197"/>
          </a:xfrm>
          <a:prstGeom prst="rect">
            <a:avLst/>
          </a:prstGeom>
        </p:spPr>
      </p:pic>
    </p:spTree>
    <p:extLst>
      <p:ext uri="{BB962C8B-B14F-4D97-AF65-F5344CB8AC3E}">
        <p14:creationId xmlns:p14="http://schemas.microsoft.com/office/powerpoint/2010/main" val="14825104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CE42D-8C7E-425A-908B-4504545CC1FB}"/>
              </a:ext>
            </a:extLst>
          </p:cNvPr>
          <p:cNvSpPr>
            <a:spLocks noGrp="1"/>
          </p:cNvSpPr>
          <p:nvPr>
            <p:ph type="title"/>
          </p:nvPr>
        </p:nvSpPr>
        <p:spPr/>
        <p:txBody>
          <a:bodyPr/>
          <a:lstStyle/>
          <a:p>
            <a:r>
              <a:rPr lang="en-US" b="1" dirty="0">
                <a:solidFill>
                  <a:srgbClr val="DF071C"/>
                </a:solidFill>
              </a:rPr>
              <a:t>New</a:t>
            </a:r>
            <a:r>
              <a:rPr lang="en-US" b="1" dirty="0"/>
              <a:t> RBWO Standard 23.11</a:t>
            </a:r>
          </a:p>
        </p:txBody>
      </p:sp>
      <p:sp>
        <p:nvSpPr>
          <p:cNvPr id="3" name="Content Placeholder 2">
            <a:extLst>
              <a:ext uri="{FF2B5EF4-FFF2-40B4-BE49-F238E27FC236}">
                <a16:creationId xmlns:a16="http://schemas.microsoft.com/office/drawing/2014/main" id="{599B6A3F-0296-468F-9875-78955C338FB4}"/>
              </a:ext>
            </a:extLst>
          </p:cNvPr>
          <p:cNvSpPr>
            <a:spLocks noGrp="1"/>
          </p:cNvSpPr>
          <p:nvPr>
            <p:ph idx="1"/>
          </p:nvPr>
        </p:nvSpPr>
        <p:spPr>
          <a:xfrm>
            <a:off x="838200" y="1561514"/>
            <a:ext cx="10515600" cy="4615449"/>
          </a:xfrm>
        </p:spPr>
        <p:txBody>
          <a:bodyPr>
            <a:noAutofit/>
          </a:bodyPr>
          <a:lstStyle/>
          <a:p>
            <a:pPr marL="0" indent="0" algn="l">
              <a:buNone/>
            </a:pPr>
            <a:r>
              <a:rPr lang="en-US" sz="2000" b="0" i="0" u="none" strike="noStrike" baseline="0" dirty="0">
                <a:latin typeface="Calibri "/>
              </a:rPr>
              <a:t>The ILP must provide specialized parenting support services to pregnant or parenting youth. These supports must be included in the youth’s ILP ISP. Suggested content areas include: Healthy pregnancy—nutrition, emotional and medical support: </a:t>
            </a:r>
          </a:p>
          <a:p>
            <a:r>
              <a:rPr lang="en-US" sz="2000" b="0" i="0" u="none" strike="noStrike" baseline="0" dirty="0">
                <a:latin typeface="Calibri "/>
              </a:rPr>
              <a:t>Adolescent</a:t>
            </a:r>
            <a:r>
              <a:rPr lang="en-US" sz="2000" dirty="0">
                <a:latin typeface="Calibri "/>
              </a:rPr>
              <a:t> </a:t>
            </a:r>
            <a:r>
              <a:rPr lang="en-US" sz="2000" b="0" i="0" u="none" strike="noStrike" baseline="0" dirty="0">
                <a:latin typeface="Calibri "/>
              </a:rPr>
              <a:t>development</a:t>
            </a:r>
          </a:p>
          <a:p>
            <a:r>
              <a:rPr lang="en-US" sz="2000" b="0" i="0" u="none" strike="noStrike" baseline="0" dirty="0">
                <a:latin typeface="Calibri "/>
              </a:rPr>
              <a:t>Teaching youth parenting skills </a:t>
            </a:r>
          </a:p>
          <a:p>
            <a:r>
              <a:rPr lang="en-US" sz="2000" b="0" i="0" u="none" strike="noStrike" baseline="0" dirty="0">
                <a:latin typeface="Calibri "/>
              </a:rPr>
              <a:t>Post-partum depression and related topics </a:t>
            </a:r>
          </a:p>
          <a:p>
            <a:r>
              <a:rPr lang="en-US" sz="2000" b="0" i="0" u="none" strike="noStrike" baseline="0" dirty="0">
                <a:latin typeface="Calibri "/>
              </a:rPr>
              <a:t>Non-custodial parent engagement </a:t>
            </a:r>
          </a:p>
          <a:p>
            <a:r>
              <a:rPr lang="en-US" sz="2000" b="0" i="0" u="none" strike="noStrike" baseline="0" dirty="0">
                <a:latin typeface="Calibri "/>
              </a:rPr>
              <a:t>Safe sleeping guidelines for infants </a:t>
            </a:r>
          </a:p>
          <a:p>
            <a:r>
              <a:rPr lang="en-US" sz="2000" b="0" i="0" u="none" strike="noStrike" baseline="0" dirty="0">
                <a:latin typeface="Calibri "/>
              </a:rPr>
              <a:t>Motor vehicle/hot car safety </a:t>
            </a:r>
          </a:p>
          <a:p>
            <a:r>
              <a:rPr lang="en-US" sz="2000" b="0" i="0" u="none" strike="noStrike" baseline="0" dirty="0">
                <a:latin typeface="Calibri "/>
              </a:rPr>
              <a:t>Conflict resolution </a:t>
            </a:r>
          </a:p>
          <a:p>
            <a:r>
              <a:rPr lang="en-US" sz="2000" b="0" i="0" u="none" strike="noStrike" baseline="0" dirty="0">
                <a:latin typeface="Calibri "/>
              </a:rPr>
              <a:t>Sexuality and pregnancy of adolescents </a:t>
            </a:r>
          </a:p>
          <a:p>
            <a:r>
              <a:rPr lang="en-US" sz="2000" b="0" i="0" u="none" strike="noStrike" baseline="0" dirty="0">
                <a:latin typeface="Calibri "/>
              </a:rPr>
              <a:t>Accessing community resources; and</a:t>
            </a:r>
          </a:p>
          <a:p>
            <a:r>
              <a:rPr lang="en-US" sz="2000" b="0" i="0" u="none" strike="noStrike" baseline="0" dirty="0">
                <a:latin typeface="Calibri "/>
              </a:rPr>
              <a:t>Competency with culturally diverse populations</a:t>
            </a:r>
            <a:endParaRPr lang="en-US" sz="2000" dirty="0">
              <a:latin typeface="Calibri "/>
            </a:endParaRPr>
          </a:p>
        </p:txBody>
      </p:sp>
    </p:spTree>
    <p:extLst>
      <p:ext uri="{BB962C8B-B14F-4D97-AF65-F5344CB8AC3E}">
        <p14:creationId xmlns:p14="http://schemas.microsoft.com/office/powerpoint/2010/main" val="24807581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05BBF51F-E611-4202-8BEA-CF77122C795F}"/>
              </a:ext>
            </a:extLst>
          </p:cNvPr>
          <p:cNvGraphicFramePr>
            <a:graphicFrameLocks noGrp="1"/>
          </p:cNvGraphicFramePr>
          <p:nvPr>
            <p:ph idx="1"/>
            <p:extLst>
              <p:ext uri="{D42A27DB-BD31-4B8C-83A1-F6EECF244321}">
                <p14:modId xmlns:p14="http://schemas.microsoft.com/office/powerpoint/2010/main" val="3588400240"/>
              </p:ext>
            </p:extLst>
          </p:nvPr>
        </p:nvGraphicFramePr>
        <p:xfrm>
          <a:off x="1081377" y="2454034"/>
          <a:ext cx="9740348" cy="4105787"/>
        </p:xfrm>
        <a:graphic>
          <a:graphicData uri="http://schemas.openxmlformats.org/drawingml/2006/table">
            <a:tbl>
              <a:tblPr firstRow="1" firstCol="1" bandRow="1">
                <a:tableStyleId>{5C22544A-7EE6-4342-B048-85BDC9FD1C3A}</a:tableStyleId>
              </a:tblPr>
              <a:tblGrid>
                <a:gridCol w="2624278">
                  <a:extLst>
                    <a:ext uri="{9D8B030D-6E8A-4147-A177-3AD203B41FA5}">
                      <a16:colId xmlns:a16="http://schemas.microsoft.com/office/drawing/2014/main" val="3871893372"/>
                    </a:ext>
                  </a:extLst>
                </a:gridCol>
                <a:gridCol w="3788434">
                  <a:extLst>
                    <a:ext uri="{9D8B030D-6E8A-4147-A177-3AD203B41FA5}">
                      <a16:colId xmlns:a16="http://schemas.microsoft.com/office/drawing/2014/main" val="1460411803"/>
                    </a:ext>
                  </a:extLst>
                </a:gridCol>
                <a:gridCol w="3327636">
                  <a:extLst>
                    <a:ext uri="{9D8B030D-6E8A-4147-A177-3AD203B41FA5}">
                      <a16:colId xmlns:a16="http://schemas.microsoft.com/office/drawing/2014/main" val="2372671452"/>
                    </a:ext>
                  </a:extLst>
                </a:gridCol>
              </a:tblGrid>
              <a:tr h="415369">
                <a:tc>
                  <a:txBody>
                    <a:bodyPr/>
                    <a:lstStyle/>
                    <a:p>
                      <a:pPr marL="0" marR="0">
                        <a:lnSpc>
                          <a:spcPct val="115000"/>
                        </a:lnSpc>
                        <a:spcBef>
                          <a:spcPts val="0"/>
                        </a:spcBef>
                        <a:spcAft>
                          <a:spcPts val="1000"/>
                        </a:spcAft>
                      </a:pPr>
                      <a:r>
                        <a:rPr lang="en-US" sz="1100">
                          <a:effectLst/>
                        </a:rPr>
                        <a:t>9 – 9:10am</a:t>
                      </a:r>
                      <a:endParaRPr lang="en-US" sz="1100" b="1">
                        <a:effectLst/>
                        <a:latin typeface="Arial" panose="020B0604020202020204" pitchFamily="34" charset="0"/>
                        <a:cs typeface="Times New Roman" panose="02020603050405020304" pitchFamily="18" charset="0"/>
                      </a:endParaRPr>
                    </a:p>
                  </a:txBody>
                  <a:tcPr marL="72302" marR="72302" marT="90535" marB="90535"/>
                </a:tc>
                <a:tc>
                  <a:txBody>
                    <a:bodyPr/>
                    <a:lstStyle/>
                    <a:p>
                      <a:pPr marL="0" marR="0">
                        <a:lnSpc>
                          <a:spcPct val="115000"/>
                        </a:lnSpc>
                        <a:spcBef>
                          <a:spcPts val="0"/>
                        </a:spcBef>
                        <a:spcAft>
                          <a:spcPts val="1000"/>
                        </a:spcAft>
                      </a:pPr>
                      <a:r>
                        <a:rPr lang="en-US" sz="1100">
                          <a:effectLst/>
                        </a:rPr>
                        <a:t>Wait period </a:t>
                      </a:r>
                      <a:endParaRPr lang="en-US" sz="1100" b="1">
                        <a:effectLst/>
                        <a:latin typeface="Arial" panose="020B0604020202020204" pitchFamily="34" charset="0"/>
                        <a:cs typeface="Times New Roman" panose="02020603050405020304" pitchFamily="18" charset="0"/>
                      </a:endParaRPr>
                    </a:p>
                  </a:txBody>
                  <a:tcPr marL="72302" marR="72302" marT="90535" marB="90535"/>
                </a:tc>
                <a:tc>
                  <a:txBody>
                    <a:bodyPr/>
                    <a:lstStyle/>
                    <a:p>
                      <a:pPr marL="0" marR="0" algn="r">
                        <a:lnSpc>
                          <a:spcPct val="115000"/>
                        </a:lnSpc>
                        <a:spcBef>
                          <a:spcPts val="0"/>
                        </a:spcBef>
                        <a:spcAft>
                          <a:spcPts val="0"/>
                        </a:spcAft>
                      </a:pPr>
                      <a:r>
                        <a:rPr lang="en-US" sz="1100">
                          <a:effectLst/>
                        </a:rPr>
                        <a:t> </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72302" marR="72302" marT="90535" marB="90535"/>
                </a:tc>
                <a:extLst>
                  <a:ext uri="{0D108BD9-81ED-4DB2-BD59-A6C34878D82A}">
                    <a16:rowId xmlns:a16="http://schemas.microsoft.com/office/drawing/2014/main" val="4239840518"/>
                  </a:ext>
                </a:extLst>
              </a:tr>
              <a:tr h="782835">
                <a:tc>
                  <a:txBody>
                    <a:bodyPr/>
                    <a:lstStyle/>
                    <a:p>
                      <a:pPr marL="0" marR="0">
                        <a:lnSpc>
                          <a:spcPct val="115000"/>
                        </a:lnSpc>
                        <a:spcBef>
                          <a:spcPts val="0"/>
                        </a:spcBef>
                        <a:spcAft>
                          <a:spcPts val="1000"/>
                        </a:spcAft>
                      </a:pPr>
                      <a:r>
                        <a:rPr lang="en-US" sz="1100">
                          <a:effectLst/>
                        </a:rPr>
                        <a:t>9:10 – 9:20am</a:t>
                      </a:r>
                      <a:endParaRPr lang="en-US" sz="1100" b="1">
                        <a:effectLst/>
                        <a:latin typeface="Arial" panose="020B0604020202020204" pitchFamily="34" charset="0"/>
                        <a:cs typeface="Times New Roman" panose="02020603050405020304" pitchFamily="18" charset="0"/>
                      </a:endParaRPr>
                    </a:p>
                  </a:txBody>
                  <a:tcPr marL="72302" marR="72302" marT="90535" marB="90535"/>
                </a:tc>
                <a:tc>
                  <a:txBody>
                    <a:bodyPr/>
                    <a:lstStyle/>
                    <a:p>
                      <a:pPr marL="0" marR="0">
                        <a:lnSpc>
                          <a:spcPct val="115000"/>
                        </a:lnSpc>
                        <a:spcBef>
                          <a:spcPts val="0"/>
                        </a:spcBef>
                        <a:spcAft>
                          <a:spcPts val="1000"/>
                        </a:spcAft>
                      </a:pPr>
                      <a:r>
                        <a:rPr lang="en-US" sz="1100" dirty="0">
                          <a:effectLst/>
                        </a:rPr>
                        <a:t>COVID Protocol </a:t>
                      </a:r>
                    </a:p>
                    <a:p>
                      <a:pPr marL="0" marR="0">
                        <a:lnSpc>
                          <a:spcPct val="115000"/>
                        </a:lnSpc>
                        <a:spcBef>
                          <a:spcPts val="0"/>
                        </a:spcBef>
                        <a:spcAft>
                          <a:spcPts val="0"/>
                        </a:spcAft>
                      </a:pPr>
                      <a:r>
                        <a:rPr lang="en-US" sz="1100" dirty="0">
                          <a:effectLst/>
                        </a:rPr>
                        <a:t> </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2302" marR="72302" marT="90535" marB="90535"/>
                </a:tc>
                <a:tc>
                  <a:txBody>
                    <a:bodyPr/>
                    <a:lstStyle/>
                    <a:p>
                      <a:pPr marL="0" marR="0" algn="just">
                        <a:lnSpc>
                          <a:spcPct val="115000"/>
                        </a:lnSpc>
                        <a:spcBef>
                          <a:spcPts val="0"/>
                        </a:spcBef>
                        <a:spcAft>
                          <a:spcPts val="0"/>
                        </a:spcAft>
                      </a:pPr>
                      <a:r>
                        <a:rPr lang="en-US" sz="1100" dirty="0">
                          <a:effectLst/>
                        </a:rPr>
                        <a:t>Dr. Shaun Johnson &amp; Tammy Reed</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2302" marR="72302" marT="90535" marB="90535"/>
                </a:tc>
                <a:extLst>
                  <a:ext uri="{0D108BD9-81ED-4DB2-BD59-A6C34878D82A}">
                    <a16:rowId xmlns:a16="http://schemas.microsoft.com/office/drawing/2014/main" val="1038645719"/>
                  </a:ext>
                </a:extLst>
              </a:tr>
              <a:tr h="415369">
                <a:tc>
                  <a:txBody>
                    <a:bodyPr/>
                    <a:lstStyle/>
                    <a:p>
                      <a:pPr marL="0" marR="0">
                        <a:lnSpc>
                          <a:spcPct val="115000"/>
                        </a:lnSpc>
                        <a:spcBef>
                          <a:spcPts val="0"/>
                        </a:spcBef>
                        <a:spcAft>
                          <a:spcPts val="1000"/>
                        </a:spcAft>
                      </a:pPr>
                      <a:r>
                        <a:rPr lang="en-US" sz="1100">
                          <a:effectLst/>
                        </a:rPr>
                        <a:t>9:20 – 10:00am</a:t>
                      </a:r>
                      <a:endParaRPr lang="en-US" sz="1100" b="1">
                        <a:effectLst/>
                        <a:latin typeface="Arial" panose="020B0604020202020204" pitchFamily="34" charset="0"/>
                        <a:cs typeface="Times New Roman" panose="02020603050405020304" pitchFamily="18" charset="0"/>
                      </a:endParaRPr>
                    </a:p>
                  </a:txBody>
                  <a:tcPr marL="72302" marR="72302" marT="90535" marB="90535"/>
                </a:tc>
                <a:tc>
                  <a:txBody>
                    <a:bodyPr/>
                    <a:lstStyle/>
                    <a:p>
                      <a:pPr marL="0" marR="0">
                        <a:lnSpc>
                          <a:spcPct val="115000"/>
                        </a:lnSpc>
                        <a:spcBef>
                          <a:spcPts val="0"/>
                        </a:spcBef>
                        <a:spcAft>
                          <a:spcPts val="0"/>
                        </a:spcAft>
                      </a:pPr>
                      <a:r>
                        <a:rPr lang="en-US" sz="1100">
                          <a:effectLst/>
                        </a:rPr>
                        <a:t>RBWO Minimum Standards</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72302" marR="72302" marT="90535" marB="90535"/>
                </a:tc>
                <a:tc>
                  <a:txBody>
                    <a:bodyPr/>
                    <a:lstStyle/>
                    <a:p>
                      <a:pPr marL="0" marR="0" algn="just">
                        <a:lnSpc>
                          <a:spcPct val="115000"/>
                        </a:lnSpc>
                        <a:spcBef>
                          <a:spcPts val="0"/>
                        </a:spcBef>
                        <a:spcAft>
                          <a:spcPts val="0"/>
                        </a:spcAft>
                      </a:pPr>
                      <a:r>
                        <a:rPr lang="en-US" sz="1100" dirty="0">
                          <a:effectLst/>
                        </a:rPr>
                        <a:t>Beth Brown</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2302" marR="72302" marT="90535" marB="90535"/>
                </a:tc>
                <a:extLst>
                  <a:ext uri="{0D108BD9-81ED-4DB2-BD59-A6C34878D82A}">
                    <a16:rowId xmlns:a16="http://schemas.microsoft.com/office/drawing/2014/main" val="3367627134"/>
                  </a:ext>
                </a:extLst>
              </a:tr>
              <a:tr h="415369">
                <a:tc>
                  <a:txBody>
                    <a:bodyPr/>
                    <a:lstStyle/>
                    <a:p>
                      <a:pPr marL="0" marR="0">
                        <a:lnSpc>
                          <a:spcPct val="115000"/>
                        </a:lnSpc>
                        <a:spcBef>
                          <a:spcPts val="0"/>
                        </a:spcBef>
                        <a:spcAft>
                          <a:spcPts val="1000"/>
                        </a:spcAft>
                      </a:pPr>
                      <a:r>
                        <a:rPr lang="en-US" sz="1100" dirty="0">
                          <a:effectLst/>
                        </a:rPr>
                        <a:t>10:00- 10:45am </a:t>
                      </a:r>
                      <a:endParaRPr lang="en-US" sz="1100" b="1" dirty="0">
                        <a:effectLst/>
                        <a:latin typeface="Arial" panose="020B0604020202020204" pitchFamily="34" charset="0"/>
                        <a:cs typeface="Times New Roman" panose="02020603050405020304" pitchFamily="18" charset="0"/>
                      </a:endParaRPr>
                    </a:p>
                  </a:txBody>
                  <a:tcPr marL="72302" marR="72302" marT="90535" marB="90535"/>
                </a:tc>
                <a:tc>
                  <a:txBody>
                    <a:bodyPr/>
                    <a:lstStyle/>
                    <a:p>
                      <a:pPr marL="0" marR="0">
                        <a:lnSpc>
                          <a:spcPct val="115000"/>
                        </a:lnSpc>
                        <a:spcBef>
                          <a:spcPts val="0"/>
                        </a:spcBef>
                        <a:spcAft>
                          <a:spcPts val="1000"/>
                        </a:spcAft>
                      </a:pPr>
                      <a:r>
                        <a:rPr lang="en-US" sz="1100" dirty="0">
                          <a:effectLst/>
                        </a:rPr>
                        <a:t>Performance Based Placement</a:t>
                      </a:r>
                      <a:endParaRPr lang="en-US" sz="1100" b="1" dirty="0">
                        <a:effectLst/>
                        <a:latin typeface="Arial" panose="020B0604020202020204" pitchFamily="34" charset="0"/>
                        <a:cs typeface="Times New Roman" panose="02020603050405020304" pitchFamily="18" charset="0"/>
                      </a:endParaRPr>
                    </a:p>
                  </a:txBody>
                  <a:tcPr marL="72302" marR="72302" marT="90535" marB="90535"/>
                </a:tc>
                <a:tc>
                  <a:txBody>
                    <a:bodyPr/>
                    <a:lstStyle/>
                    <a:p>
                      <a:pPr marL="0" marR="0" algn="just">
                        <a:lnSpc>
                          <a:spcPct val="115000"/>
                        </a:lnSpc>
                        <a:spcBef>
                          <a:spcPts val="0"/>
                        </a:spcBef>
                        <a:spcAft>
                          <a:spcPts val="0"/>
                        </a:spcAft>
                      </a:pPr>
                      <a:r>
                        <a:rPr lang="en-US" sz="1100" dirty="0">
                          <a:effectLst/>
                        </a:rPr>
                        <a:t>Shakaria Glass</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2302" marR="72302" marT="90535" marB="90535"/>
                </a:tc>
                <a:extLst>
                  <a:ext uri="{0D108BD9-81ED-4DB2-BD59-A6C34878D82A}">
                    <a16:rowId xmlns:a16="http://schemas.microsoft.com/office/drawing/2014/main" val="2957580610"/>
                  </a:ext>
                </a:extLst>
              </a:tr>
              <a:tr h="415369">
                <a:tc>
                  <a:txBody>
                    <a:bodyPr/>
                    <a:lstStyle/>
                    <a:p>
                      <a:pPr marL="0" marR="0">
                        <a:lnSpc>
                          <a:spcPct val="115000"/>
                        </a:lnSpc>
                        <a:spcBef>
                          <a:spcPts val="0"/>
                        </a:spcBef>
                        <a:spcAft>
                          <a:spcPts val="1000"/>
                        </a:spcAft>
                      </a:pPr>
                      <a:r>
                        <a:rPr lang="en-US" sz="1100">
                          <a:effectLst/>
                        </a:rPr>
                        <a:t>10:45 - 11:00am</a:t>
                      </a:r>
                      <a:endParaRPr lang="en-US" sz="1100" b="1">
                        <a:effectLst/>
                        <a:latin typeface="Arial" panose="020B0604020202020204" pitchFamily="34" charset="0"/>
                        <a:cs typeface="Times New Roman" panose="02020603050405020304" pitchFamily="18" charset="0"/>
                      </a:endParaRPr>
                    </a:p>
                  </a:txBody>
                  <a:tcPr marL="72302" marR="72302" marT="90535" marB="90535"/>
                </a:tc>
                <a:tc>
                  <a:txBody>
                    <a:bodyPr/>
                    <a:lstStyle/>
                    <a:p>
                      <a:pPr marL="0" marR="0">
                        <a:lnSpc>
                          <a:spcPct val="115000"/>
                        </a:lnSpc>
                        <a:spcBef>
                          <a:spcPts val="0"/>
                        </a:spcBef>
                        <a:spcAft>
                          <a:spcPts val="1000"/>
                        </a:spcAft>
                      </a:pPr>
                      <a:r>
                        <a:rPr lang="en-US" sz="1100" dirty="0">
                          <a:effectLst/>
                        </a:rPr>
                        <a:t>BREAK</a:t>
                      </a:r>
                      <a:endParaRPr lang="en-US" sz="1100" b="1" dirty="0">
                        <a:effectLst/>
                        <a:latin typeface="Arial" panose="020B0604020202020204" pitchFamily="34" charset="0"/>
                        <a:cs typeface="Times New Roman" panose="02020603050405020304" pitchFamily="18" charset="0"/>
                      </a:endParaRPr>
                    </a:p>
                  </a:txBody>
                  <a:tcPr marL="72302" marR="72302" marT="90535" marB="90535"/>
                </a:tc>
                <a:tc>
                  <a:txBody>
                    <a:bodyPr/>
                    <a:lstStyle/>
                    <a:p>
                      <a:pPr marL="0" marR="0" algn="just">
                        <a:lnSpc>
                          <a:spcPct val="115000"/>
                        </a:lnSpc>
                        <a:spcBef>
                          <a:spcPts val="0"/>
                        </a:spcBef>
                        <a:spcAft>
                          <a:spcPts val="0"/>
                        </a:spcAft>
                      </a:pPr>
                      <a:r>
                        <a:rPr lang="en-US" sz="1100" dirty="0">
                          <a:effectLst/>
                        </a:rPr>
                        <a:t> </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2302" marR="72302" marT="90535" marB="90535"/>
                </a:tc>
                <a:extLst>
                  <a:ext uri="{0D108BD9-81ED-4DB2-BD59-A6C34878D82A}">
                    <a16:rowId xmlns:a16="http://schemas.microsoft.com/office/drawing/2014/main" val="1329201451"/>
                  </a:ext>
                </a:extLst>
              </a:tr>
              <a:tr h="415369">
                <a:tc>
                  <a:txBody>
                    <a:bodyPr/>
                    <a:lstStyle/>
                    <a:p>
                      <a:pPr marL="0" marR="0">
                        <a:lnSpc>
                          <a:spcPct val="115000"/>
                        </a:lnSpc>
                        <a:spcBef>
                          <a:spcPts val="0"/>
                        </a:spcBef>
                        <a:spcAft>
                          <a:spcPts val="1000"/>
                        </a:spcAft>
                      </a:pPr>
                      <a:r>
                        <a:rPr lang="en-US" sz="1100">
                          <a:effectLst/>
                        </a:rPr>
                        <a:t>11:00- 11:30pm</a:t>
                      </a:r>
                      <a:endParaRPr lang="en-US" sz="1100" b="1">
                        <a:effectLst/>
                        <a:latin typeface="Arial" panose="020B0604020202020204" pitchFamily="34" charset="0"/>
                        <a:cs typeface="Times New Roman" panose="02020603050405020304" pitchFamily="18" charset="0"/>
                      </a:endParaRPr>
                    </a:p>
                  </a:txBody>
                  <a:tcPr marL="72302" marR="72302" marT="90535" marB="90535"/>
                </a:tc>
                <a:tc>
                  <a:txBody>
                    <a:bodyPr/>
                    <a:lstStyle/>
                    <a:p>
                      <a:pPr marL="0" marR="0">
                        <a:lnSpc>
                          <a:spcPct val="115000"/>
                        </a:lnSpc>
                        <a:spcBef>
                          <a:spcPts val="0"/>
                        </a:spcBef>
                        <a:spcAft>
                          <a:spcPts val="1000"/>
                        </a:spcAft>
                      </a:pPr>
                      <a:r>
                        <a:rPr lang="en-US" sz="1100" dirty="0">
                          <a:effectLst/>
                        </a:rPr>
                        <a:t>Progressive Compliance Process </a:t>
                      </a:r>
                      <a:endParaRPr lang="en-US" sz="1100" b="1" dirty="0">
                        <a:effectLst/>
                        <a:latin typeface="Arial" panose="020B0604020202020204" pitchFamily="34" charset="0"/>
                        <a:cs typeface="Times New Roman" panose="02020603050405020304" pitchFamily="18" charset="0"/>
                      </a:endParaRPr>
                    </a:p>
                  </a:txBody>
                  <a:tcPr marL="72302" marR="72302" marT="90535" marB="90535"/>
                </a:tc>
                <a:tc>
                  <a:txBody>
                    <a:bodyPr/>
                    <a:lstStyle/>
                    <a:p>
                      <a:pPr marL="0" marR="0" algn="just">
                        <a:lnSpc>
                          <a:spcPct val="115000"/>
                        </a:lnSpc>
                        <a:spcBef>
                          <a:spcPts val="0"/>
                        </a:spcBef>
                        <a:spcAft>
                          <a:spcPts val="0"/>
                        </a:spcAft>
                      </a:pPr>
                      <a:r>
                        <a:rPr lang="en-US" sz="1100" dirty="0">
                          <a:effectLst/>
                        </a:rPr>
                        <a:t>Deborah Spaulding</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2302" marR="72302" marT="90535" marB="90535"/>
                </a:tc>
                <a:extLst>
                  <a:ext uri="{0D108BD9-81ED-4DB2-BD59-A6C34878D82A}">
                    <a16:rowId xmlns:a16="http://schemas.microsoft.com/office/drawing/2014/main" val="1730326153"/>
                  </a:ext>
                </a:extLst>
              </a:tr>
              <a:tr h="415369">
                <a:tc>
                  <a:txBody>
                    <a:bodyPr/>
                    <a:lstStyle/>
                    <a:p>
                      <a:pPr marL="0" marR="0">
                        <a:lnSpc>
                          <a:spcPct val="115000"/>
                        </a:lnSpc>
                        <a:spcBef>
                          <a:spcPts val="0"/>
                        </a:spcBef>
                        <a:spcAft>
                          <a:spcPts val="1000"/>
                        </a:spcAft>
                      </a:pPr>
                      <a:r>
                        <a:rPr lang="en-US" sz="1100" dirty="0">
                          <a:effectLst/>
                        </a:rPr>
                        <a:t>11:30 – 12:30pm</a:t>
                      </a:r>
                      <a:endParaRPr lang="en-US" sz="1100" b="1" dirty="0">
                        <a:effectLst/>
                        <a:latin typeface="Arial" panose="020B0604020202020204" pitchFamily="34" charset="0"/>
                        <a:cs typeface="Times New Roman" panose="02020603050405020304" pitchFamily="18" charset="0"/>
                      </a:endParaRPr>
                    </a:p>
                  </a:txBody>
                  <a:tcPr marL="72302" marR="72302" marT="90535" marB="90535"/>
                </a:tc>
                <a:tc>
                  <a:txBody>
                    <a:bodyPr/>
                    <a:lstStyle/>
                    <a:p>
                      <a:pPr marL="0" marR="0">
                        <a:lnSpc>
                          <a:spcPct val="115000"/>
                        </a:lnSpc>
                        <a:spcBef>
                          <a:spcPts val="0"/>
                        </a:spcBef>
                        <a:spcAft>
                          <a:spcPts val="0"/>
                        </a:spcAft>
                      </a:pPr>
                      <a:r>
                        <a:rPr lang="en-US" sz="1100">
                          <a:effectLst/>
                        </a:rPr>
                        <a:t>ILP Redesign</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72302" marR="72302" marT="90535" marB="90535"/>
                </a:tc>
                <a:tc>
                  <a:txBody>
                    <a:bodyPr/>
                    <a:lstStyle/>
                    <a:p>
                      <a:pPr marL="0" marR="0" algn="just">
                        <a:lnSpc>
                          <a:spcPct val="115000"/>
                        </a:lnSpc>
                        <a:spcBef>
                          <a:spcPts val="0"/>
                        </a:spcBef>
                        <a:spcAft>
                          <a:spcPts val="0"/>
                        </a:spcAft>
                      </a:pPr>
                      <a:r>
                        <a:rPr lang="en-US" sz="1100" dirty="0">
                          <a:effectLst/>
                        </a:rPr>
                        <a:t>Tiffany Cutliff</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2302" marR="72302" marT="90535" marB="90535"/>
                </a:tc>
                <a:extLst>
                  <a:ext uri="{0D108BD9-81ED-4DB2-BD59-A6C34878D82A}">
                    <a16:rowId xmlns:a16="http://schemas.microsoft.com/office/drawing/2014/main" val="3397598593"/>
                  </a:ext>
                </a:extLst>
              </a:tr>
              <a:tr h="415369">
                <a:tc>
                  <a:txBody>
                    <a:bodyPr/>
                    <a:lstStyle/>
                    <a:p>
                      <a:pPr marL="0" marR="0">
                        <a:lnSpc>
                          <a:spcPct val="115000"/>
                        </a:lnSpc>
                        <a:spcBef>
                          <a:spcPts val="0"/>
                        </a:spcBef>
                        <a:spcAft>
                          <a:spcPts val="1000"/>
                        </a:spcAft>
                      </a:pPr>
                      <a:r>
                        <a:rPr lang="en-US" sz="1100" dirty="0">
                          <a:effectLst/>
                        </a:rPr>
                        <a:t>12:30-1:00pm</a:t>
                      </a:r>
                      <a:endParaRPr lang="en-US" sz="1100" b="1" dirty="0">
                        <a:effectLst/>
                        <a:latin typeface="Arial" panose="020B0604020202020204" pitchFamily="34" charset="0"/>
                        <a:cs typeface="Times New Roman" panose="02020603050405020304" pitchFamily="18" charset="0"/>
                      </a:endParaRPr>
                    </a:p>
                  </a:txBody>
                  <a:tcPr marL="72302" marR="72302" marT="90535" marB="90535"/>
                </a:tc>
                <a:tc>
                  <a:txBody>
                    <a:bodyPr/>
                    <a:lstStyle/>
                    <a:p>
                      <a:pPr marL="0" marR="0">
                        <a:lnSpc>
                          <a:spcPct val="115000"/>
                        </a:lnSpc>
                        <a:spcBef>
                          <a:spcPts val="0"/>
                        </a:spcBef>
                        <a:spcAft>
                          <a:spcPts val="1000"/>
                        </a:spcAft>
                      </a:pPr>
                      <a:r>
                        <a:rPr lang="en-US" sz="1100">
                          <a:effectLst/>
                        </a:rPr>
                        <a:t>Questions &amp; Answers</a:t>
                      </a:r>
                      <a:endParaRPr lang="en-US" sz="1100" b="1">
                        <a:effectLst/>
                        <a:latin typeface="Arial" panose="020B0604020202020204" pitchFamily="34" charset="0"/>
                        <a:cs typeface="Times New Roman" panose="02020603050405020304" pitchFamily="18" charset="0"/>
                      </a:endParaRPr>
                    </a:p>
                  </a:txBody>
                  <a:tcPr marL="72302" marR="72302" marT="90535" marB="90535"/>
                </a:tc>
                <a:tc>
                  <a:txBody>
                    <a:bodyPr/>
                    <a:lstStyle/>
                    <a:p>
                      <a:pPr marL="0" marR="0" algn="just">
                        <a:lnSpc>
                          <a:spcPct val="115000"/>
                        </a:lnSpc>
                        <a:spcBef>
                          <a:spcPts val="0"/>
                        </a:spcBef>
                        <a:spcAft>
                          <a:spcPts val="0"/>
                        </a:spcAft>
                      </a:pPr>
                      <a:r>
                        <a:rPr lang="en-US" sz="1100" dirty="0">
                          <a:effectLst/>
                        </a:rPr>
                        <a:t>All</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2302" marR="72302" marT="90535" marB="90535"/>
                </a:tc>
                <a:extLst>
                  <a:ext uri="{0D108BD9-81ED-4DB2-BD59-A6C34878D82A}">
                    <a16:rowId xmlns:a16="http://schemas.microsoft.com/office/drawing/2014/main" val="3845235570"/>
                  </a:ext>
                </a:extLst>
              </a:tr>
              <a:tr h="415369">
                <a:tc>
                  <a:txBody>
                    <a:bodyPr/>
                    <a:lstStyle/>
                    <a:p>
                      <a:pPr marL="0" marR="0">
                        <a:lnSpc>
                          <a:spcPct val="115000"/>
                        </a:lnSpc>
                        <a:spcBef>
                          <a:spcPts val="0"/>
                        </a:spcBef>
                        <a:spcAft>
                          <a:spcPts val="1000"/>
                        </a:spcAft>
                      </a:pPr>
                      <a:r>
                        <a:rPr lang="en-US" sz="1100" dirty="0">
                          <a:effectLst/>
                        </a:rPr>
                        <a:t>1:00-1:10pm</a:t>
                      </a:r>
                      <a:endParaRPr lang="en-US" sz="1100" b="1" dirty="0">
                        <a:effectLst/>
                        <a:latin typeface="Arial" panose="020B0604020202020204" pitchFamily="34" charset="0"/>
                        <a:cs typeface="Times New Roman" panose="02020603050405020304" pitchFamily="18" charset="0"/>
                      </a:endParaRPr>
                    </a:p>
                  </a:txBody>
                  <a:tcPr marL="72302" marR="72302" marT="90535" marB="90535"/>
                </a:tc>
                <a:tc>
                  <a:txBody>
                    <a:bodyPr/>
                    <a:lstStyle/>
                    <a:p>
                      <a:pPr marL="0" marR="0">
                        <a:lnSpc>
                          <a:spcPct val="115000"/>
                        </a:lnSpc>
                        <a:spcBef>
                          <a:spcPts val="0"/>
                        </a:spcBef>
                        <a:spcAft>
                          <a:spcPts val="1000"/>
                        </a:spcAft>
                      </a:pPr>
                      <a:r>
                        <a:rPr lang="en-US" sz="1100" dirty="0">
                          <a:effectLst/>
                        </a:rPr>
                        <a:t>Announcements</a:t>
                      </a:r>
                      <a:endParaRPr lang="en-US" sz="1100" b="1" dirty="0">
                        <a:effectLst/>
                        <a:latin typeface="Arial" panose="020B0604020202020204" pitchFamily="34" charset="0"/>
                        <a:cs typeface="Times New Roman" panose="02020603050405020304" pitchFamily="18" charset="0"/>
                      </a:endParaRPr>
                    </a:p>
                  </a:txBody>
                  <a:tcPr marL="72302" marR="72302" marT="90535" marB="90535"/>
                </a:tc>
                <a:tc>
                  <a:txBody>
                    <a:bodyPr/>
                    <a:lstStyle/>
                    <a:p>
                      <a:pPr marL="0" marR="0" algn="just">
                        <a:lnSpc>
                          <a:spcPct val="115000"/>
                        </a:lnSpc>
                        <a:spcBef>
                          <a:spcPts val="0"/>
                        </a:spcBef>
                        <a:spcAft>
                          <a:spcPts val="0"/>
                        </a:spcAft>
                      </a:pPr>
                      <a:r>
                        <a:rPr lang="en-US" sz="1100" dirty="0">
                          <a:effectLst/>
                        </a:rPr>
                        <a:t>Dr. Shaun Johnson</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2302" marR="72302" marT="90535" marB="90535"/>
                </a:tc>
                <a:extLst>
                  <a:ext uri="{0D108BD9-81ED-4DB2-BD59-A6C34878D82A}">
                    <a16:rowId xmlns:a16="http://schemas.microsoft.com/office/drawing/2014/main" val="1873298679"/>
                  </a:ext>
                </a:extLst>
              </a:tr>
            </a:tbl>
          </a:graphicData>
        </a:graphic>
      </p:graphicFrame>
      <p:sp>
        <p:nvSpPr>
          <p:cNvPr id="9" name="TextBox 8">
            <a:extLst>
              <a:ext uri="{FF2B5EF4-FFF2-40B4-BE49-F238E27FC236}">
                <a16:creationId xmlns:a16="http://schemas.microsoft.com/office/drawing/2014/main" id="{EFFC3E5A-77BD-4CB0-8520-C01FDE725D75}"/>
              </a:ext>
            </a:extLst>
          </p:cNvPr>
          <p:cNvSpPr txBox="1"/>
          <p:nvPr/>
        </p:nvSpPr>
        <p:spPr>
          <a:xfrm>
            <a:off x="1669774" y="979999"/>
            <a:ext cx="8802094" cy="1569660"/>
          </a:xfrm>
          <a:prstGeom prst="rect">
            <a:avLst/>
          </a:prstGeom>
          <a:noFill/>
        </p:spPr>
        <p:txBody>
          <a:bodyPr wrap="square" rtlCol="0">
            <a:spAutoFit/>
          </a:bodyPr>
          <a:lstStyle/>
          <a:p>
            <a:pPr algn="ctr"/>
            <a:r>
              <a:rPr lang="en-US" sz="3200" b="1" dirty="0"/>
              <a:t>ILP Partnership Meeting </a:t>
            </a:r>
            <a:br>
              <a:rPr lang="en-US" sz="3200" b="1" dirty="0"/>
            </a:br>
            <a:r>
              <a:rPr lang="en-US" sz="3200" b="1" dirty="0"/>
              <a:t>August 25, 2020</a:t>
            </a:r>
          </a:p>
          <a:p>
            <a:pPr algn="ctr"/>
            <a:r>
              <a:rPr lang="en-US" sz="3200" b="1" dirty="0"/>
              <a:t>AGENDA</a:t>
            </a:r>
          </a:p>
        </p:txBody>
      </p:sp>
    </p:spTree>
    <p:extLst>
      <p:ext uri="{BB962C8B-B14F-4D97-AF65-F5344CB8AC3E}">
        <p14:creationId xmlns:p14="http://schemas.microsoft.com/office/powerpoint/2010/main" val="25395652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F0636-9178-4584-9531-DEE3E19DAAEC}"/>
              </a:ext>
            </a:extLst>
          </p:cNvPr>
          <p:cNvSpPr>
            <a:spLocks noGrp="1"/>
          </p:cNvSpPr>
          <p:nvPr>
            <p:ph type="title"/>
          </p:nvPr>
        </p:nvSpPr>
        <p:spPr>
          <a:xfrm>
            <a:off x="793662" y="386930"/>
            <a:ext cx="10066122" cy="1298448"/>
          </a:xfrm>
        </p:spPr>
        <p:txBody>
          <a:bodyPr anchor="b">
            <a:normAutofit/>
          </a:bodyPr>
          <a:lstStyle/>
          <a:p>
            <a:r>
              <a:rPr lang="en-US" sz="4800" b="1" dirty="0">
                <a:solidFill>
                  <a:srgbClr val="DF071C"/>
                </a:solidFill>
              </a:rPr>
              <a:t>New</a:t>
            </a:r>
            <a:r>
              <a:rPr lang="en-US" sz="4800" b="1" dirty="0"/>
              <a:t> RBWO Standard 25.4</a:t>
            </a:r>
          </a:p>
        </p:txBody>
      </p:sp>
      <p:sp>
        <p:nvSpPr>
          <p:cNvPr id="3" name="Content Placeholder 2">
            <a:extLst>
              <a:ext uri="{FF2B5EF4-FFF2-40B4-BE49-F238E27FC236}">
                <a16:creationId xmlns:a16="http://schemas.microsoft.com/office/drawing/2014/main" id="{C7E62CD2-FD6B-48D2-970C-C10DA6EC7705}"/>
              </a:ext>
            </a:extLst>
          </p:cNvPr>
          <p:cNvSpPr>
            <a:spLocks noGrp="1"/>
          </p:cNvSpPr>
          <p:nvPr>
            <p:ph idx="1"/>
          </p:nvPr>
        </p:nvSpPr>
        <p:spPr>
          <a:xfrm>
            <a:off x="793661" y="2203078"/>
            <a:ext cx="5110082" cy="4267991"/>
          </a:xfrm>
        </p:spPr>
        <p:txBody>
          <a:bodyPr anchor="ctr">
            <a:noAutofit/>
          </a:bodyPr>
          <a:lstStyle/>
          <a:p>
            <a:pPr marL="0" indent="0">
              <a:buNone/>
            </a:pPr>
            <a:r>
              <a:rPr lang="en-US" sz="2000" b="0" i="0" u="none" strike="noStrike" baseline="0" dirty="0"/>
              <a:t>Life Coaches must be trained by the provider </a:t>
            </a:r>
            <a:r>
              <a:rPr lang="en-US" sz="2000" dirty="0"/>
              <a:t>i</a:t>
            </a:r>
            <a:r>
              <a:rPr lang="en-US" sz="2000" b="0" i="0" u="none" strike="noStrike" baseline="0" dirty="0"/>
              <a:t>n the following content areas within sixty (60) days of hire: Appropriate relationships with youth, Staff boundaries, Knowledge of adolescents and adolescent development, Development of engagement skills, Sexuality and pregnancy of adolescent females, Accessing community resources, Infant safe sleeping guidelines, Competency with culturally diverse populations, Conflict resolution and de-escalation, Motor vehicle “Hot Car” Safety (Reference DFCS Policy 10.1), Communicating with youth, Developmental stages, Trauma informed care, and Social media/internet safety.</a:t>
            </a:r>
            <a:endParaRPr lang="en-US" sz="2000" dirty="0"/>
          </a:p>
        </p:txBody>
      </p:sp>
      <p:pic>
        <p:nvPicPr>
          <p:cNvPr id="5" name="Picture 4" descr="A close up of a piece of paper&#10;&#10;Description automatically generated">
            <a:extLst>
              <a:ext uri="{FF2B5EF4-FFF2-40B4-BE49-F238E27FC236}">
                <a16:creationId xmlns:a16="http://schemas.microsoft.com/office/drawing/2014/main" id="{CF973ABF-F9EE-41B6-937E-50F78E78B807}"/>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r="7442"/>
          <a:stretch/>
        </p:blipFill>
        <p:spPr>
          <a:xfrm>
            <a:off x="6288258" y="2484255"/>
            <a:ext cx="4773551" cy="3714244"/>
          </a:xfrm>
          <a:prstGeom prst="rect">
            <a:avLst/>
          </a:prstGeom>
        </p:spPr>
      </p:pic>
    </p:spTree>
    <p:extLst>
      <p:ext uri="{BB962C8B-B14F-4D97-AF65-F5344CB8AC3E}">
        <p14:creationId xmlns:p14="http://schemas.microsoft.com/office/powerpoint/2010/main" val="38272042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429B9-FFC4-440B-8D9F-39CA076AA92F}"/>
              </a:ext>
            </a:extLst>
          </p:cNvPr>
          <p:cNvSpPr>
            <a:spLocks noGrp="1"/>
          </p:cNvSpPr>
          <p:nvPr>
            <p:ph type="title"/>
          </p:nvPr>
        </p:nvSpPr>
        <p:spPr/>
        <p:txBody>
          <a:bodyPr/>
          <a:lstStyle/>
          <a:p>
            <a:r>
              <a:rPr lang="en-US" b="1" dirty="0">
                <a:solidFill>
                  <a:srgbClr val="DF071C"/>
                </a:solidFill>
              </a:rPr>
              <a:t>Pending</a:t>
            </a:r>
            <a:r>
              <a:rPr lang="en-US" b="1" dirty="0"/>
              <a:t> RBWO Standard 26.0</a:t>
            </a:r>
          </a:p>
        </p:txBody>
      </p:sp>
      <p:sp>
        <p:nvSpPr>
          <p:cNvPr id="3" name="Content Placeholder 2">
            <a:extLst>
              <a:ext uri="{FF2B5EF4-FFF2-40B4-BE49-F238E27FC236}">
                <a16:creationId xmlns:a16="http://schemas.microsoft.com/office/drawing/2014/main" id="{8B663A0C-9A23-47B6-9B63-93880203306B}"/>
              </a:ext>
            </a:extLst>
          </p:cNvPr>
          <p:cNvSpPr>
            <a:spLocks noGrp="1"/>
          </p:cNvSpPr>
          <p:nvPr>
            <p:ph idx="1"/>
          </p:nvPr>
        </p:nvSpPr>
        <p:spPr/>
        <p:txBody>
          <a:bodyPr>
            <a:normAutofit/>
          </a:bodyPr>
          <a:lstStyle/>
          <a:p>
            <a:pPr marL="0" indent="0" algn="l">
              <a:buNone/>
            </a:pPr>
            <a:r>
              <a:rPr lang="en-US" sz="3000" b="0" i="0" u="none" strike="noStrike" baseline="0" dirty="0"/>
              <a:t>Youth in Single Occupancy Housing must be provided with a monthly allowance for hygiene products and receive a minimum monthly stipend of $300 for food.</a:t>
            </a:r>
            <a:endParaRPr lang="en-US" sz="3000" dirty="0"/>
          </a:p>
        </p:txBody>
      </p:sp>
    </p:spTree>
    <p:extLst>
      <p:ext uri="{BB962C8B-B14F-4D97-AF65-F5344CB8AC3E}">
        <p14:creationId xmlns:p14="http://schemas.microsoft.com/office/powerpoint/2010/main" val="9690700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75A81F42-E291-45B9-83A0-BF2AF1AC649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704109" y="1140431"/>
            <a:ext cx="8998527" cy="5597034"/>
          </a:xfrm>
          <a:prstGeom prst="rect">
            <a:avLst/>
          </a:prstGeom>
        </p:spPr>
      </p:pic>
    </p:spTree>
    <p:extLst>
      <p:ext uri="{BB962C8B-B14F-4D97-AF65-F5344CB8AC3E}">
        <p14:creationId xmlns:p14="http://schemas.microsoft.com/office/powerpoint/2010/main" val="19757458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text on a white background&#10;&#10;Description automatically generated">
            <a:extLst>
              <a:ext uri="{FF2B5EF4-FFF2-40B4-BE49-F238E27FC236}">
                <a16:creationId xmlns:a16="http://schemas.microsoft.com/office/drawing/2014/main" id="{142631EC-6CE5-43AA-AD35-C3E10FBE3EE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140431" y="1078787"/>
            <a:ext cx="9709080" cy="5457937"/>
          </a:xfrm>
          <a:prstGeom prst="rect">
            <a:avLst/>
          </a:prstGeom>
        </p:spPr>
      </p:pic>
    </p:spTree>
    <p:extLst>
      <p:ext uri="{BB962C8B-B14F-4D97-AF65-F5344CB8AC3E}">
        <p14:creationId xmlns:p14="http://schemas.microsoft.com/office/powerpoint/2010/main" val="24676416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Title 11"/>
          <p:cNvSpPr>
            <a:spLocks noGrp="1"/>
          </p:cNvSpPr>
          <p:nvPr>
            <p:ph type="ctrTitle"/>
          </p:nvPr>
        </p:nvSpPr>
        <p:spPr/>
        <p:txBody>
          <a:bodyPr/>
          <a:lstStyle/>
          <a:p>
            <a:endParaRPr lang="en-US" dirty="0"/>
          </a:p>
        </p:txBody>
      </p:sp>
      <p:sp>
        <p:nvSpPr>
          <p:cNvPr id="13" name="Subtitle 12"/>
          <p:cNvSpPr>
            <a:spLocks noGrp="1"/>
          </p:cNvSpPr>
          <p:nvPr>
            <p:ph type="subTitle" idx="1"/>
          </p:nvPr>
        </p:nvSpPr>
        <p:spPr/>
        <p:txBody>
          <a:bodyPr/>
          <a:lstStyle/>
          <a:p>
            <a:endParaRPr lang="en-US" dirty="0"/>
          </a:p>
        </p:txBody>
      </p:sp>
      <p:sp>
        <p:nvSpPr>
          <p:cNvPr id="6150" name="Rectangle 52"/>
          <p:cNvSpPr>
            <a:spLocks noChangeArrowheads="1"/>
          </p:cNvSpPr>
          <p:nvPr/>
        </p:nvSpPr>
        <p:spPr bwMode="auto">
          <a:xfrm>
            <a:off x="323557" y="808029"/>
            <a:ext cx="11690252" cy="5916327"/>
          </a:xfrm>
          <a:prstGeom prst="rect">
            <a:avLst/>
          </a:prstGeom>
          <a:solidFill>
            <a:schemeClr val="bg1"/>
          </a:solidFill>
          <a:ln>
            <a:solidFill>
              <a:schemeClr val="bg1"/>
            </a:solidFill>
          </a:ln>
        </p:spPr>
        <p:style>
          <a:lnRef idx="2">
            <a:schemeClr val="accent1">
              <a:shade val="50000"/>
            </a:schemeClr>
          </a:lnRef>
          <a:fillRef idx="1001">
            <a:schemeClr val="lt2"/>
          </a:fillRef>
          <a:effectRef idx="0">
            <a:schemeClr val="accent1"/>
          </a:effectRef>
          <a:fontRef idx="minor">
            <a:schemeClr val="lt1"/>
          </a:fontRef>
        </p:style>
        <p:txBody>
          <a:bodyPr wrap="none" anchor="ctr"/>
          <a:lstStyle/>
          <a:p>
            <a:pPr>
              <a:defRPr/>
            </a:pPr>
            <a:endParaRPr lang="en-US" dirty="0"/>
          </a:p>
        </p:txBody>
      </p:sp>
      <p:sp>
        <p:nvSpPr>
          <p:cNvPr id="6149" name="Rectangle 53"/>
          <p:cNvSpPr>
            <a:spLocks noChangeArrowheads="1"/>
          </p:cNvSpPr>
          <p:nvPr/>
        </p:nvSpPr>
        <p:spPr bwMode="auto">
          <a:xfrm>
            <a:off x="1828800" y="5105400"/>
            <a:ext cx="3810000" cy="1066800"/>
          </a:xfrm>
          <a:prstGeom prst="rect">
            <a:avLst/>
          </a:prstGeom>
          <a:noFill/>
          <a:ln w="38100">
            <a:noFill/>
            <a:miter lim="800000"/>
            <a:headEnd/>
            <a:tailEnd/>
          </a:ln>
        </p:spPr>
        <p:txBody>
          <a:bodyPr anchor="ctr"/>
          <a:lstStyle/>
          <a:p>
            <a:pPr>
              <a:spcAft>
                <a:spcPct val="25000"/>
              </a:spcAft>
            </a:pPr>
            <a:endParaRPr lang="en-US" sz="2000" b="1" dirty="0">
              <a:latin typeface="Book Antiqua" pitchFamily="18" charset="0"/>
            </a:endParaRPr>
          </a:p>
        </p:txBody>
      </p:sp>
      <p:sp>
        <p:nvSpPr>
          <p:cNvPr id="2" name="Rectangle 54"/>
          <p:cNvSpPr>
            <a:spLocks noChangeArrowheads="1"/>
          </p:cNvSpPr>
          <p:nvPr/>
        </p:nvSpPr>
        <p:spPr bwMode="auto">
          <a:xfrm>
            <a:off x="1676400" y="5791200"/>
            <a:ext cx="5867400" cy="381000"/>
          </a:xfrm>
          <a:prstGeom prst="rect">
            <a:avLst/>
          </a:prstGeom>
          <a:noFill/>
          <a:ln w="9525">
            <a:noFill/>
            <a:miter lim="800000"/>
            <a:headEnd/>
            <a:tailEnd/>
          </a:ln>
        </p:spPr>
        <p:txBody>
          <a:bodyPr/>
          <a:lstStyle/>
          <a:p>
            <a:pPr>
              <a:lnSpc>
                <a:spcPct val="80000"/>
              </a:lnSpc>
              <a:spcBef>
                <a:spcPct val="20000"/>
              </a:spcBef>
            </a:pPr>
            <a:r>
              <a:rPr lang="en-US" sz="2000" dirty="0">
                <a:latin typeface="Book Antiqua" pitchFamily="18" charset="0"/>
              </a:rPr>
              <a:t>  </a:t>
            </a:r>
          </a:p>
        </p:txBody>
      </p:sp>
      <p:sp>
        <p:nvSpPr>
          <p:cNvPr id="6151" name="Text Box 66"/>
          <p:cNvSpPr txBox="1">
            <a:spLocks noChangeArrowheads="1"/>
          </p:cNvSpPr>
          <p:nvPr/>
        </p:nvSpPr>
        <p:spPr bwMode="auto">
          <a:xfrm>
            <a:off x="773723" y="1077108"/>
            <a:ext cx="10789920" cy="4862870"/>
          </a:xfrm>
          <a:prstGeom prst="rect">
            <a:avLst/>
          </a:prstGeom>
          <a:noFill/>
          <a:ln w="9525">
            <a:noFill/>
            <a:miter lim="800000"/>
            <a:headEnd/>
            <a:tailEnd/>
          </a:ln>
        </p:spPr>
        <p:txBody>
          <a:bodyPr wrap="square">
            <a:spAutoFit/>
          </a:bodyPr>
          <a:lstStyle/>
          <a:p>
            <a:pPr algn="ctr">
              <a:spcBef>
                <a:spcPct val="50000"/>
              </a:spcBef>
            </a:pPr>
            <a:r>
              <a:rPr lang="en-US" sz="2000" b="1" dirty="0"/>
              <a:t>      </a:t>
            </a:r>
            <a:r>
              <a:rPr lang="en-US" sz="3200" b="1" dirty="0">
                <a:latin typeface="Book Antiqua" pitchFamily="18" charset="0"/>
              </a:rPr>
              <a:t>Georgia Division of Family and Children Services</a:t>
            </a:r>
          </a:p>
          <a:p>
            <a:pPr algn="ctr">
              <a:spcAft>
                <a:spcPct val="25000"/>
              </a:spcAft>
            </a:pPr>
            <a:endParaRPr lang="en-US" sz="2000" b="1" dirty="0">
              <a:latin typeface="Arial Narrow" pitchFamily="34" charset="0"/>
            </a:endParaRPr>
          </a:p>
          <a:p>
            <a:pPr algn="ctr">
              <a:spcAft>
                <a:spcPct val="25000"/>
              </a:spcAft>
            </a:pPr>
            <a:endParaRPr lang="en-US" sz="2800" b="1" i="1" dirty="0">
              <a:latin typeface="Arial Narrow" pitchFamily="34" charset="0"/>
            </a:endParaRPr>
          </a:p>
          <a:p>
            <a:pPr lvl="0" algn="ctr"/>
            <a:r>
              <a:rPr lang="en-US" sz="2800" dirty="0">
                <a:solidFill>
                  <a:prstClr val="black"/>
                </a:solidFill>
              </a:rPr>
              <a:t>Office of Provider Management</a:t>
            </a:r>
          </a:p>
          <a:p>
            <a:pPr lvl="0" algn="ctr"/>
            <a:endParaRPr lang="en-US" sz="2800" dirty="0">
              <a:solidFill>
                <a:prstClr val="white"/>
              </a:solidFill>
            </a:endParaRPr>
          </a:p>
          <a:p>
            <a:pPr lvl="0" algn="ctr"/>
            <a:r>
              <a:rPr lang="en-US" sz="3600" b="1" dirty="0">
                <a:solidFill>
                  <a:prstClr val="black"/>
                </a:solidFill>
              </a:rPr>
              <a:t>ILP PBP Measurements and FY21 Updates</a:t>
            </a:r>
          </a:p>
          <a:p>
            <a:pPr lvl="0" algn="ctr"/>
            <a:endParaRPr lang="en-US" sz="3600" b="1" i="1" dirty="0">
              <a:solidFill>
                <a:prstClr val="black"/>
              </a:solidFill>
            </a:endParaRPr>
          </a:p>
          <a:p>
            <a:pPr lvl="0" algn="ctr"/>
            <a:r>
              <a:rPr lang="en-US" sz="3600" b="1" i="1" dirty="0">
                <a:solidFill>
                  <a:prstClr val="black"/>
                </a:solidFill>
              </a:rPr>
              <a:t>Shakaria Glass, South Monitoring Manager</a:t>
            </a:r>
          </a:p>
          <a:p>
            <a:pPr algn="ctr">
              <a:spcBef>
                <a:spcPct val="50000"/>
              </a:spcBef>
            </a:pPr>
            <a:endParaRPr lang="en-US" sz="3600" b="1" dirty="0">
              <a:latin typeface="Book Antiqua" pitchFamily="18" charset="0"/>
            </a:endParaRPr>
          </a:p>
        </p:txBody>
      </p:sp>
      <p:pic>
        <p:nvPicPr>
          <p:cNvPr id="6153" name="Picture 19" descr="C:\Users\ASFIEL~1\AppData\Local\Temp\XPgrpwise\464048_10201028000972296_1001424990_o.jpg"/>
          <p:cNvPicPr>
            <a:picLocks noChangeAspect="1" noChangeArrowheads="1"/>
          </p:cNvPicPr>
          <p:nvPr/>
        </p:nvPicPr>
        <p:blipFill>
          <a:blip r:embed="rId3" cstate="print"/>
          <a:srcRect/>
          <a:stretch>
            <a:fillRect/>
          </a:stretch>
        </p:blipFill>
        <p:spPr bwMode="auto">
          <a:xfrm>
            <a:off x="178191" y="1635113"/>
            <a:ext cx="1868488" cy="1761339"/>
          </a:xfrm>
          <a:prstGeom prst="rect">
            <a:avLst/>
          </a:prstGeom>
          <a:noFill/>
          <a:ln w="9525">
            <a:noFill/>
            <a:miter lim="800000"/>
            <a:headEnd/>
            <a:tailEnd/>
          </a:ln>
        </p:spPr>
      </p:pic>
    </p:spTree>
    <p:extLst>
      <p:ext uri="{BB962C8B-B14F-4D97-AF65-F5344CB8AC3E}">
        <p14:creationId xmlns:p14="http://schemas.microsoft.com/office/powerpoint/2010/main" val="16176035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holding, ball, food&#10;&#10;Description automatically generated">
            <a:extLst>
              <a:ext uri="{FF2B5EF4-FFF2-40B4-BE49-F238E27FC236}">
                <a16:creationId xmlns:a16="http://schemas.microsoft.com/office/drawing/2014/main" id="{2DB9829D-3CAF-42BE-8309-4DB0CA2ED7B8}"/>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b="6153"/>
          <a:stretch/>
        </p:blipFill>
        <p:spPr>
          <a:xfrm>
            <a:off x="2316898" y="628449"/>
            <a:ext cx="8427302" cy="4390976"/>
          </a:xfrm>
          <a:prstGeom prst="rect">
            <a:avLst/>
          </a:prstGeom>
        </p:spPr>
      </p:pic>
      <p:sp>
        <p:nvSpPr>
          <p:cNvPr id="3" name="Content Placeholder 2">
            <a:extLst>
              <a:ext uri="{FF2B5EF4-FFF2-40B4-BE49-F238E27FC236}">
                <a16:creationId xmlns:a16="http://schemas.microsoft.com/office/drawing/2014/main" id="{D90AD149-EF0E-48D0-B95F-9B0D00DF9C0A}"/>
              </a:ext>
            </a:extLst>
          </p:cNvPr>
          <p:cNvSpPr>
            <a:spLocks noGrp="1"/>
          </p:cNvSpPr>
          <p:nvPr>
            <p:ph idx="1"/>
          </p:nvPr>
        </p:nvSpPr>
        <p:spPr>
          <a:xfrm>
            <a:off x="952500" y="3282846"/>
            <a:ext cx="7666844" cy="4799178"/>
          </a:xfrm>
        </p:spPr>
        <p:txBody>
          <a:bodyPr/>
          <a:lstStyle/>
          <a:p>
            <a:r>
              <a:rPr lang="en-US" sz="3600" dirty="0">
                <a:solidFill>
                  <a:srgbClr val="000000"/>
                </a:solidFill>
              </a:rPr>
              <a:t>Understand how to read and access PBP scorecard details.</a:t>
            </a:r>
          </a:p>
          <a:p>
            <a:pPr marL="0" indent="0">
              <a:buNone/>
            </a:pPr>
            <a:endParaRPr lang="en-US" sz="3600" dirty="0">
              <a:solidFill>
                <a:srgbClr val="000000"/>
              </a:solidFill>
            </a:endParaRPr>
          </a:p>
          <a:p>
            <a:r>
              <a:rPr lang="en-US" sz="3600" dirty="0">
                <a:solidFill>
                  <a:srgbClr val="000000"/>
                </a:solidFill>
              </a:rPr>
              <a:t>Become familiar with FY21 updates to PBP Measures. </a:t>
            </a:r>
          </a:p>
          <a:p>
            <a:endParaRPr lang="en-US" dirty="0"/>
          </a:p>
        </p:txBody>
      </p:sp>
    </p:spTree>
    <p:extLst>
      <p:ext uri="{BB962C8B-B14F-4D97-AF65-F5344CB8AC3E}">
        <p14:creationId xmlns:p14="http://schemas.microsoft.com/office/powerpoint/2010/main" val="8617057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00012" y="396432"/>
            <a:ext cx="4977976" cy="1454051"/>
          </a:xfrm>
        </p:spPr>
        <p:txBody>
          <a:bodyPr>
            <a:normAutofit/>
          </a:bodyPr>
          <a:lstStyle/>
          <a:p>
            <a:pPr algn="ctr"/>
            <a:r>
              <a:rPr lang="en-US" b="1" dirty="0"/>
              <a:t>Performance-Based Placement</a:t>
            </a:r>
            <a:endParaRPr lang="en-US" b="1" dirty="0">
              <a:solidFill>
                <a:srgbClr val="000000"/>
              </a:solidFill>
            </a:endParaRPr>
          </a:p>
        </p:txBody>
      </p:sp>
      <p:pic>
        <p:nvPicPr>
          <p:cNvPr id="6" name="Picture 5" descr="A picture containing drawing&#10;&#10;Description automatically generated">
            <a:extLst>
              <a:ext uri="{FF2B5EF4-FFF2-40B4-BE49-F238E27FC236}">
                <a16:creationId xmlns:a16="http://schemas.microsoft.com/office/drawing/2014/main" id="{B9B5C64B-1275-436E-B0AA-BFDA9D4556A3}"/>
              </a:ext>
            </a:extLst>
          </p:cNvPr>
          <p:cNvPicPr>
            <a:picLocks noChangeAspect="1"/>
          </p:cNvPicPr>
          <p:nvPr/>
        </p:nvPicPr>
        <p:blipFill>
          <a:blip r:embed="rId3"/>
          <a:stretch>
            <a:fillRect/>
          </a:stretch>
        </p:blipFill>
        <p:spPr>
          <a:xfrm>
            <a:off x="1" y="2257006"/>
            <a:ext cx="4844783" cy="1753473"/>
          </a:xfrm>
          <a:prstGeom prst="rect">
            <a:avLst/>
          </a:prstGeom>
        </p:spPr>
      </p:pic>
      <p:sp>
        <p:nvSpPr>
          <p:cNvPr id="3" name="Content Placeholder 2"/>
          <p:cNvSpPr>
            <a:spLocks noGrp="1"/>
          </p:cNvSpPr>
          <p:nvPr>
            <p:ph idx="1"/>
          </p:nvPr>
        </p:nvSpPr>
        <p:spPr>
          <a:xfrm>
            <a:off x="5614877" y="1475418"/>
            <a:ext cx="5466412" cy="4784672"/>
          </a:xfrm>
        </p:spPr>
        <p:txBody>
          <a:bodyPr anchor="ctr">
            <a:normAutofit/>
          </a:bodyPr>
          <a:lstStyle/>
          <a:p>
            <a:pPr marL="0" indent="0" algn="ctr">
              <a:buNone/>
            </a:pPr>
            <a:r>
              <a:rPr lang="en-US" sz="3600" dirty="0"/>
              <a:t>Performance‐based placement (PBP) is a system of data reporting and monitoring that generates quarterly scores for RBWO providers. </a:t>
            </a:r>
          </a:p>
        </p:txBody>
      </p:sp>
    </p:spTree>
    <p:extLst>
      <p:ext uri="{BB962C8B-B14F-4D97-AF65-F5344CB8AC3E}">
        <p14:creationId xmlns:p14="http://schemas.microsoft.com/office/powerpoint/2010/main" val="24011376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id="{48052A29-3476-4B2B-BD3F-4A49C4B3126D}"/>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681493" y="4230859"/>
            <a:ext cx="4048125" cy="2510375"/>
          </a:xfrm>
          <a:prstGeom prst="rect">
            <a:avLst/>
          </a:prstGeom>
        </p:spPr>
      </p:pic>
      <p:sp>
        <p:nvSpPr>
          <p:cNvPr id="2" name="Title 1">
            <a:extLst>
              <a:ext uri="{FF2B5EF4-FFF2-40B4-BE49-F238E27FC236}">
                <a16:creationId xmlns:a16="http://schemas.microsoft.com/office/drawing/2014/main" id="{B891304B-0E2B-49D1-A95B-A09EBF63319B}"/>
              </a:ext>
            </a:extLst>
          </p:cNvPr>
          <p:cNvSpPr>
            <a:spLocks noGrp="1"/>
          </p:cNvSpPr>
          <p:nvPr>
            <p:ph type="title"/>
          </p:nvPr>
        </p:nvSpPr>
        <p:spPr>
          <a:xfrm>
            <a:off x="704850" y="659875"/>
            <a:ext cx="10515600" cy="1325563"/>
          </a:xfrm>
        </p:spPr>
        <p:txBody>
          <a:bodyPr/>
          <a:lstStyle/>
          <a:p>
            <a:pPr algn="ctr"/>
            <a:r>
              <a:rPr lang="en-US" sz="6600" b="1" dirty="0"/>
              <a:t>GA+SCORECARDS</a:t>
            </a:r>
            <a:r>
              <a:rPr lang="en-US" b="1" dirty="0"/>
              <a:t> </a:t>
            </a:r>
          </a:p>
        </p:txBody>
      </p:sp>
      <p:sp>
        <p:nvSpPr>
          <p:cNvPr id="3" name="Content Placeholder 2">
            <a:extLst>
              <a:ext uri="{FF2B5EF4-FFF2-40B4-BE49-F238E27FC236}">
                <a16:creationId xmlns:a16="http://schemas.microsoft.com/office/drawing/2014/main" id="{BF077023-9528-4ACE-87D1-FE05E453E526}"/>
              </a:ext>
            </a:extLst>
          </p:cNvPr>
          <p:cNvSpPr>
            <a:spLocks noGrp="1"/>
          </p:cNvSpPr>
          <p:nvPr>
            <p:ph idx="1"/>
          </p:nvPr>
        </p:nvSpPr>
        <p:spPr>
          <a:xfrm>
            <a:off x="7108556" y="1985389"/>
            <a:ext cx="4245244" cy="4351338"/>
          </a:xfrm>
        </p:spPr>
        <p:txBody>
          <a:bodyPr/>
          <a:lstStyle/>
          <a:p>
            <a:pPr marL="457200" indent="-457200">
              <a:buFont typeface="Wingdings" panose="05000000000000000000" pitchFamily="2" charset="2"/>
              <a:buChar char="Ø"/>
            </a:pPr>
            <a:r>
              <a:rPr lang="en-US" sz="2800" dirty="0"/>
              <a:t>DFCS case workers use provider scores to make informed placement decisions. </a:t>
            </a:r>
          </a:p>
          <a:p>
            <a:pPr marL="457200" indent="-457200">
              <a:buFont typeface="Wingdings" panose="05000000000000000000" pitchFamily="2" charset="2"/>
              <a:buChar char="Ø"/>
            </a:pPr>
            <a:r>
              <a:rPr lang="en-US" sz="2800" dirty="0"/>
              <a:t>OPM uses provider scores to assess quality of care and identify opportunities for technical assistance and training.</a:t>
            </a:r>
          </a:p>
          <a:p>
            <a:endParaRPr lang="en-US" dirty="0"/>
          </a:p>
        </p:txBody>
      </p:sp>
      <p:sp>
        <p:nvSpPr>
          <p:cNvPr id="4" name="Content Placeholder 2">
            <a:extLst>
              <a:ext uri="{FF2B5EF4-FFF2-40B4-BE49-F238E27FC236}">
                <a16:creationId xmlns:a16="http://schemas.microsoft.com/office/drawing/2014/main" id="{EC6910E2-40DC-44BD-91AD-5CD9D67EF727}"/>
              </a:ext>
            </a:extLst>
          </p:cNvPr>
          <p:cNvSpPr txBox="1">
            <a:spLocks/>
          </p:cNvSpPr>
          <p:nvPr/>
        </p:nvSpPr>
        <p:spPr>
          <a:xfrm>
            <a:off x="967352" y="1900543"/>
            <a:ext cx="5128648" cy="53300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Wingdings" panose="05000000000000000000" pitchFamily="2" charset="2"/>
              <a:buChar char="Ø"/>
            </a:pPr>
            <a:r>
              <a:rPr lang="en-US" dirty="0"/>
              <a:t>Are issued on a quarterly basis. </a:t>
            </a:r>
          </a:p>
          <a:p>
            <a:pPr marL="457200" indent="-457200">
              <a:buFont typeface="Wingdings" panose="05000000000000000000" pitchFamily="2" charset="2"/>
              <a:buChar char="Ø"/>
            </a:pPr>
            <a:r>
              <a:rPr lang="en-US" dirty="0"/>
              <a:t>Includes an overall score and corresponding grade as well as a detailed report of performance in each of the measurements. </a:t>
            </a:r>
          </a:p>
          <a:p>
            <a:pPr marL="914400" lvl="1" indent="-457200">
              <a:buFont typeface="Wingdings" panose="05000000000000000000" pitchFamily="2" charset="2"/>
              <a:buChar char="Ø"/>
            </a:pPr>
            <a:r>
              <a:rPr lang="en-US" dirty="0"/>
              <a:t>Scorecard</a:t>
            </a:r>
          </a:p>
          <a:p>
            <a:pPr marL="914400" lvl="1" indent="-457200">
              <a:buFont typeface="Wingdings" panose="05000000000000000000" pitchFamily="2" charset="2"/>
              <a:buChar char="Ø"/>
            </a:pPr>
            <a:r>
              <a:rPr lang="en-US" dirty="0"/>
              <a:t>Child Detail</a:t>
            </a:r>
          </a:p>
          <a:p>
            <a:pPr marL="914400" lvl="1" indent="-457200">
              <a:buFont typeface="Wingdings" panose="05000000000000000000" pitchFamily="2" charset="2"/>
              <a:buChar char="Ø"/>
            </a:pPr>
            <a:r>
              <a:rPr lang="en-US" dirty="0"/>
              <a:t>Staff Detail  </a:t>
            </a:r>
          </a:p>
          <a:p>
            <a:endParaRPr lang="en-US" dirty="0"/>
          </a:p>
        </p:txBody>
      </p:sp>
    </p:spTree>
    <p:extLst>
      <p:ext uri="{BB962C8B-B14F-4D97-AF65-F5344CB8AC3E}">
        <p14:creationId xmlns:p14="http://schemas.microsoft.com/office/powerpoint/2010/main" val="42768468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7C2A4-B92A-4AE6-A91E-BA37E9145BD0}"/>
              </a:ext>
            </a:extLst>
          </p:cNvPr>
          <p:cNvSpPr>
            <a:spLocks noGrp="1"/>
          </p:cNvSpPr>
          <p:nvPr>
            <p:ph type="title"/>
          </p:nvPr>
        </p:nvSpPr>
        <p:spPr>
          <a:xfrm>
            <a:off x="168538" y="906780"/>
            <a:ext cx="5131471" cy="5578816"/>
          </a:xfrm>
        </p:spPr>
        <p:txBody>
          <a:bodyPr vert="horz" lIns="91440" tIns="45720" rIns="91440" bIns="45720" rtlCol="0" anchor="ctr">
            <a:normAutofit/>
          </a:bodyPr>
          <a:lstStyle/>
          <a:p>
            <a:pPr algn="ctr"/>
            <a:br>
              <a:rPr lang="en-US" b="1" dirty="0">
                <a:solidFill>
                  <a:srgbClr val="FFFFFF"/>
                </a:solidFill>
              </a:rPr>
            </a:br>
            <a:br>
              <a:rPr lang="en-US" b="1" dirty="0">
                <a:solidFill>
                  <a:srgbClr val="FFFFFF"/>
                </a:solidFill>
              </a:rPr>
            </a:br>
            <a:br>
              <a:rPr lang="en-US" b="1" dirty="0">
                <a:solidFill>
                  <a:srgbClr val="FFFFFF"/>
                </a:solidFill>
              </a:rPr>
            </a:br>
            <a:r>
              <a:rPr lang="en-US" b="1" dirty="0">
                <a:solidFill>
                  <a:srgbClr val="FFFFFF"/>
                </a:solidFill>
              </a:rPr>
              <a:t>LET’S TAKE A LOOK</a:t>
            </a:r>
            <a:br>
              <a:rPr lang="en-US" b="1" dirty="0">
                <a:solidFill>
                  <a:srgbClr val="FFFFFF"/>
                </a:solidFill>
              </a:rPr>
            </a:br>
            <a:br>
              <a:rPr lang="en-US" b="1" dirty="0">
                <a:solidFill>
                  <a:srgbClr val="FFFFFF"/>
                </a:solidFill>
              </a:rPr>
            </a:br>
            <a:br>
              <a:rPr lang="en-US" b="1" dirty="0">
                <a:solidFill>
                  <a:srgbClr val="FFFFFF"/>
                </a:solidFill>
              </a:rPr>
            </a:br>
            <a:br>
              <a:rPr lang="en-US" b="1" dirty="0">
                <a:solidFill>
                  <a:srgbClr val="FFFFFF"/>
                </a:solidFill>
              </a:rPr>
            </a:br>
            <a:endParaRPr lang="en-US" b="1" dirty="0">
              <a:solidFill>
                <a:srgbClr val="FFFFFF"/>
              </a:solidFill>
            </a:endParaRPr>
          </a:p>
        </p:txBody>
      </p:sp>
      <p:pic>
        <p:nvPicPr>
          <p:cNvPr id="5" name="Content Placeholder 4" descr="A picture containing person, holding, standing&#10;&#10;Description automatically generated">
            <a:extLst>
              <a:ext uri="{FF2B5EF4-FFF2-40B4-BE49-F238E27FC236}">
                <a16:creationId xmlns:a16="http://schemas.microsoft.com/office/drawing/2014/main" id="{D74694CA-4C71-49FC-B215-4BF3A37FE671}"/>
              </a:ext>
            </a:extLst>
          </p:cNvPr>
          <p:cNvPicPr>
            <a:picLocks noGrp="1" noChangeAspect="1"/>
          </p:cNvPicPr>
          <p:nvPr>
            <p:ph idx="1"/>
          </p:nvPr>
        </p:nvPicPr>
        <p:blipFill rotWithShape="1">
          <a:blip r:embed="rId2">
            <a:extLst>
              <a:ext uri="{837473B0-CC2E-450A-ABE3-18F120FF3D39}">
                <a1611:picAttrSrcUrl xmlns:a1611="http://schemas.microsoft.com/office/drawing/2016/11/main" r:id="rId3"/>
              </a:ext>
            </a:extLst>
          </a:blip>
          <a:srcRect l="2139"/>
          <a:stretch/>
        </p:blipFill>
        <p:spPr>
          <a:xfrm>
            <a:off x="6096000" y="640080"/>
            <a:ext cx="5459470" cy="5578816"/>
          </a:xfrm>
          <a:prstGeom prst="rect">
            <a:avLst/>
          </a:prstGeom>
        </p:spPr>
      </p:pic>
    </p:spTree>
    <p:extLst>
      <p:ext uri="{BB962C8B-B14F-4D97-AF65-F5344CB8AC3E}">
        <p14:creationId xmlns:p14="http://schemas.microsoft.com/office/powerpoint/2010/main" val="40667680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845E3BC1-6B75-410F-9B8B-A911031553ED}"/>
              </a:ext>
            </a:extLst>
          </p:cNvPr>
          <p:cNvPicPr>
            <a:picLocks noChangeAspect="1"/>
          </p:cNvPicPr>
          <p:nvPr/>
        </p:nvPicPr>
        <p:blipFill>
          <a:blip r:embed="rId3"/>
          <a:stretch>
            <a:fillRect/>
          </a:stretch>
        </p:blipFill>
        <p:spPr>
          <a:xfrm>
            <a:off x="477011" y="384761"/>
            <a:ext cx="11307017" cy="6210254"/>
          </a:xfrm>
          <a:prstGeom prst="rect">
            <a:avLst/>
          </a:prstGeom>
        </p:spPr>
      </p:pic>
      <p:sp>
        <p:nvSpPr>
          <p:cNvPr id="11" name="Oval 10">
            <a:extLst>
              <a:ext uri="{FF2B5EF4-FFF2-40B4-BE49-F238E27FC236}">
                <a16:creationId xmlns:a16="http://schemas.microsoft.com/office/drawing/2014/main" id="{A1D17E89-47B7-4D20-926E-F5A2B156EC54}"/>
              </a:ext>
            </a:extLst>
          </p:cNvPr>
          <p:cNvSpPr/>
          <p:nvPr/>
        </p:nvSpPr>
        <p:spPr>
          <a:xfrm>
            <a:off x="8133735" y="4874742"/>
            <a:ext cx="915013" cy="480060"/>
          </a:xfrm>
          <a:prstGeom prst="ellipse">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allout: Down Arrow 13">
            <a:extLst>
              <a:ext uri="{FF2B5EF4-FFF2-40B4-BE49-F238E27FC236}">
                <a16:creationId xmlns:a16="http://schemas.microsoft.com/office/drawing/2014/main" id="{56AE1559-F0DF-4785-8EC8-69BCFD7FA8F2}"/>
              </a:ext>
            </a:extLst>
          </p:cNvPr>
          <p:cNvSpPr/>
          <p:nvPr/>
        </p:nvSpPr>
        <p:spPr>
          <a:xfrm>
            <a:off x="6692352" y="2194990"/>
            <a:ext cx="3825436" cy="2581646"/>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5AE540F4-EFE0-423A-9B92-34BC55DFB842}"/>
              </a:ext>
            </a:extLst>
          </p:cNvPr>
          <p:cNvSpPr txBox="1"/>
          <p:nvPr/>
        </p:nvSpPr>
        <p:spPr>
          <a:xfrm>
            <a:off x="7244109" y="2235309"/>
            <a:ext cx="2694267" cy="1384995"/>
          </a:xfrm>
          <a:prstGeom prst="rect">
            <a:avLst/>
          </a:prstGeom>
          <a:noFill/>
        </p:spPr>
        <p:txBody>
          <a:bodyPr wrap="square" rtlCol="0">
            <a:spAutoFit/>
          </a:bodyPr>
          <a:lstStyle/>
          <a:p>
            <a:pPr algn="ctr"/>
            <a:r>
              <a:rPr lang="en-US" sz="2800" b="1" dirty="0">
                <a:solidFill>
                  <a:schemeClr val="bg1"/>
                </a:solidFill>
              </a:rPr>
              <a:t>ACR weight will increase to 40 for FY21</a:t>
            </a:r>
          </a:p>
        </p:txBody>
      </p:sp>
      <p:sp>
        <p:nvSpPr>
          <p:cNvPr id="20" name="Arrow: Left 19">
            <a:extLst>
              <a:ext uri="{FF2B5EF4-FFF2-40B4-BE49-F238E27FC236}">
                <a16:creationId xmlns:a16="http://schemas.microsoft.com/office/drawing/2014/main" id="{8ED694C6-699D-4BFD-ADBC-D39046AD6DA4}"/>
              </a:ext>
            </a:extLst>
          </p:cNvPr>
          <p:cNvSpPr/>
          <p:nvPr/>
        </p:nvSpPr>
        <p:spPr>
          <a:xfrm>
            <a:off x="9101888" y="5674203"/>
            <a:ext cx="3036289" cy="92081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NEW weight = 50</a:t>
            </a:r>
          </a:p>
        </p:txBody>
      </p:sp>
      <p:sp>
        <p:nvSpPr>
          <p:cNvPr id="21" name="Oval 20">
            <a:extLst>
              <a:ext uri="{FF2B5EF4-FFF2-40B4-BE49-F238E27FC236}">
                <a16:creationId xmlns:a16="http://schemas.microsoft.com/office/drawing/2014/main" id="{02F76BC1-669A-4D1D-A3AB-B5C6DFF089D9}"/>
              </a:ext>
            </a:extLst>
          </p:cNvPr>
          <p:cNvSpPr/>
          <p:nvPr/>
        </p:nvSpPr>
        <p:spPr>
          <a:xfrm>
            <a:off x="8147563" y="5903209"/>
            <a:ext cx="915013" cy="480060"/>
          </a:xfrm>
          <a:prstGeom prst="ellipse">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07228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4"/>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15"/>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21"/>
                                        </p:tgtEl>
                                        <p:attrNameLst>
                                          <p:attrName>style.visibility</p:attrName>
                                        </p:attrNameLst>
                                      </p:cBhvr>
                                      <p:to>
                                        <p:strVal val="hidden"/>
                                      </p:to>
                                    </p:set>
                                  </p:childTnLst>
                                </p:cTn>
                              </p:par>
                              <p:par>
                                <p:cTn id="25" presetID="1" presetClass="entr" presetSubtype="0" fill="hold" grpId="2"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4" grpId="0" animBg="1"/>
      <p:bldP spid="14" grpId="1" animBg="1"/>
      <p:bldP spid="15" grpId="0"/>
      <p:bldP spid="15" grpId="1"/>
      <p:bldP spid="20" grpId="0" animBg="1"/>
      <p:bldP spid="21" grpId="0" animBg="1"/>
      <p:bldP spid="21" grpId="1" animBg="1"/>
      <p:bldP spid="21" grpId="2"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71BFEE1-FC5A-441F-8749-916F9AA1740E}"/>
              </a:ext>
            </a:extLst>
          </p:cNvPr>
          <p:cNvSpPr txBox="1"/>
          <p:nvPr/>
        </p:nvSpPr>
        <p:spPr>
          <a:xfrm>
            <a:off x="1322362" y="1876579"/>
            <a:ext cx="9284677" cy="3554819"/>
          </a:xfrm>
          <a:prstGeom prst="rect">
            <a:avLst/>
          </a:prstGeom>
          <a:noFill/>
        </p:spPr>
        <p:txBody>
          <a:bodyPr wrap="square">
            <a:spAutoFit/>
          </a:bodyPr>
          <a:lstStyle/>
          <a:p>
            <a:pPr algn="ctr"/>
            <a:r>
              <a:rPr lang="en-US" sz="7500" b="1" dirty="0">
                <a:latin typeface="+mn-lt"/>
                <a:cs typeface="Arial" panose="020B0604020202020204" pitchFamily="34" charset="0"/>
              </a:rPr>
              <a:t>FY2021 </a:t>
            </a:r>
          </a:p>
          <a:p>
            <a:pPr algn="ctr"/>
            <a:r>
              <a:rPr lang="en-US" sz="7500" b="1" dirty="0">
                <a:latin typeface="+mn-lt"/>
                <a:cs typeface="Arial" panose="020B0604020202020204" pitchFamily="34" charset="0"/>
              </a:rPr>
              <a:t>RBWO Minimum </a:t>
            </a:r>
          </a:p>
          <a:p>
            <a:pPr algn="ctr"/>
            <a:r>
              <a:rPr lang="en-US" sz="7500" b="1" dirty="0">
                <a:latin typeface="+mn-lt"/>
                <a:cs typeface="Arial" panose="020B0604020202020204" pitchFamily="34" charset="0"/>
              </a:rPr>
              <a:t>Standards Updates</a:t>
            </a:r>
            <a:endParaRPr lang="en-US" sz="7500" dirty="0"/>
          </a:p>
        </p:txBody>
      </p:sp>
    </p:spTree>
    <p:extLst>
      <p:ext uri="{BB962C8B-B14F-4D97-AF65-F5344CB8AC3E}">
        <p14:creationId xmlns:p14="http://schemas.microsoft.com/office/powerpoint/2010/main" val="16535806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C38A7-70D4-41F6-A8BE-709306D919D1}"/>
              </a:ext>
            </a:extLst>
          </p:cNvPr>
          <p:cNvSpPr>
            <a:spLocks noGrp="1"/>
          </p:cNvSpPr>
          <p:nvPr>
            <p:ph type="title"/>
          </p:nvPr>
        </p:nvSpPr>
        <p:spPr/>
        <p:txBody>
          <a:bodyPr/>
          <a:lstStyle/>
          <a:p>
            <a:pPr algn="ctr"/>
            <a:r>
              <a:rPr lang="en-US" b="1" dirty="0"/>
              <a:t>TLP &amp; ILP Measurement Updates</a:t>
            </a:r>
          </a:p>
        </p:txBody>
      </p:sp>
      <p:graphicFrame>
        <p:nvGraphicFramePr>
          <p:cNvPr id="3" name="Table 2">
            <a:extLst>
              <a:ext uri="{FF2B5EF4-FFF2-40B4-BE49-F238E27FC236}">
                <a16:creationId xmlns:a16="http://schemas.microsoft.com/office/drawing/2014/main" id="{26CE4D18-D5B2-4DA2-B8B1-0252FEACE8A3}"/>
              </a:ext>
            </a:extLst>
          </p:cNvPr>
          <p:cNvGraphicFramePr>
            <a:graphicFrameLocks noGrp="1"/>
          </p:cNvGraphicFramePr>
          <p:nvPr/>
        </p:nvGraphicFramePr>
        <p:xfrm>
          <a:off x="992307" y="1408747"/>
          <a:ext cx="9901382" cy="4838622"/>
        </p:xfrm>
        <a:graphic>
          <a:graphicData uri="http://schemas.openxmlformats.org/drawingml/2006/table">
            <a:tbl>
              <a:tblPr firstRow="1" bandRow="1">
                <a:tableStyleId>{5C22544A-7EE6-4342-B048-85BDC9FD1C3A}</a:tableStyleId>
              </a:tblPr>
              <a:tblGrid>
                <a:gridCol w="4913746">
                  <a:extLst>
                    <a:ext uri="{9D8B030D-6E8A-4147-A177-3AD203B41FA5}">
                      <a16:colId xmlns:a16="http://schemas.microsoft.com/office/drawing/2014/main" val="2477362284"/>
                    </a:ext>
                  </a:extLst>
                </a:gridCol>
                <a:gridCol w="3112654">
                  <a:extLst>
                    <a:ext uri="{9D8B030D-6E8A-4147-A177-3AD203B41FA5}">
                      <a16:colId xmlns:a16="http://schemas.microsoft.com/office/drawing/2014/main" val="2780957387"/>
                    </a:ext>
                  </a:extLst>
                </a:gridCol>
                <a:gridCol w="1874982">
                  <a:extLst>
                    <a:ext uri="{9D8B030D-6E8A-4147-A177-3AD203B41FA5}">
                      <a16:colId xmlns:a16="http://schemas.microsoft.com/office/drawing/2014/main" val="651843246"/>
                    </a:ext>
                  </a:extLst>
                </a:gridCol>
              </a:tblGrid>
              <a:tr h="388542">
                <a:tc>
                  <a:txBody>
                    <a:bodyPr/>
                    <a:lstStyle/>
                    <a:p>
                      <a:r>
                        <a:rPr lang="en-US" dirty="0"/>
                        <a:t>Measure</a:t>
                      </a:r>
                    </a:p>
                  </a:txBody>
                  <a:tcPr/>
                </a:tc>
                <a:tc>
                  <a:txBody>
                    <a:bodyPr/>
                    <a:lstStyle/>
                    <a:p>
                      <a:r>
                        <a:rPr lang="en-US" dirty="0"/>
                        <a:t>Old Weight</a:t>
                      </a:r>
                    </a:p>
                  </a:txBody>
                  <a:tcPr/>
                </a:tc>
                <a:tc>
                  <a:txBody>
                    <a:bodyPr/>
                    <a:lstStyle/>
                    <a:p>
                      <a:r>
                        <a:rPr lang="en-US" dirty="0"/>
                        <a:t>New Weight</a:t>
                      </a:r>
                    </a:p>
                  </a:txBody>
                  <a:tcPr/>
                </a:tc>
                <a:extLst>
                  <a:ext uri="{0D108BD9-81ED-4DB2-BD59-A6C34878D82A}">
                    <a16:rowId xmlns:a16="http://schemas.microsoft.com/office/drawing/2014/main" val="1955980306"/>
                  </a:ext>
                </a:extLst>
              </a:tr>
              <a:tr h="370840">
                <a:tc>
                  <a:txBody>
                    <a:bodyPr/>
                    <a:lstStyle/>
                    <a:p>
                      <a:pPr algn="l" fontAlgn="b"/>
                      <a:r>
                        <a:rPr lang="en-US" sz="1800" b="0" i="0" u="none" strike="noStrike" dirty="0">
                          <a:solidFill>
                            <a:srgbClr val="000000"/>
                          </a:solidFill>
                          <a:effectLst/>
                          <a:latin typeface="Calibri" panose="020F0502020204030204" pitchFamily="34" charset="0"/>
                        </a:rPr>
                        <a:t>Incidence of Maltreatment</a:t>
                      </a: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3</a:t>
                      </a:r>
                    </a:p>
                  </a:txBody>
                  <a:tcPr marL="9525" marR="9525" marT="9525" marB="0" anchor="b"/>
                </a:tc>
                <a:tc>
                  <a:txBody>
                    <a:bodyPr/>
                    <a:lstStyle/>
                    <a:p>
                      <a:pPr algn="r" fontAlgn="b"/>
                      <a:r>
                        <a:rPr lang="en-US" sz="1800" b="0" i="0" u="none" strike="noStrike" dirty="0">
                          <a:solidFill>
                            <a:srgbClr val="FF0000"/>
                          </a:solidFill>
                          <a:effectLst/>
                          <a:latin typeface="Calibri" panose="020F0502020204030204" pitchFamily="34" charset="0"/>
                        </a:rPr>
                        <a:t>3</a:t>
                      </a:r>
                    </a:p>
                  </a:txBody>
                  <a:tcPr marL="9525" marR="9525" marT="9525" marB="0" anchor="b"/>
                </a:tc>
                <a:extLst>
                  <a:ext uri="{0D108BD9-81ED-4DB2-BD59-A6C34878D82A}">
                    <a16:rowId xmlns:a16="http://schemas.microsoft.com/office/drawing/2014/main" val="2373333741"/>
                  </a:ext>
                </a:extLst>
              </a:tr>
              <a:tr h="370840">
                <a:tc>
                  <a:txBody>
                    <a:bodyPr/>
                    <a:lstStyle/>
                    <a:p>
                      <a:pPr algn="l" fontAlgn="b"/>
                      <a:r>
                        <a:rPr lang="en-US" sz="1800" b="0" i="0" u="none" strike="noStrike" dirty="0">
                          <a:solidFill>
                            <a:srgbClr val="000000"/>
                          </a:solidFill>
                          <a:effectLst/>
                          <a:latin typeface="Calibri" panose="020F0502020204030204" pitchFamily="34" charset="0"/>
                        </a:rPr>
                        <a:t>Staff Training and Foundations</a:t>
                      </a: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5</a:t>
                      </a:r>
                    </a:p>
                  </a:txBody>
                  <a:tcPr marL="9525" marR="9525" marT="9525" marB="0" anchor="b"/>
                </a:tc>
                <a:tc>
                  <a:txBody>
                    <a:bodyPr/>
                    <a:lstStyle/>
                    <a:p>
                      <a:pPr algn="r" fontAlgn="b"/>
                      <a:r>
                        <a:rPr lang="en-US" sz="1800" b="0" i="0" u="none" strike="noStrike" dirty="0">
                          <a:solidFill>
                            <a:srgbClr val="FF0000"/>
                          </a:solidFill>
                          <a:effectLst/>
                          <a:latin typeface="Calibri" panose="020F0502020204030204" pitchFamily="34" charset="0"/>
                        </a:rPr>
                        <a:t>5</a:t>
                      </a:r>
                    </a:p>
                  </a:txBody>
                  <a:tcPr marL="9525" marR="9525" marT="9525" marB="0" anchor="b"/>
                </a:tc>
                <a:extLst>
                  <a:ext uri="{0D108BD9-81ED-4DB2-BD59-A6C34878D82A}">
                    <a16:rowId xmlns:a16="http://schemas.microsoft.com/office/drawing/2014/main" val="3038472812"/>
                  </a:ext>
                </a:extLst>
              </a:tr>
              <a:tr h="370840">
                <a:tc>
                  <a:txBody>
                    <a:bodyPr/>
                    <a:lstStyle/>
                    <a:p>
                      <a:pPr algn="l" fontAlgn="b"/>
                      <a:r>
                        <a:rPr lang="en-US" sz="1800" b="0" i="0" u="none" strike="noStrike" dirty="0">
                          <a:solidFill>
                            <a:srgbClr val="000000"/>
                          </a:solidFill>
                          <a:effectLst/>
                          <a:latin typeface="Calibri" panose="020F0502020204030204" pitchFamily="34" charset="0"/>
                        </a:rPr>
                        <a:t>Staff Safety Checks</a:t>
                      </a: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5</a:t>
                      </a:r>
                    </a:p>
                  </a:txBody>
                  <a:tcPr marL="9525" marR="9525" marT="9525" marB="0" anchor="b"/>
                </a:tc>
                <a:tc>
                  <a:txBody>
                    <a:bodyPr/>
                    <a:lstStyle/>
                    <a:p>
                      <a:pPr algn="r" fontAlgn="b"/>
                      <a:r>
                        <a:rPr lang="en-US" sz="1800" b="0" i="0" u="none" strike="noStrike" dirty="0">
                          <a:solidFill>
                            <a:srgbClr val="FF0000"/>
                          </a:solidFill>
                          <a:effectLst/>
                          <a:latin typeface="Calibri" panose="020F0502020204030204" pitchFamily="34" charset="0"/>
                        </a:rPr>
                        <a:t>5</a:t>
                      </a:r>
                    </a:p>
                  </a:txBody>
                  <a:tcPr marL="9525" marR="9525" marT="9525" marB="0" anchor="b"/>
                </a:tc>
                <a:extLst>
                  <a:ext uri="{0D108BD9-81ED-4DB2-BD59-A6C34878D82A}">
                    <a16:rowId xmlns:a16="http://schemas.microsoft.com/office/drawing/2014/main" val="249432109"/>
                  </a:ext>
                </a:extLst>
              </a:tr>
              <a:tr h="370840">
                <a:tc>
                  <a:txBody>
                    <a:bodyPr/>
                    <a:lstStyle/>
                    <a:p>
                      <a:pPr algn="l" fontAlgn="b"/>
                      <a:r>
                        <a:rPr lang="en-US" sz="1800" b="0" i="0" u="none" strike="noStrike" dirty="0">
                          <a:solidFill>
                            <a:srgbClr val="000000"/>
                          </a:solidFill>
                          <a:effectLst/>
                          <a:latin typeface="Calibri" panose="020F0502020204030204" pitchFamily="34" charset="0"/>
                        </a:rPr>
                        <a:t>Placement Stability</a:t>
                      </a: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3</a:t>
                      </a:r>
                    </a:p>
                  </a:txBody>
                  <a:tcPr marL="9525" marR="9525" marT="9525" marB="0" anchor="b"/>
                </a:tc>
                <a:tc>
                  <a:txBody>
                    <a:bodyPr/>
                    <a:lstStyle/>
                    <a:p>
                      <a:pPr algn="r" fontAlgn="b"/>
                      <a:r>
                        <a:rPr lang="en-US" sz="1800" b="0" i="0" u="none" strike="noStrike" dirty="0">
                          <a:solidFill>
                            <a:srgbClr val="FF0000"/>
                          </a:solidFill>
                          <a:effectLst/>
                          <a:latin typeface="Calibri" panose="020F0502020204030204" pitchFamily="34" charset="0"/>
                        </a:rPr>
                        <a:t>4</a:t>
                      </a:r>
                    </a:p>
                  </a:txBody>
                  <a:tcPr marL="9525" marR="9525" marT="9525" marB="0" anchor="b"/>
                </a:tc>
                <a:extLst>
                  <a:ext uri="{0D108BD9-81ED-4DB2-BD59-A6C34878D82A}">
                    <a16:rowId xmlns:a16="http://schemas.microsoft.com/office/drawing/2014/main" val="497917127"/>
                  </a:ext>
                </a:extLst>
              </a:tr>
              <a:tr h="370840">
                <a:tc>
                  <a:txBody>
                    <a:bodyPr/>
                    <a:lstStyle/>
                    <a:p>
                      <a:pPr algn="l" fontAlgn="b"/>
                      <a:r>
                        <a:rPr lang="en-US" sz="1800" b="0" i="0" u="none" strike="noStrike" dirty="0">
                          <a:solidFill>
                            <a:srgbClr val="000000"/>
                          </a:solidFill>
                          <a:effectLst/>
                          <a:latin typeface="Calibri" panose="020F0502020204030204" pitchFamily="34" charset="0"/>
                        </a:rPr>
                        <a:t>Academic Supports (now all youth)</a:t>
                      </a: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2</a:t>
                      </a:r>
                    </a:p>
                  </a:txBody>
                  <a:tcPr marL="9525" marR="9525" marT="9525" marB="0" anchor="b"/>
                </a:tc>
                <a:tc>
                  <a:txBody>
                    <a:bodyPr/>
                    <a:lstStyle/>
                    <a:p>
                      <a:pPr algn="r" fontAlgn="b"/>
                      <a:r>
                        <a:rPr lang="en-US" sz="1800" b="0" i="0" u="none" strike="noStrike" dirty="0">
                          <a:solidFill>
                            <a:srgbClr val="FF0000"/>
                          </a:solidFill>
                          <a:effectLst/>
                          <a:latin typeface="Calibri" panose="020F0502020204030204" pitchFamily="34" charset="0"/>
                        </a:rPr>
                        <a:t>5</a:t>
                      </a:r>
                    </a:p>
                  </a:txBody>
                  <a:tcPr marL="9525" marR="9525" marT="9525" marB="0" anchor="b"/>
                </a:tc>
                <a:extLst>
                  <a:ext uri="{0D108BD9-81ED-4DB2-BD59-A6C34878D82A}">
                    <a16:rowId xmlns:a16="http://schemas.microsoft.com/office/drawing/2014/main" val="3637672313"/>
                  </a:ext>
                </a:extLst>
              </a:tr>
              <a:tr h="370840">
                <a:tc>
                  <a:txBody>
                    <a:bodyPr/>
                    <a:lstStyle/>
                    <a:p>
                      <a:pPr algn="l" fontAlgn="b"/>
                      <a:r>
                        <a:rPr lang="en-US" sz="1800" b="0" i="0" u="none" strike="noStrike" dirty="0">
                          <a:solidFill>
                            <a:srgbClr val="000000"/>
                          </a:solidFill>
                          <a:effectLst/>
                          <a:latin typeface="Calibri" panose="020F0502020204030204" pitchFamily="34" charset="0"/>
                        </a:rPr>
                        <a:t>EPSDT Medical</a:t>
                      </a: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4</a:t>
                      </a:r>
                    </a:p>
                  </a:txBody>
                  <a:tcPr marL="9525" marR="9525" marT="9525" marB="0" anchor="b"/>
                </a:tc>
                <a:tc>
                  <a:txBody>
                    <a:bodyPr/>
                    <a:lstStyle/>
                    <a:p>
                      <a:pPr algn="r" fontAlgn="b"/>
                      <a:r>
                        <a:rPr lang="en-US" sz="1800" b="0" i="0" u="none" strike="noStrike" dirty="0">
                          <a:solidFill>
                            <a:srgbClr val="FF0000"/>
                          </a:solidFill>
                          <a:effectLst/>
                          <a:latin typeface="Calibri" panose="020F0502020204030204" pitchFamily="34" charset="0"/>
                        </a:rPr>
                        <a:t>2</a:t>
                      </a:r>
                    </a:p>
                  </a:txBody>
                  <a:tcPr marL="9525" marR="9525" marT="9525" marB="0" anchor="b"/>
                </a:tc>
                <a:extLst>
                  <a:ext uri="{0D108BD9-81ED-4DB2-BD59-A6C34878D82A}">
                    <a16:rowId xmlns:a16="http://schemas.microsoft.com/office/drawing/2014/main" val="2310285247"/>
                  </a:ext>
                </a:extLst>
              </a:tr>
              <a:tr h="370840">
                <a:tc>
                  <a:txBody>
                    <a:bodyPr/>
                    <a:lstStyle/>
                    <a:p>
                      <a:pPr algn="l" fontAlgn="b"/>
                      <a:r>
                        <a:rPr lang="en-US" sz="1800" b="0" i="0" u="none" strike="noStrike" dirty="0">
                          <a:solidFill>
                            <a:srgbClr val="000000"/>
                          </a:solidFill>
                          <a:effectLst/>
                          <a:latin typeface="Calibri" panose="020F0502020204030204" pitchFamily="34" charset="0"/>
                        </a:rPr>
                        <a:t>EPSDT Dental</a:t>
                      </a: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4</a:t>
                      </a:r>
                    </a:p>
                  </a:txBody>
                  <a:tcPr marL="9525" marR="9525" marT="9525" marB="0" anchor="b"/>
                </a:tc>
                <a:tc>
                  <a:txBody>
                    <a:bodyPr/>
                    <a:lstStyle/>
                    <a:p>
                      <a:pPr algn="r" fontAlgn="b"/>
                      <a:r>
                        <a:rPr lang="en-US" sz="1800" b="0" i="0" u="none" strike="noStrike" dirty="0">
                          <a:solidFill>
                            <a:srgbClr val="FF0000"/>
                          </a:solidFill>
                          <a:effectLst/>
                          <a:latin typeface="Calibri" panose="020F0502020204030204" pitchFamily="34" charset="0"/>
                        </a:rPr>
                        <a:t>2</a:t>
                      </a:r>
                    </a:p>
                  </a:txBody>
                  <a:tcPr marL="9525" marR="9525" marT="9525" marB="0" anchor="b"/>
                </a:tc>
                <a:extLst>
                  <a:ext uri="{0D108BD9-81ED-4DB2-BD59-A6C34878D82A}">
                    <a16:rowId xmlns:a16="http://schemas.microsoft.com/office/drawing/2014/main" val="2340234601"/>
                  </a:ext>
                </a:extLst>
              </a:tr>
              <a:tr h="370840">
                <a:tc>
                  <a:txBody>
                    <a:bodyPr/>
                    <a:lstStyle/>
                    <a:p>
                      <a:pPr algn="l" fontAlgn="b"/>
                      <a:r>
                        <a:rPr lang="en-US" sz="1800" b="0" i="0" u="none" strike="noStrike" dirty="0">
                          <a:solidFill>
                            <a:srgbClr val="000000"/>
                          </a:solidFill>
                          <a:effectLst/>
                          <a:latin typeface="Calibri" panose="020F0502020204030204" pitchFamily="34" charset="0"/>
                        </a:rPr>
                        <a:t>Provider Every Child Every Month Visit</a:t>
                      </a: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4</a:t>
                      </a:r>
                    </a:p>
                  </a:txBody>
                  <a:tcPr marL="9525" marR="9525" marT="9525" marB="0" anchor="b"/>
                </a:tc>
                <a:tc>
                  <a:txBody>
                    <a:bodyPr/>
                    <a:lstStyle/>
                    <a:p>
                      <a:pPr algn="r" fontAlgn="b"/>
                      <a:r>
                        <a:rPr lang="en-US" sz="1800" b="0" i="0" u="none" strike="noStrike" dirty="0">
                          <a:solidFill>
                            <a:srgbClr val="FF0000"/>
                          </a:solidFill>
                          <a:effectLst/>
                          <a:latin typeface="Calibri" panose="020F0502020204030204" pitchFamily="34" charset="0"/>
                        </a:rPr>
                        <a:t>4</a:t>
                      </a:r>
                    </a:p>
                  </a:txBody>
                  <a:tcPr marL="9525" marR="9525" marT="9525" marB="0" anchor="b"/>
                </a:tc>
                <a:extLst>
                  <a:ext uri="{0D108BD9-81ED-4DB2-BD59-A6C34878D82A}">
                    <a16:rowId xmlns:a16="http://schemas.microsoft.com/office/drawing/2014/main" val="3208295160"/>
                  </a:ext>
                </a:extLst>
              </a:tr>
              <a:tr h="370840">
                <a:tc>
                  <a:txBody>
                    <a:bodyPr/>
                    <a:lstStyle/>
                    <a:p>
                      <a:pPr algn="l" fontAlgn="b"/>
                      <a:r>
                        <a:rPr lang="en-US" sz="1800" b="0" i="0" u="none" strike="sngStrike" dirty="0">
                          <a:solidFill>
                            <a:srgbClr val="000000"/>
                          </a:solidFill>
                          <a:effectLst/>
                          <a:latin typeface="Calibri" panose="020F0502020204030204" pitchFamily="34" charset="0"/>
                        </a:rPr>
                        <a:t>Academic/</a:t>
                      </a:r>
                      <a:r>
                        <a:rPr lang="en-US" sz="1800" b="0" i="0" u="none" strike="noStrike" dirty="0">
                          <a:solidFill>
                            <a:srgbClr val="000000"/>
                          </a:solidFill>
                          <a:effectLst/>
                          <a:latin typeface="Calibri" panose="020F0502020204030204" pitchFamily="34" charset="0"/>
                        </a:rPr>
                        <a:t>Career Development</a:t>
                      </a: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10</a:t>
                      </a:r>
                    </a:p>
                  </a:txBody>
                  <a:tcPr marL="9525" marR="9525" marT="9525" marB="0" anchor="b"/>
                </a:tc>
                <a:tc>
                  <a:txBody>
                    <a:bodyPr/>
                    <a:lstStyle/>
                    <a:p>
                      <a:pPr algn="r" fontAlgn="b"/>
                      <a:r>
                        <a:rPr lang="en-US" sz="1800" b="0" i="0" u="none" strike="noStrike" dirty="0">
                          <a:solidFill>
                            <a:srgbClr val="FF0000"/>
                          </a:solidFill>
                          <a:effectLst/>
                          <a:latin typeface="Calibri" panose="020F0502020204030204" pitchFamily="34" charset="0"/>
                        </a:rPr>
                        <a:t>5</a:t>
                      </a:r>
                    </a:p>
                  </a:txBody>
                  <a:tcPr marL="9525" marR="9525" marT="9525" marB="0" anchor="b"/>
                </a:tc>
                <a:extLst>
                  <a:ext uri="{0D108BD9-81ED-4DB2-BD59-A6C34878D82A}">
                    <a16:rowId xmlns:a16="http://schemas.microsoft.com/office/drawing/2014/main" val="1628876093"/>
                  </a:ext>
                </a:extLst>
              </a:tr>
              <a:tr h="370840">
                <a:tc>
                  <a:txBody>
                    <a:bodyPr/>
                    <a:lstStyle/>
                    <a:p>
                      <a:pPr algn="l" fontAlgn="b"/>
                      <a:r>
                        <a:rPr lang="en-US" sz="1800" b="0" i="0" u="none" strike="noStrike" dirty="0">
                          <a:solidFill>
                            <a:srgbClr val="000000"/>
                          </a:solidFill>
                          <a:effectLst/>
                          <a:latin typeface="Calibri" panose="020F0502020204030204" pitchFamily="34" charset="0"/>
                        </a:rPr>
                        <a:t>Independent Living Skills Provision</a:t>
                      </a: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15</a:t>
                      </a:r>
                    </a:p>
                  </a:txBody>
                  <a:tcPr marL="9525" marR="9525" marT="9525" marB="0" anchor="b"/>
                </a:tc>
                <a:tc>
                  <a:txBody>
                    <a:bodyPr/>
                    <a:lstStyle/>
                    <a:p>
                      <a:pPr algn="r" fontAlgn="b"/>
                      <a:r>
                        <a:rPr lang="en-US" sz="1800" b="0" i="0" u="none" strike="noStrike" dirty="0">
                          <a:solidFill>
                            <a:srgbClr val="FF0000"/>
                          </a:solidFill>
                          <a:effectLst/>
                          <a:latin typeface="Calibri" panose="020F0502020204030204" pitchFamily="34" charset="0"/>
                        </a:rPr>
                        <a:t>5</a:t>
                      </a:r>
                    </a:p>
                  </a:txBody>
                  <a:tcPr marL="9525" marR="9525" marT="9525" marB="0" anchor="b"/>
                </a:tc>
                <a:extLst>
                  <a:ext uri="{0D108BD9-81ED-4DB2-BD59-A6C34878D82A}">
                    <a16:rowId xmlns:a16="http://schemas.microsoft.com/office/drawing/2014/main" val="3632198818"/>
                  </a:ext>
                </a:extLst>
              </a:tr>
              <a:tr h="370840">
                <a:tc>
                  <a:txBody>
                    <a:bodyPr/>
                    <a:lstStyle/>
                    <a:p>
                      <a:pPr algn="l" fontAlgn="b"/>
                      <a:r>
                        <a:rPr lang="en-US" sz="1800" b="0" i="0" u="none" strike="noStrike" dirty="0">
                          <a:solidFill>
                            <a:srgbClr val="000000"/>
                          </a:solidFill>
                          <a:effectLst/>
                          <a:latin typeface="Calibri" panose="020F0502020204030204" pitchFamily="34" charset="0"/>
                        </a:rPr>
                        <a:t>Financial Independence</a:t>
                      </a: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5</a:t>
                      </a:r>
                    </a:p>
                  </a:txBody>
                  <a:tcPr marL="9525" marR="9525" marT="9525" marB="0" anchor="b"/>
                </a:tc>
                <a:tc>
                  <a:txBody>
                    <a:bodyPr/>
                    <a:lstStyle/>
                    <a:p>
                      <a:pPr algn="r" fontAlgn="b"/>
                      <a:r>
                        <a:rPr lang="en-US" sz="1800" b="0" i="0" u="none" strike="noStrike" dirty="0">
                          <a:solidFill>
                            <a:srgbClr val="FF0000"/>
                          </a:solidFill>
                          <a:effectLst/>
                          <a:latin typeface="Calibri" panose="020F0502020204030204" pitchFamily="34" charset="0"/>
                        </a:rPr>
                        <a:t>5</a:t>
                      </a:r>
                    </a:p>
                  </a:txBody>
                  <a:tcPr marL="9525" marR="9525" marT="9525" marB="0" anchor="b"/>
                </a:tc>
                <a:extLst>
                  <a:ext uri="{0D108BD9-81ED-4DB2-BD59-A6C34878D82A}">
                    <a16:rowId xmlns:a16="http://schemas.microsoft.com/office/drawing/2014/main" val="4115359523"/>
                  </a:ext>
                </a:extLst>
              </a:tr>
              <a:tr h="370840">
                <a:tc>
                  <a:txBody>
                    <a:bodyPr/>
                    <a:lstStyle/>
                    <a:p>
                      <a:pPr algn="l" fontAlgn="b"/>
                      <a:r>
                        <a:rPr lang="en-US" sz="1800" b="0" i="0" u="none" strike="noStrike" dirty="0">
                          <a:solidFill>
                            <a:srgbClr val="000000"/>
                          </a:solidFill>
                          <a:effectLst/>
                          <a:latin typeface="Calibri" panose="020F0502020204030204" pitchFamily="34" charset="0"/>
                        </a:rPr>
                        <a:t>WTLP /Life Coach</a:t>
                      </a: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15</a:t>
                      </a:r>
                    </a:p>
                  </a:txBody>
                  <a:tcPr marL="9525" marR="9525" marT="9525" marB="0" anchor="b"/>
                </a:tc>
                <a:tc>
                  <a:txBody>
                    <a:bodyPr/>
                    <a:lstStyle/>
                    <a:p>
                      <a:pPr algn="r" fontAlgn="b"/>
                      <a:r>
                        <a:rPr lang="en-US" sz="1800" b="0" i="0" u="none" strike="noStrike" dirty="0">
                          <a:solidFill>
                            <a:srgbClr val="FF0000"/>
                          </a:solidFill>
                          <a:effectLst/>
                          <a:latin typeface="Calibri" panose="020F0502020204030204" pitchFamily="34" charset="0"/>
                        </a:rPr>
                        <a:t>5</a:t>
                      </a:r>
                    </a:p>
                  </a:txBody>
                  <a:tcPr marL="9525" marR="9525" marT="9525" marB="0" anchor="b"/>
                </a:tc>
                <a:extLst>
                  <a:ext uri="{0D108BD9-81ED-4DB2-BD59-A6C34878D82A}">
                    <a16:rowId xmlns:a16="http://schemas.microsoft.com/office/drawing/2014/main" val="3402227914"/>
                  </a:ext>
                </a:extLst>
              </a:tr>
            </a:tbl>
          </a:graphicData>
        </a:graphic>
      </p:graphicFrame>
    </p:spTree>
    <p:extLst>
      <p:ext uri="{BB962C8B-B14F-4D97-AF65-F5344CB8AC3E}">
        <p14:creationId xmlns:p14="http://schemas.microsoft.com/office/powerpoint/2010/main" val="26632475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3D39AA94-3E4D-4CC5-BF4A-AACF5522EF13}"/>
              </a:ext>
            </a:extLst>
          </p:cNvPr>
          <p:cNvPicPr>
            <a:picLocks noChangeAspect="1"/>
          </p:cNvPicPr>
          <p:nvPr/>
        </p:nvPicPr>
        <p:blipFill>
          <a:blip r:embed="rId2"/>
          <a:stretch>
            <a:fillRect/>
          </a:stretch>
        </p:blipFill>
        <p:spPr>
          <a:xfrm>
            <a:off x="359907" y="480060"/>
            <a:ext cx="11355081" cy="5897880"/>
          </a:xfrm>
          <a:prstGeom prst="rect">
            <a:avLst/>
          </a:prstGeom>
        </p:spPr>
      </p:pic>
      <p:sp>
        <p:nvSpPr>
          <p:cNvPr id="16" name="Oval 15">
            <a:extLst>
              <a:ext uri="{FF2B5EF4-FFF2-40B4-BE49-F238E27FC236}">
                <a16:creationId xmlns:a16="http://schemas.microsoft.com/office/drawing/2014/main" id="{FFBBBA57-171E-4552-B4D5-82400D9BC229}"/>
              </a:ext>
            </a:extLst>
          </p:cNvPr>
          <p:cNvSpPr/>
          <p:nvPr/>
        </p:nvSpPr>
        <p:spPr>
          <a:xfrm>
            <a:off x="3822096" y="1411175"/>
            <a:ext cx="2983040" cy="23818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Providers can still earn up to 10 incentive points </a:t>
            </a:r>
          </a:p>
        </p:txBody>
      </p:sp>
      <p:sp>
        <p:nvSpPr>
          <p:cNvPr id="17" name="Rectangle 16">
            <a:extLst>
              <a:ext uri="{FF2B5EF4-FFF2-40B4-BE49-F238E27FC236}">
                <a16:creationId xmlns:a16="http://schemas.microsoft.com/office/drawing/2014/main" id="{2963239A-17D0-41C5-A686-2CA29B3445D8}"/>
              </a:ext>
            </a:extLst>
          </p:cNvPr>
          <p:cNvSpPr/>
          <p:nvPr/>
        </p:nvSpPr>
        <p:spPr>
          <a:xfrm>
            <a:off x="3962172" y="3959629"/>
            <a:ext cx="2983040" cy="1125845"/>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Must score at least 70% </a:t>
            </a:r>
          </a:p>
          <a:p>
            <a:pPr algn="ctr"/>
            <a:r>
              <a:rPr lang="en-US" sz="2000" b="1" dirty="0"/>
              <a:t>on most recent ACR.</a:t>
            </a:r>
          </a:p>
        </p:txBody>
      </p:sp>
    </p:spTree>
    <p:extLst>
      <p:ext uri="{BB962C8B-B14F-4D97-AF65-F5344CB8AC3E}">
        <p14:creationId xmlns:p14="http://schemas.microsoft.com/office/powerpoint/2010/main" val="603044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C38A7-70D4-41F6-A8BE-709306D919D1}"/>
              </a:ext>
            </a:extLst>
          </p:cNvPr>
          <p:cNvSpPr>
            <a:spLocks noGrp="1"/>
          </p:cNvSpPr>
          <p:nvPr>
            <p:ph type="title"/>
          </p:nvPr>
        </p:nvSpPr>
        <p:spPr/>
        <p:txBody>
          <a:bodyPr/>
          <a:lstStyle/>
          <a:p>
            <a:r>
              <a:rPr lang="en-US" b="1" dirty="0"/>
              <a:t>Predicted Impact of Scoring Changes </a:t>
            </a:r>
          </a:p>
        </p:txBody>
      </p:sp>
      <p:sp>
        <p:nvSpPr>
          <p:cNvPr id="3" name="Content Placeholder 2">
            <a:extLst>
              <a:ext uri="{FF2B5EF4-FFF2-40B4-BE49-F238E27FC236}">
                <a16:creationId xmlns:a16="http://schemas.microsoft.com/office/drawing/2014/main" id="{6911EF8E-23C6-4226-97BE-5D6F84100680}"/>
              </a:ext>
            </a:extLst>
          </p:cNvPr>
          <p:cNvSpPr>
            <a:spLocks noGrp="1"/>
          </p:cNvSpPr>
          <p:nvPr>
            <p:ph idx="1"/>
          </p:nvPr>
        </p:nvSpPr>
        <p:spPr>
          <a:xfrm>
            <a:off x="4726238" y="1794992"/>
            <a:ext cx="6858917" cy="4351338"/>
          </a:xfrm>
        </p:spPr>
        <p:txBody>
          <a:bodyPr>
            <a:normAutofit/>
          </a:bodyPr>
          <a:lstStyle/>
          <a:p>
            <a:pPr marL="0" indent="0">
              <a:buNone/>
            </a:pPr>
            <a:r>
              <a:rPr lang="en-US" dirty="0"/>
              <a:t>To assess the effect on individual and aggregate scores, Care Solutions reran scorecards for 4 previous quarters using these new measures.</a:t>
            </a:r>
          </a:p>
          <a:p>
            <a:pPr marL="0" indent="0">
              <a:buNone/>
            </a:pPr>
            <a:r>
              <a:rPr lang="en-US" b="1" dirty="0"/>
              <a:t>These changes had the greatest impact on scorecards with a large disparity between OPM’s assessment via monitoring reviews and the provider’s self-assessment.</a:t>
            </a:r>
          </a:p>
          <a:p>
            <a:pPr marL="0" indent="0">
              <a:buNone/>
            </a:pPr>
            <a:endParaRPr lang="en-US" b="1" dirty="0"/>
          </a:p>
        </p:txBody>
      </p:sp>
      <p:pic>
        <p:nvPicPr>
          <p:cNvPr id="7" name="Picture 6" descr="A black and white photo of a person&#10;&#10;Description automatically generated">
            <a:extLst>
              <a:ext uri="{FF2B5EF4-FFF2-40B4-BE49-F238E27FC236}">
                <a16:creationId xmlns:a16="http://schemas.microsoft.com/office/drawing/2014/main" id="{92F33D8B-C640-4818-9246-B48689A5676C}"/>
              </a:ext>
            </a:extLst>
          </p:cNvPr>
          <p:cNvPicPr>
            <a:picLocks noChangeAspect="1"/>
          </p:cNvPicPr>
          <p:nvPr/>
        </p:nvPicPr>
        <p:blipFill rotWithShape="1">
          <a:blip r:embed="rId2">
            <a:extLst>
              <a:ext uri="{28A0092B-C50C-407E-A947-70E740481C1C}">
                <a14:useLocalDpi xmlns:a14="http://schemas.microsoft.com/office/drawing/2010/main" val="0"/>
              </a:ext>
            </a:extLst>
          </a:blip>
          <a:srcRect l="8145" r="39897"/>
          <a:stretch/>
        </p:blipFill>
        <p:spPr>
          <a:xfrm>
            <a:off x="606845" y="1847657"/>
            <a:ext cx="3799901" cy="4113804"/>
          </a:xfrm>
          <a:prstGeom prst="rect">
            <a:avLst/>
          </a:prstGeom>
        </p:spPr>
      </p:pic>
    </p:spTree>
    <p:extLst>
      <p:ext uri="{BB962C8B-B14F-4D97-AF65-F5344CB8AC3E}">
        <p14:creationId xmlns:p14="http://schemas.microsoft.com/office/powerpoint/2010/main" val="5149273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C38A7-70D4-41F6-A8BE-709306D919D1}"/>
              </a:ext>
            </a:extLst>
          </p:cNvPr>
          <p:cNvSpPr>
            <a:spLocks noGrp="1"/>
          </p:cNvSpPr>
          <p:nvPr>
            <p:ph type="title"/>
          </p:nvPr>
        </p:nvSpPr>
        <p:spPr/>
        <p:txBody>
          <a:bodyPr/>
          <a:lstStyle/>
          <a:p>
            <a:r>
              <a:rPr lang="en-US" b="1" dirty="0"/>
              <a:t>Data Highlights: TLP &amp; ILPs</a:t>
            </a:r>
          </a:p>
        </p:txBody>
      </p:sp>
      <p:sp>
        <p:nvSpPr>
          <p:cNvPr id="3" name="Content Placeholder 2">
            <a:extLst>
              <a:ext uri="{FF2B5EF4-FFF2-40B4-BE49-F238E27FC236}">
                <a16:creationId xmlns:a16="http://schemas.microsoft.com/office/drawing/2014/main" id="{6911EF8E-23C6-4226-97BE-5D6F84100680}"/>
              </a:ext>
            </a:extLst>
          </p:cNvPr>
          <p:cNvSpPr>
            <a:spLocks noGrp="1"/>
          </p:cNvSpPr>
          <p:nvPr>
            <p:ph idx="1"/>
          </p:nvPr>
        </p:nvSpPr>
        <p:spPr/>
        <p:txBody>
          <a:bodyPr/>
          <a:lstStyle/>
          <a:p>
            <a:r>
              <a:rPr lang="en-US" dirty="0"/>
              <a:t>The lowest score for the last four quarters remained 0 and the highest score remained 108.</a:t>
            </a:r>
          </a:p>
          <a:p>
            <a:r>
              <a:rPr lang="en-US" dirty="0"/>
              <a:t>85% of scores increased or stayed the same; 15% decreased.</a:t>
            </a:r>
          </a:p>
          <a:p>
            <a:r>
              <a:rPr lang="en-US" dirty="0"/>
              <a:t>The median score increased from a C to a B and the mean score remained in the B range.</a:t>
            </a:r>
          </a:p>
          <a:p>
            <a:pPr marL="0" indent="0">
              <a:buNone/>
            </a:pPr>
            <a:endParaRPr lang="en-US" dirty="0"/>
          </a:p>
        </p:txBody>
      </p:sp>
      <p:graphicFrame>
        <p:nvGraphicFramePr>
          <p:cNvPr id="4" name="Table 3">
            <a:extLst>
              <a:ext uri="{FF2B5EF4-FFF2-40B4-BE49-F238E27FC236}">
                <a16:creationId xmlns:a16="http://schemas.microsoft.com/office/drawing/2014/main" id="{12D58B06-BF02-4017-AA6D-5595729E6B06}"/>
              </a:ext>
            </a:extLst>
          </p:cNvPr>
          <p:cNvGraphicFramePr>
            <a:graphicFrameLocks noGrp="1"/>
          </p:cNvGraphicFramePr>
          <p:nvPr/>
        </p:nvGraphicFramePr>
        <p:xfrm>
          <a:off x="3851563" y="4140835"/>
          <a:ext cx="4488873" cy="2352040"/>
        </p:xfrm>
        <a:graphic>
          <a:graphicData uri="http://schemas.openxmlformats.org/drawingml/2006/table">
            <a:tbl>
              <a:tblPr firstRow="1" bandRow="1">
                <a:tableStyleId>{5C22544A-7EE6-4342-B048-85BDC9FD1C3A}</a:tableStyleId>
              </a:tblPr>
              <a:tblGrid>
                <a:gridCol w="1838037">
                  <a:extLst>
                    <a:ext uri="{9D8B030D-6E8A-4147-A177-3AD203B41FA5}">
                      <a16:colId xmlns:a16="http://schemas.microsoft.com/office/drawing/2014/main" val="2763795031"/>
                    </a:ext>
                  </a:extLst>
                </a:gridCol>
                <a:gridCol w="1607127">
                  <a:extLst>
                    <a:ext uri="{9D8B030D-6E8A-4147-A177-3AD203B41FA5}">
                      <a16:colId xmlns:a16="http://schemas.microsoft.com/office/drawing/2014/main" val="496529332"/>
                    </a:ext>
                  </a:extLst>
                </a:gridCol>
                <a:gridCol w="1043709">
                  <a:extLst>
                    <a:ext uri="{9D8B030D-6E8A-4147-A177-3AD203B41FA5}">
                      <a16:colId xmlns:a16="http://schemas.microsoft.com/office/drawing/2014/main" val="4099805202"/>
                    </a:ext>
                  </a:extLst>
                </a:gridCol>
              </a:tblGrid>
              <a:tr h="370840">
                <a:tc>
                  <a:txBody>
                    <a:bodyPr/>
                    <a:lstStyle/>
                    <a:p>
                      <a:pPr algn="ctr"/>
                      <a:r>
                        <a:rPr lang="en-US" dirty="0"/>
                        <a:t>Letter Grade</a:t>
                      </a:r>
                    </a:p>
                  </a:txBody>
                  <a:tcPr/>
                </a:tc>
                <a:tc>
                  <a:txBody>
                    <a:bodyPr/>
                    <a:lstStyle/>
                    <a:p>
                      <a:pPr algn="ctr"/>
                      <a:r>
                        <a:rPr lang="en-US" dirty="0"/>
                        <a:t>Original %</a:t>
                      </a:r>
                    </a:p>
                  </a:txBody>
                  <a:tcPr/>
                </a:tc>
                <a:tc>
                  <a:txBody>
                    <a:bodyPr/>
                    <a:lstStyle/>
                    <a:p>
                      <a:pPr algn="ctr"/>
                      <a:r>
                        <a:rPr lang="en-US" dirty="0"/>
                        <a:t>New %</a:t>
                      </a:r>
                    </a:p>
                  </a:txBody>
                  <a:tcPr/>
                </a:tc>
                <a:extLst>
                  <a:ext uri="{0D108BD9-81ED-4DB2-BD59-A6C34878D82A}">
                    <a16:rowId xmlns:a16="http://schemas.microsoft.com/office/drawing/2014/main" val="3164257706"/>
                  </a:ext>
                </a:extLst>
              </a:tr>
              <a:tr h="370840">
                <a:tc>
                  <a:txBody>
                    <a:bodyPr/>
                    <a:lstStyle/>
                    <a:p>
                      <a:pPr algn="ctr"/>
                      <a:r>
                        <a:rPr lang="en-US" sz="2000" dirty="0">
                          <a:solidFill>
                            <a:schemeClr val="tx1"/>
                          </a:solidFill>
                        </a:rPr>
                        <a:t>A</a:t>
                      </a:r>
                    </a:p>
                  </a:txBody>
                  <a:tcPr/>
                </a:tc>
                <a:tc>
                  <a:txBody>
                    <a:bodyPr/>
                    <a:lstStyle/>
                    <a:p>
                      <a:pPr algn="ctr" fontAlgn="t"/>
                      <a:r>
                        <a:rPr lang="en-US" sz="2000" b="0" i="0" u="none" strike="noStrike" dirty="0">
                          <a:solidFill>
                            <a:schemeClr val="tx1"/>
                          </a:solidFill>
                          <a:effectLst/>
                          <a:latin typeface="Arial" panose="020B0604020202020204" pitchFamily="34" charset="0"/>
                        </a:rPr>
                        <a:t>36.8</a:t>
                      </a:r>
                    </a:p>
                  </a:txBody>
                  <a:tcPr marL="9525" marR="9525" marT="9525" marB="0" anchor="ctr"/>
                </a:tc>
                <a:tc>
                  <a:txBody>
                    <a:bodyPr/>
                    <a:lstStyle/>
                    <a:p>
                      <a:pPr algn="ctr" fontAlgn="t"/>
                      <a:r>
                        <a:rPr lang="en-US" sz="2000" b="0" i="0" u="none" strike="noStrike" dirty="0">
                          <a:solidFill>
                            <a:schemeClr val="tx1"/>
                          </a:solidFill>
                          <a:effectLst/>
                          <a:latin typeface="Arial" panose="020B0604020202020204" pitchFamily="34" charset="0"/>
                        </a:rPr>
                        <a:t>41.0</a:t>
                      </a:r>
                    </a:p>
                  </a:txBody>
                  <a:tcPr marL="9525" marR="9525" marT="9525" marB="0" anchor="ctr"/>
                </a:tc>
                <a:extLst>
                  <a:ext uri="{0D108BD9-81ED-4DB2-BD59-A6C34878D82A}">
                    <a16:rowId xmlns:a16="http://schemas.microsoft.com/office/drawing/2014/main" val="3624207838"/>
                  </a:ext>
                </a:extLst>
              </a:tr>
              <a:tr h="370840">
                <a:tc>
                  <a:txBody>
                    <a:bodyPr/>
                    <a:lstStyle/>
                    <a:p>
                      <a:pPr algn="ctr"/>
                      <a:r>
                        <a:rPr lang="en-US" sz="2000" dirty="0">
                          <a:solidFill>
                            <a:schemeClr val="tx1"/>
                          </a:solidFill>
                        </a:rPr>
                        <a:t>B</a:t>
                      </a:r>
                    </a:p>
                  </a:txBody>
                  <a:tcPr/>
                </a:tc>
                <a:tc>
                  <a:txBody>
                    <a:bodyPr/>
                    <a:lstStyle/>
                    <a:p>
                      <a:pPr algn="ctr" fontAlgn="t"/>
                      <a:r>
                        <a:rPr lang="en-US" sz="2000" b="0" i="0" u="none" strike="noStrike" dirty="0">
                          <a:solidFill>
                            <a:schemeClr val="tx1"/>
                          </a:solidFill>
                          <a:effectLst/>
                          <a:latin typeface="Arial" panose="020B0604020202020204" pitchFamily="34" charset="0"/>
                        </a:rPr>
                        <a:t>15.0</a:t>
                      </a:r>
                    </a:p>
                  </a:txBody>
                  <a:tcPr marL="9525" marR="9525" marT="9525" marB="0" anchor="ctr"/>
                </a:tc>
                <a:tc>
                  <a:txBody>
                    <a:bodyPr/>
                    <a:lstStyle/>
                    <a:p>
                      <a:pPr algn="ctr" fontAlgn="t"/>
                      <a:r>
                        <a:rPr lang="en-US" sz="2000" b="0" i="0" u="none" strike="noStrike" dirty="0">
                          <a:solidFill>
                            <a:schemeClr val="tx1"/>
                          </a:solidFill>
                          <a:effectLst/>
                          <a:latin typeface="Arial" panose="020B0604020202020204" pitchFamily="34" charset="0"/>
                        </a:rPr>
                        <a:t>18.8</a:t>
                      </a:r>
                    </a:p>
                  </a:txBody>
                  <a:tcPr marL="9525" marR="9525" marT="9525" marB="0" anchor="ctr"/>
                </a:tc>
                <a:extLst>
                  <a:ext uri="{0D108BD9-81ED-4DB2-BD59-A6C34878D82A}">
                    <a16:rowId xmlns:a16="http://schemas.microsoft.com/office/drawing/2014/main" val="894086504"/>
                  </a:ext>
                </a:extLst>
              </a:tr>
              <a:tr h="370840">
                <a:tc>
                  <a:txBody>
                    <a:bodyPr/>
                    <a:lstStyle/>
                    <a:p>
                      <a:pPr algn="ctr"/>
                      <a:r>
                        <a:rPr lang="en-US" sz="2000" dirty="0">
                          <a:solidFill>
                            <a:schemeClr val="tx1"/>
                          </a:solidFill>
                        </a:rPr>
                        <a:t>C</a:t>
                      </a:r>
                    </a:p>
                  </a:txBody>
                  <a:tcPr/>
                </a:tc>
                <a:tc>
                  <a:txBody>
                    <a:bodyPr/>
                    <a:lstStyle/>
                    <a:p>
                      <a:pPr algn="ctr" fontAlgn="t"/>
                      <a:r>
                        <a:rPr lang="en-US" sz="2000" b="0" i="0" u="none" strike="noStrike" dirty="0">
                          <a:solidFill>
                            <a:schemeClr val="tx1"/>
                          </a:solidFill>
                          <a:effectLst/>
                          <a:latin typeface="Arial" panose="020B0604020202020204" pitchFamily="34" charset="0"/>
                        </a:rPr>
                        <a:t>13.5</a:t>
                      </a:r>
                    </a:p>
                  </a:txBody>
                  <a:tcPr marL="9525" marR="9525" marT="9525" marB="0" anchor="ctr"/>
                </a:tc>
                <a:tc>
                  <a:txBody>
                    <a:bodyPr/>
                    <a:lstStyle/>
                    <a:p>
                      <a:pPr algn="ctr" fontAlgn="t"/>
                      <a:r>
                        <a:rPr lang="en-US" sz="2000" b="0" i="0" u="none" strike="noStrike" dirty="0">
                          <a:solidFill>
                            <a:schemeClr val="tx1"/>
                          </a:solidFill>
                          <a:effectLst/>
                          <a:latin typeface="Arial" panose="020B0604020202020204" pitchFamily="34" charset="0"/>
                        </a:rPr>
                        <a:t>13.2</a:t>
                      </a:r>
                    </a:p>
                  </a:txBody>
                  <a:tcPr marL="9525" marR="9525" marT="9525" marB="0" anchor="ctr"/>
                </a:tc>
                <a:extLst>
                  <a:ext uri="{0D108BD9-81ED-4DB2-BD59-A6C34878D82A}">
                    <a16:rowId xmlns:a16="http://schemas.microsoft.com/office/drawing/2014/main" val="2113847230"/>
                  </a:ext>
                </a:extLst>
              </a:tr>
              <a:tr h="370840">
                <a:tc>
                  <a:txBody>
                    <a:bodyPr/>
                    <a:lstStyle/>
                    <a:p>
                      <a:pPr algn="ctr"/>
                      <a:r>
                        <a:rPr lang="en-US" sz="2000" dirty="0">
                          <a:solidFill>
                            <a:schemeClr val="tx1"/>
                          </a:solidFill>
                        </a:rPr>
                        <a:t>D</a:t>
                      </a:r>
                    </a:p>
                  </a:txBody>
                  <a:tcPr/>
                </a:tc>
                <a:tc>
                  <a:txBody>
                    <a:bodyPr/>
                    <a:lstStyle/>
                    <a:p>
                      <a:pPr algn="ctr" fontAlgn="t"/>
                      <a:r>
                        <a:rPr lang="en-US" sz="2000" b="0" i="0" u="none" strike="noStrike" dirty="0">
                          <a:solidFill>
                            <a:schemeClr val="tx1"/>
                          </a:solidFill>
                          <a:effectLst/>
                          <a:latin typeface="Arial" panose="020B0604020202020204" pitchFamily="34" charset="0"/>
                        </a:rPr>
                        <a:t>10.2</a:t>
                      </a:r>
                    </a:p>
                  </a:txBody>
                  <a:tcPr marL="9525" marR="9525" marT="9525" marB="0" anchor="ctr"/>
                </a:tc>
                <a:tc>
                  <a:txBody>
                    <a:bodyPr/>
                    <a:lstStyle/>
                    <a:p>
                      <a:pPr algn="ctr" fontAlgn="t"/>
                      <a:r>
                        <a:rPr lang="en-US" sz="2000" b="0" i="0" u="none" strike="noStrike" dirty="0">
                          <a:solidFill>
                            <a:schemeClr val="tx1"/>
                          </a:solidFill>
                          <a:effectLst/>
                          <a:latin typeface="Arial" panose="020B0604020202020204" pitchFamily="34" charset="0"/>
                        </a:rPr>
                        <a:t>9.0</a:t>
                      </a:r>
                    </a:p>
                  </a:txBody>
                  <a:tcPr marL="9525" marR="9525" marT="9525" marB="0" anchor="ctr"/>
                </a:tc>
                <a:extLst>
                  <a:ext uri="{0D108BD9-81ED-4DB2-BD59-A6C34878D82A}">
                    <a16:rowId xmlns:a16="http://schemas.microsoft.com/office/drawing/2014/main" val="1040009260"/>
                  </a:ext>
                </a:extLst>
              </a:tr>
              <a:tr h="370840">
                <a:tc>
                  <a:txBody>
                    <a:bodyPr/>
                    <a:lstStyle/>
                    <a:p>
                      <a:pPr algn="ctr"/>
                      <a:r>
                        <a:rPr lang="en-US" sz="2000" dirty="0">
                          <a:solidFill>
                            <a:schemeClr val="tx1"/>
                          </a:solidFill>
                        </a:rPr>
                        <a:t>F</a:t>
                      </a:r>
                    </a:p>
                  </a:txBody>
                  <a:tcPr/>
                </a:tc>
                <a:tc>
                  <a:txBody>
                    <a:bodyPr/>
                    <a:lstStyle/>
                    <a:p>
                      <a:pPr algn="ctr" fontAlgn="t"/>
                      <a:r>
                        <a:rPr lang="en-US" sz="2000" b="0" i="0" u="none" strike="noStrike" dirty="0">
                          <a:solidFill>
                            <a:schemeClr val="tx1"/>
                          </a:solidFill>
                          <a:effectLst/>
                          <a:latin typeface="Arial" panose="020B0604020202020204" pitchFamily="34" charset="0"/>
                        </a:rPr>
                        <a:t>24.4</a:t>
                      </a:r>
                    </a:p>
                  </a:txBody>
                  <a:tcPr marL="9525" marR="9525" marT="9525" marB="0" anchor="ctr"/>
                </a:tc>
                <a:tc>
                  <a:txBody>
                    <a:bodyPr/>
                    <a:lstStyle/>
                    <a:p>
                      <a:pPr algn="ctr" fontAlgn="t"/>
                      <a:r>
                        <a:rPr lang="en-US" sz="2000" b="0" i="0" u="none" strike="noStrike" dirty="0">
                          <a:solidFill>
                            <a:schemeClr val="tx1"/>
                          </a:solidFill>
                          <a:effectLst/>
                          <a:latin typeface="Arial" panose="020B0604020202020204" pitchFamily="34" charset="0"/>
                        </a:rPr>
                        <a:t>16.5</a:t>
                      </a:r>
                    </a:p>
                  </a:txBody>
                  <a:tcPr marL="9525" marR="9525" marT="9525" marB="0" anchor="ctr"/>
                </a:tc>
                <a:extLst>
                  <a:ext uri="{0D108BD9-81ED-4DB2-BD59-A6C34878D82A}">
                    <a16:rowId xmlns:a16="http://schemas.microsoft.com/office/drawing/2014/main" val="1289576156"/>
                  </a:ext>
                </a:extLst>
              </a:tr>
            </a:tbl>
          </a:graphicData>
        </a:graphic>
      </p:graphicFrame>
    </p:spTree>
    <p:extLst>
      <p:ext uri="{BB962C8B-B14F-4D97-AF65-F5344CB8AC3E}">
        <p14:creationId xmlns:p14="http://schemas.microsoft.com/office/powerpoint/2010/main" val="2367899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shirt&#10;&#10;Description automatically generated">
            <a:extLst>
              <a:ext uri="{FF2B5EF4-FFF2-40B4-BE49-F238E27FC236}">
                <a16:creationId xmlns:a16="http://schemas.microsoft.com/office/drawing/2014/main" id="{5B91EFD4-0CE0-404C-BB3A-F7BBEBE6B206}"/>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549672" y="1806190"/>
            <a:ext cx="5321527" cy="4152090"/>
          </a:xfrm>
          <a:prstGeom prst="rect">
            <a:avLst/>
          </a:prstGeom>
        </p:spPr>
      </p:pic>
      <p:sp>
        <p:nvSpPr>
          <p:cNvPr id="2" name="Title 1">
            <a:extLst>
              <a:ext uri="{FF2B5EF4-FFF2-40B4-BE49-F238E27FC236}">
                <a16:creationId xmlns:a16="http://schemas.microsoft.com/office/drawing/2014/main" id="{DBD9FFB5-7EE6-4C84-8BC9-A0BFC69898A7}"/>
              </a:ext>
            </a:extLst>
          </p:cNvPr>
          <p:cNvSpPr>
            <a:spLocks noGrp="1"/>
          </p:cNvSpPr>
          <p:nvPr>
            <p:ph type="title"/>
          </p:nvPr>
        </p:nvSpPr>
        <p:spPr/>
        <p:txBody>
          <a:bodyPr/>
          <a:lstStyle/>
          <a:p>
            <a:pPr algn="ctr"/>
            <a:r>
              <a:rPr lang="en-US" b="1" dirty="0"/>
              <a:t>UNDERSTANDING THE CHILD DETAIL PAGE </a:t>
            </a:r>
            <a:endParaRPr lang="en-US" dirty="0"/>
          </a:p>
        </p:txBody>
      </p:sp>
      <p:sp>
        <p:nvSpPr>
          <p:cNvPr id="3" name="Content Placeholder 2">
            <a:extLst>
              <a:ext uri="{FF2B5EF4-FFF2-40B4-BE49-F238E27FC236}">
                <a16:creationId xmlns:a16="http://schemas.microsoft.com/office/drawing/2014/main" id="{BE47FB4C-8A63-4F73-9A69-498D5C92028D}"/>
              </a:ext>
            </a:extLst>
          </p:cNvPr>
          <p:cNvSpPr>
            <a:spLocks noGrp="1"/>
          </p:cNvSpPr>
          <p:nvPr>
            <p:ph idx="1"/>
          </p:nvPr>
        </p:nvSpPr>
        <p:spPr>
          <a:xfrm>
            <a:off x="664028" y="2260999"/>
            <a:ext cx="10515600" cy="4231875"/>
          </a:xfrm>
        </p:spPr>
        <p:txBody>
          <a:bodyPr>
            <a:normAutofit fontScale="92500" lnSpcReduction="20000"/>
          </a:bodyPr>
          <a:lstStyle/>
          <a:p>
            <a:r>
              <a:rPr lang="en-US" sz="3200" dirty="0"/>
              <a:t>Names of youth placed</a:t>
            </a:r>
          </a:p>
          <a:p>
            <a:r>
              <a:rPr lang="en-US" sz="3200" dirty="0"/>
              <a:t>Dates of admission and discharge</a:t>
            </a:r>
          </a:p>
          <a:p>
            <a:r>
              <a:rPr lang="en-US" sz="3200" dirty="0"/>
              <a:t>Required vs. Reported Data</a:t>
            </a:r>
          </a:p>
          <a:p>
            <a:r>
              <a:rPr lang="en-US" sz="3200" dirty="0"/>
              <a:t>Base and Incentive Measures</a:t>
            </a:r>
          </a:p>
          <a:p>
            <a:pPr lvl="1"/>
            <a:r>
              <a:rPr lang="en-US" sz="2800" dirty="0"/>
              <a:t>EPSDT Medical and Dental</a:t>
            </a:r>
          </a:p>
          <a:p>
            <a:pPr lvl="1"/>
            <a:r>
              <a:rPr lang="en-US" sz="2800" dirty="0"/>
              <a:t>Academic Supports</a:t>
            </a:r>
          </a:p>
          <a:p>
            <a:pPr lvl="1"/>
            <a:r>
              <a:rPr lang="en-US" sz="2800" dirty="0"/>
              <a:t>ECEM and General Contacts  </a:t>
            </a:r>
          </a:p>
          <a:p>
            <a:pPr lvl="1"/>
            <a:r>
              <a:rPr lang="en-US" sz="2800" dirty="0"/>
              <a:t>ILP Specialty Outcomes </a:t>
            </a:r>
          </a:p>
          <a:p>
            <a:endParaRPr lang="en-US" sz="3200" dirty="0"/>
          </a:p>
          <a:p>
            <a:pPr marL="0" indent="0" algn="ctr">
              <a:buNone/>
            </a:pPr>
            <a:r>
              <a:rPr lang="en-US" sz="3200" b="1" dirty="0"/>
              <a:t>REMEMBER: This data is all </a:t>
            </a:r>
            <a:r>
              <a:rPr lang="en-US" sz="3200" b="1" u="sng" dirty="0"/>
              <a:t>youth</a:t>
            </a:r>
            <a:r>
              <a:rPr lang="en-US" sz="3200" b="1" dirty="0"/>
              <a:t> specific.</a:t>
            </a:r>
          </a:p>
          <a:p>
            <a:endParaRPr lang="en-US" dirty="0"/>
          </a:p>
          <a:p>
            <a:endParaRPr lang="en-US" dirty="0"/>
          </a:p>
          <a:p>
            <a:endParaRPr lang="en-US" dirty="0"/>
          </a:p>
        </p:txBody>
      </p:sp>
      <p:sp>
        <p:nvSpPr>
          <p:cNvPr id="5" name="TextBox 4">
            <a:extLst>
              <a:ext uri="{FF2B5EF4-FFF2-40B4-BE49-F238E27FC236}">
                <a16:creationId xmlns:a16="http://schemas.microsoft.com/office/drawing/2014/main" id="{DF6A7EBF-72A9-4C58-89A2-2225C4FE14CB}"/>
              </a:ext>
            </a:extLst>
          </p:cNvPr>
          <p:cNvSpPr txBox="1"/>
          <p:nvPr/>
        </p:nvSpPr>
        <p:spPr>
          <a:xfrm>
            <a:off x="1476375" y="1302603"/>
            <a:ext cx="9239250" cy="830997"/>
          </a:xfrm>
          <a:prstGeom prst="rect">
            <a:avLst/>
          </a:prstGeom>
          <a:noFill/>
        </p:spPr>
        <p:txBody>
          <a:bodyPr wrap="square">
            <a:spAutoFit/>
          </a:bodyPr>
          <a:lstStyle/>
          <a:p>
            <a:pPr algn="ctr"/>
            <a:r>
              <a:rPr lang="en-US" sz="2400" dirty="0"/>
              <a:t>A child specific breakdown of the RBWO provider self reported data for the quarter.</a:t>
            </a:r>
          </a:p>
        </p:txBody>
      </p:sp>
    </p:spTree>
    <p:extLst>
      <p:ext uri="{BB962C8B-B14F-4D97-AF65-F5344CB8AC3E}">
        <p14:creationId xmlns:p14="http://schemas.microsoft.com/office/powerpoint/2010/main" val="16893423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video game&#10;&#10;Description automatically generated">
            <a:extLst>
              <a:ext uri="{FF2B5EF4-FFF2-40B4-BE49-F238E27FC236}">
                <a16:creationId xmlns:a16="http://schemas.microsoft.com/office/drawing/2014/main" id="{34ABBBA2-699A-4F4E-B876-26BD95059581}"/>
              </a:ext>
            </a:extLst>
          </p:cNvPr>
          <p:cNvPicPr>
            <a:picLocks noChangeAspect="1"/>
          </p:cNvPicPr>
          <p:nvPr/>
        </p:nvPicPr>
        <p:blipFill>
          <a:blip r:embed="rId3"/>
          <a:stretch>
            <a:fillRect/>
          </a:stretch>
        </p:blipFill>
        <p:spPr>
          <a:xfrm>
            <a:off x="121919" y="-43756"/>
            <a:ext cx="12213549" cy="6782181"/>
          </a:xfrm>
          <a:prstGeom prst="rect">
            <a:avLst/>
          </a:prstGeom>
        </p:spPr>
      </p:pic>
      <p:sp>
        <p:nvSpPr>
          <p:cNvPr id="2" name="Title 1">
            <a:extLst>
              <a:ext uri="{FF2B5EF4-FFF2-40B4-BE49-F238E27FC236}">
                <a16:creationId xmlns:a16="http://schemas.microsoft.com/office/drawing/2014/main" id="{599B3AC1-B13A-4AA8-9199-236183645DDD}"/>
              </a:ext>
            </a:extLst>
          </p:cNvPr>
          <p:cNvSpPr>
            <a:spLocks noGrp="1"/>
          </p:cNvSpPr>
          <p:nvPr>
            <p:ph type="title"/>
          </p:nvPr>
        </p:nvSpPr>
        <p:spPr>
          <a:xfrm>
            <a:off x="838200" y="0"/>
            <a:ext cx="10515600" cy="1325563"/>
          </a:xfrm>
        </p:spPr>
        <p:txBody>
          <a:bodyPr vert="horz" lIns="91440" tIns="45720" rIns="91440" bIns="45720" rtlCol="0" anchor="ctr">
            <a:normAutofit/>
          </a:bodyPr>
          <a:lstStyle/>
          <a:p>
            <a:pPr algn="ctr"/>
            <a:endParaRPr lang="en-US" b="1" dirty="0"/>
          </a:p>
        </p:txBody>
      </p:sp>
      <p:sp>
        <p:nvSpPr>
          <p:cNvPr id="10" name="Oval 9">
            <a:extLst>
              <a:ext uri="{FF2B5EF4-FFF2-40B4-BE49-F238E27FC236}">
                <a16:creationId xmlns:a16="http://schemas.microsoft.com/office/drawing/2014/main" id="{C3B5E5F9-BD6A-4F71-A4AD-4FCF1AFF362F}"/>
              </a:ext>
            </a:extLst>
          </p:cNvPr>
          <p:cNvSpPr/>
          <p:nvPr/>
        </p:nvSpPr>
        <p:spPr>
          <a:xfrm>
            <a:off x="3622739" y="2185918"/>
            <a:ext cx="465961" cy="435620"/>
          </a:xfrm>
          <a:prstGeom prst="ellipse">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CD59C0C6-9781-48A1-9E3C-A87AD16BB383}"/>
              </a:ext>
            </a:extLst>
          </p:cNvPr>
          <p:cNvSpPr/>
          <p:nvPr/>
        </p:nvSpPr>
        <p:spPr>
          <a:xfrm>
            <a:off x="3886198" y="4834242"/>
            <a:ext cx="549436" cy="480060"/>
          </a:xfrm>
          <a:prstGeom prst="ellipse">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F0217E29-2B22-484D-9031-D8EA061C439A}"/>
              </a:ext>
            </a:extLst>
          </p:cNvPr>
          <p:cNvSpPr/>
          <p:nvPr/>
        </p:nvSpPr>
        <p:spPr>
          <a:xfrm>
            <a:off x="9102325" y="1887713"/>
            <a:ext cx="858305" cy="733825"/>
          </a:xfrm>
          <a:prstGeom prst="ellipse">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1E45F561-8BBE-4224-94A7-00DFB194D8F3}"/>
              </a:ext>
            </a:extLst>
          </p:cNvPr>
          <p:cNvSpPr/>
          <p:nvPr/>
        </p:nvSpPr>
        <p:spPr>
          <a:xfrm>
            <a:off x="0" y="2532186"/>
            <a:ext cx="5455920" cy="896814"/>
          </a:xfrm>
          <a:prstGeom prst="rect">
            <a:avLst/>
          </a:prstGeom>
          <a:solidFill>
            <a:srgbClr val="E06E2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CHILD NAME:	GA Score ID:	SHINES ID:</a:t>
            </a:r>
          </a:p>
        </p:txBody>
      </p:sp>
      <p:sp>
        <p:nvSpPr>
          <p:cNvPr id="6" name="Rectangle 5">
            <a:extLst>
              <a:ext uri="{FF2B5EF4-FFF2-40B4-BE49-F238E27FC236}">
                <a16:creationId xmlns:a16="http://schemas.microsoft.com/office/drawing/2014/main" id="{0C83DABF-3F52-4B9D-B95A-AE5FE4250CF6}"/>
              </a:ext>
            </a:extLst>
          </p:cNvPr>
          <p:cNvSpPr/>
          <p:nvPr/>
        </p:nvSpPr>
        <p:spPr>
          <a:xfrm>
            <a:off x="-63916" y="4282439"/>
            <a:ext cx="5455920" cy="352865"/>
          </a:xfrm>
          <a:prstGeom prst="rect">
            <a:avLst/>
          </a:prstGeom>
          <a:solidFill>
            <a:srgbClr val="E06E2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1A28E6A6-97FF-4FF9-B77D-6823A7F5AE25}"/>
              </a:ext>
            </a:extLst>
          </p:cNvPr>
          <p:cNvSpPr/>
          <p:nvPr/>
        </p:nvSpPr>
        <p:spPr>
          <a:xfrm>
            <a:off x="-63916" y="5495659"/>
            <a:ext cx="5455920" cy="352865"/>
          </a:xfrm>
          <a:prstGeom prst="rect">
            <a:avLst/>
          </a:prstGeom>
          <a:solidFill>
            <a:srgbClr val="E06E2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01629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street sign on a pole&#10;&#10;Description automatically generated">
            <a:extLst>
              <a:ext uri="{FF2B5EF4-FFF2-40B4-BE49-F238E27FC236}">
                <a16:creationId xmlns:a16="http://schemas.microsoft.com/office/drawing/2014/main" id="{A978CFDF-8A60-40B7-9369-D85D3583419A}"/>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478674" y="2699276"/>
            <a:ext cx="3875126" cy="3381429"/>
          </a:xfrm>
          <a:prstGeom prst="rect">
            <a:avLst/>
          </a:prstGeom>
        </p:spPr>
      </p:pic>
      <p:sp>
        <p:nvSpPr>
          <p:cNvPr id="2" name="Title 1">
            <a:extLst>
              <a:ext uri="{FF2B5EF4-FFF2-40B4-BE49-F238E27FC236}">
                <a16:creationId xmlns:a16="http://schemas.microsoft.com/office/drawing/2014/main" id="{88164258-49BD-454A-A4E9-D38ED59C7E8F}"/>
              </a:ext>
            </a:extLst>
          </p:cNvPr>
          <p:cNvSpPr>
            <a:spLocks noGrp="1"/>
          </p:cNvSpPr>
          <p:nvPr>
            <p:ph type="title"/>
          </p:nvPr>
        </p:nvSpPr>
        <p:spPr/>
        <p:txBody>
          <a:bodyPr/>
          <a:lstStyle/>
          <a:p>
            <a:pPr algn="ctr"/>
            <a:r>
              <a:rPr lang="en-US" b="1" dirty="0"/>
              <a:t>UNDERSTANDING THE STAFF DETAIL PAGE </a:t>
            </a:r>
            <a:endParaRPr lang="en-US" dirty="0"/>
          </a:p>
        </p:txBody>
      </p:sp>
      <p:sp>
        <p:nvSpPr>
          <p:cNvPr id="3" name="Content Placeholder 2">
            <a:extLst>
              <a:ext uri="{FF2B5EF4-FFF2-40B4-BE49-F238E27FC236}">
                <a16:creationId xmlns:a16="http://schemas.microsoft.com/office/drawing/2014/main" id="{3B3FFD9B-0E8B-455D-BAC6-D4B93F0735B9}"/>
              </a:ext>
            </a:extLst>
          </p:cNvPr>
          <p:cNvSpPr>
            <a:spLocks noGrp="1"/>
          </p:cNvSpPr>
          <p:nvPr>
            <p:ph idx="1"/>
          </p:nvPr>
        </p:nvSpPr>
        <p:spPr>
          <a:xfrm>
            <a:off x="557213" y="1991378"/>
            <a:ext cx="6985000" cy="4655003"/>
          </a:xfrm>
        </p:spPr>
        <p:txBody>
          <a:bodyPr>
            <a:normAutofit/>
          </a:bodyPr>
          <a:lstStyle/>
          <a:p>
            <a:r>
              <a:rPr lang="en-US" dirty="0"/>
              <a:t>Name of staff and RBWO Role</a:t>
            </a:r>
          </a:p>
          <a:p>
            <a:r>
              <a:rPr lang="en-US" dirty="0"/>
              <a:t>Number of days worked in the quarter</a:t>
            </a:r>
          </a:p>
          <a:p>
            <a:r>
              <a:rPr lang="en-US" dirty="0"/>
              <a:t>Training required for current quarter (Y/N)</a:t>
            </a:r>
          </a:p>
          <a:p>
            <a:r>
              <a:rPr lang="en-US" dirty="0"/>
              <a:t># of training hours completed during quarter</a:t>
            </a:r>
          </a:p>
          <a:p>
            <a:r>
              <a:rPr lang="en-US" dirty="0"/>
              <a:t># of training hours completed during fiscal year </a:t>
            </a:r>
          </a:p>
          <a:p>
            <a:r>
              <a:rPr lang="en-US" dirty="0"/>
              <a:t>Foundations Registration and Completion</a:t>
            </a:r>
          </a:p>
          <a:p>
            <a:r>
              <a:rPr lang="en-US" dirty="0"/>
              <a:t>Safety Screenings completed (Y/N)</a:t>
            </a:r>
          </a:p>
          <a:p>
            <a:r>
              <a:rPr lang="en-US" dirty="0"/>
              <a:t>Licensure </a:t>
            </a:r>
          </a:p>
          <a:p>
            <a:endParaRPr lang="en-US" dirty="0"/>
          </a:p>
        </p:txBody>
      </p:sp>
      <p:sp>
        <p:nvSpPr>
          <p:cNvPr id="5" name="TextBox 4">
            <a:extLst>
              <a:ext uri="{FF2B5EF4-FFF2-40B4-BE49-F238E27FC236}">
                <a16:creationId xmlns:a16="http://schemas.microsoft.com/office/drawing/2014/main" id="{F15B627C-B3B6-430A-9DCF-BBBA3548A7D8}"/>
              </a:ext>
            </a:extLst>
          </p:cNvPr>
          <p:cNvSpPr txBox="1"/>
          <p:nvPr/>
        </p:nvSpPr>
        <p:spPr>
          <a:xfrm>
            <a:off x="1476375" y="1302603"/>
            <a:ext cx="9239250" cy="830997"/>
          </a:xfrm>
          <a:prstGeom prst="rect">
            <a:avLst/>
          </a:prstGeom>
          <a:noFill/>
        </p:spPr>
        <p:txBody>
          <a:bodyPr wrap="square">
            <a:spAutoFit/>
          </a:bodyPr>
          <a:lstStyle/>
          <a:p>
            <a:pPr algn="ctr"/>
            <a:r>
              <a:rPr lang="en-US" sz="2400" dirty="0"/>
              <a:t>A RBWO Staff specific breakdown of self reported training and Safety Screening data for the quarter.</a:t>
            </a:r>
          </a:p>
        </p:txBody>
      </p:sp>
    </p:spTree>
    <p:extLst>
      <p:ext uri="{BB962C8B-B14F-4D97-AF65-F5344CB8AC3E}">
        <p14:creationId xmlns:p14="http://schemas.microsoft.com/office/powerpoint/2010/main" val="24358496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 shot of a computer&#10;&#10;Description automatically generated">
            <a:extLst>
              <a:ext uri="{FF2B5EF4-FFF2-40B4-BE49-F238E27FC236}">
                <a16:creationId xmlns:a16="http://schemas.microsoft.com/office/drawing/2014/main" id="{CE197788-A0E9-44E8-A176-22F7942EAAA8}"/>
              </a:ext>
            </a:extLst>
          </p:cNvPr>
          <p:cNvPicPr>
            <a:picLocks noChangeAspect="1"/>
          </p:cNvPicPr>
          <p:nvPr/>
        </p:nvPicPr>
        <p:blipFill>
          <a:blip r:embed="rId2"/>
          <a:stretch>
            <a:fillRect/>
          </a:stretch>
        </p:blipFill>
        <p:spPr>
          <a:xfrm>
            <a:off x="244729" y="403411"/>
            <a:ext cx="11071932" cy="5995295"/>
          </a:xfrm>
          <a:prstGeom prst="rect">
            <a:avLst/>
          </a:prstGeom>
        </p:spPr>
      </p:pic>
      <p:sp>
        <p:nvSpPr>
          <p:cNvPr id="11" name="Arrow: Right 10">
            <a:extLst>
              <a:ext uri="{FF2B5EF4-FFF2-40B4-BE49-F238E27FC236}">
                <a16:creationId xmlns:a16="http://schemas.microsoft.com/office/drawing/2014/main" id="{5A9D5519-42DE-43DC-854A-20B74504028B}"/>
              </a:ext>
            </a:extLst>
          </p:cNvPr>
          <p:cNvSpPr/>
          <p:nvPr/>
        </p:nvSpPr>
        <p:spPr>
          <a:xfrm>
            <a:off x="1646436" y="2350561"/>
            <a:ext cx="1973943" cy="10599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60 or more days</a:t>
            </a:r>
          </a:p>
        </p:txBody>
      </p:sp>
      <p:sp>
        <p:nvSpPr>
          <p:cNvPr id="17" name="Oval 16">
            <a:extLst>
              <a:ext uri="{FF2B5EF4-FFF2-40B4-BE49-F238E27FC236}">
                <a16:creationId xmlns:a16="http://schemas.microsoft.com/office/drawing/2014/main" id="{C05FA411-76C3-496F-9F20-DDF034846B7F}"/>
              </a:ext>
            </a:extLst>
          </p:cNvPr>
          <p:cNvSpPr/>
          <p:nvPr/>
        </p:nvSpPr>
        <p:spPr>
          <a:xfrm>
            <a:off x="6094476" y="2620884"/>
            <a:ext cx="509524" cy="514202"/>
          </a:xfrm>
          <a:prstGeom prst="ellipse">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40377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E64BCE55-D8BD-40AA-A5E1-76BC487989E0}"/>
              </a:ext>
            </a:extLst>
          </p:cNvPr>
          <p:cNvPicPr>
            <a:picLocks noGrp="1" noChangeAspect="1"/>
          </p:cNvPicPr>
          <p:nvPr>
            <p:ph idx="1"/>
          </p:nvPr>
        </p:nvPicPr>
        <p:blipFill rotWithShape="1">
          <a:blip r:embed="rId2"/>
          <a:srcRect t="15019" b="6627"/>
          <a:stretch/>
        </p:blipFill>
        <p:spPr>
          <a:xfrm>
            <a:off x="0" y="589330"/>
            <a:ext cx="15202654" cy="5901411"/>
          </a:xfrm>
          <a:prstGeom prst="rect">
            <a:avLst/>
          </a:prstGeom>
        </p:spPr>
      </p:pic>
      <p:sp>
        <p:nvSpPr>
          <p:cNvPr id="5" name="Oval 4">
            <a:extLst>
              <a:ext uri="{FF2B5EF4-FFF2-40B4-BE49-F238E27FC236}">
                <a16:creationId xmlns:a16="http://schemas.microsoft.com/office/drawing/2014/main" id="{15EA1B64-0302-4773-84E6-5CE26DAA253D}"/>
              </a:ext>
            </a:extLst>
          </p:cNvPr>
          <p:cNvSpPr/>
          <p:nvPr/>
        </p:nvSpPr>
        <p:spPr>
          <a:xfrm>
            <a:off x="6533537" y="2433486"/>
            <a:ext cx="1696064" cy="545690"/>
          </a:xfrm>
          <a:prstGeom prst="ellipse">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Arrow: Right 5">
            <a:extLst>
              <a:ext uri="{FF2B5EF4-FFF2-40B4-BE49-F238E27FC236}">
                <a16:creationId xmlns:a16="http://schemas.microsoft.com/office/drawing/2014/main" id="{C8E0C96B-FB3D-4CF6-AD40-EA8149734866}"/>
              </a:ext>
            </a:extLst>
          </p:cNvPr>
          <p:cNvSpPr/>
          <p:nvPr/>
        </p:nvSpPr>
        <p:spPr>
          <a:xfrm rot="10800000">
            <a:off x="5331416" y="5284925"/>
            <a:ext cx="604434" cy="201478"/>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582692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sign&#10;&#10;Description automatically generated">
            <a:extLst>
              <a:ext uri="{FF2B5EF4-FFF2-40B4-BE49-F238E27FC236}">
                <a16:creationId xmlns:a16="http://schemas.microsoft.com/office/drawing/2014/main" id="{46D0ED58-91D3-40EE-BD50-A5C6D70993E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2945492" y="714373"/>
            <a:ext cx="5886450" cy="2943225"/>
          </a:xfrm>
          <a:prstGeom prst="rect">
            <a:avLst/>
          </a:prstGeom>
        </p:spPr>
      </p:pic>
      <p:sp>
        <p:nvSpPr>
          <p:cNvPr id="7" name="TextBox 6">
            <a:extLst>
              <a:ext uri="{FF2B5EF4-FFF2-40B4-BE49-F238E27FC236}">
                <a16:creationId xmlns:a16="http://schemas.microsoft.com/office/drawing/2014/main" id="{8FAE3818-09B4-445E-8D56-F07D9635E992}"/>
              </a:ext>
            </a:extLst>
          </p:cNvPr>
          <p:cNvSpPr txBox="1"/>
          <p:nvPr/>
        </p:nvSpPr>
        <p:spPr>
          <a:xfrm>
            <a:off x="1465942" y="3788229"/>
            <a:ext cx="9260115" cy="2062103"/>
          </a:xfrm>
          <a:prstGeom prst="rect">
            <a:avLst/>
          </a:prstGeom>
          <a:noFill/>
        </p:spPr>
        <p:txBody>
          <a:bodyPr wrap="square" rtlCol="0">
            <a:spAutoFit/>
          </a:bodyPr>
          <a:lstStyle/>
          <a:p>
            <a:pPr algn="ctr"/>
            <a:r>
              <a:rPr lang="en-US" sz="3200" dirty="0"/>
              <a:t>Access the PBP Measurements and Standards Guide at </a:t>
            </a:r>
          </a:p>
          <a:p>
            <a:pPr algn="ctr"/>
            <a:r>
              <a:rPr lang="en-US" sz="3200" dirty="0">
                <a:hlinkClick r:id="rId4"/>
              </a:rPr>
              <a:t>www.gascore.com</a:t>
            </a:r>
            <a:r>
              <a:rPr lang="en-US" sz="3200" dirty="0"/>
              <a:t> </a:t>
            </a:r>
          </a:p>
          <a:p>
            <a:pPr algn="ctr"/>
            <a:endParaRPr lang="en-US" sz="3200" dirty="0"/>
          </a:p>
          <a:p>
            <a:pPr algn="ctr"/>
            <a:r>
              <a:rPr lang="en-US" sz="3200" dirty="0"/>
              <a:t>Under Key Documents and Forms </a:t>
            </a:r>
          </a:p>
        </p:txBody>
      </p:sp>
    </p:spTree>
    <p:extLst>
      <p:ext uri="{BB962C8B-B14F-4D97-AF65-F5344CB8AC3E}">
        <p14:creationId xmlns:p14="http://schemas.microsoft.com/office/powerpoint/2010/main" val="35135336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038D3-94C1-44E5-B7D3-3DDB26877012}"/>
              </a:ext>
            </a:extLst>
          </p:cNvPr>
          <p:cNvSpPr>
            <a:spLocks noGrp="1"/>
          </p:cNvSpPr>
          <p:nvPr>
            <p:ph type="title"/>
          </p:nvPr>
        </p:nvSpPr>
        <p:spPr/>
        <p:txBody>
          <a:bodyPr/>
          <a:lstStyle/>
          <a:p>
            <a:r>
              <a:rPr lang="en-US" b="1" dirty="0">
                <a:solidFill>
                  <a:srgbClr val="FF0000"/>
                </a:solidFill>
              </a:rPr>
              <a:t>New</a:t>
            </a:r>
            <a:r>
              <a:rPr lang="en-US" b="1" dirty="0"/>
              <a:t> RBWO Standard 1.18</a:t>
            </a:r>
          </a:p>
        </p:txBody>
      </p:sp>
      <p:sp>
        <p:nvSpPr>
          <p:cNvPr id="5" name="TextBox 4">
            <a:extLst>
              <a:ext uri="{FF2B5EF4-FFF2-40B4-BE49-F238E27FC236}">
                <a16:creationId xmlns:a16="http://schemas.microsoft.com/office/drawing/2014/main" id="{57582F97-F786-45C8-A1B0-902843277689}"/>
              </a:ext>
            </a:extLst>
          </p:cNvPr>
          <p:cNvSpPr txBox="1"/>
          <p:nvPr/>
        </p:nvSpPr>
        <p:spPr>
          <a:xfrm>
            <a:off x="838200" y="1498570"/>
            <a:ext cx="7838357" cy="5018425"/>
          </a:xfrm>
          <a:prstGeom prst="rect">
            <a:avLst/>
          </a:prstGeom>
          <a:noFill/>
        </p:spPr>
        <p:txBody>
          <a:bodyPr wrap="square" rtlCol="0">
            <a:spAutoFit/>
          </a:bodyPr>
          <a:lstStyle/>
          <a:p>
            <a:pPr marL="0" marR="0" indent="0">
              <a:lnSpc>
                <a:spcPct val="115000"/>
              </a:lnSpc>
              <a:spcBef>
                <a:spcPts val="0"/>
              </a:spcBef>
              <a:spcAft>
                <a:spcPts val="0"/>
              </a:spcAft>
              <a:buNone/>
            </a:pPr>
            <a:r>
              <a:rPr lang="en-US" sz="2800" dirty="0">
                <a:effectLst/>
                <a:ea typeface="Times New Roman" panose="02020603050405020304" pitchFamily="18" charset="0"/>
                <a:cs typeface="Times New Roman" panose="02020603050405020304" pitchFamily="18" charset="0"/>
              </a:rPr>
              <a:t>Providers must develop a Quality Assurance Plan (QAP) targeted at ensuring all required background checks are completed and uploaded no more than 30 days prior to the employee’s hire or anniversary date. The QAP must include the provider’s method of tracking staff background checks due within the 30-day time period and indicate which individual(s) are responsible for oversight of the QAP. The QAP must be uploaded under the provider’s profile tab in GA+SCORE updated annually.</a:t>
            </a:r>
          </a:p>
        </p:txBody>
      </p:sp>
      <p:pic>
        <p:nvPicPr>
          <p:cNvPr id="7" name="Picture 6" descr="A close up of a sign&#10;&#10;Description automatically generated">
            <a:extLst>
              <a:ext uri="{FF2B5EF4-FFF2-40B4-BE49-F238E27FC236}">
                <a16:creationId xmlns:a16="http://schemas.microsoft.com/office/drawing/2014/main" id="{B2F39022-97BB-4A69-8953-66D6566A3B84}"/>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378483" y="2999287"/>
            <a:ext cx="3813517" cy="3813517"/>
          </a:xfrm>
          <a:prstGeom prst="rect">
            <a:avLst/>
          </a:prstGeom>
        </p:spPr>
      </p:pic>
    </p:spTree>
    <p:extLst>
      <p:ext uri="{BB962C8B-B14F-4D97-AF65-F5344CB8AC3E}">
        <p14:creationId xmlns:p14="http://schemas.microsoft.com/office/powerpoint/2010/main" val="10815058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B6578CD-0B7F-40FD-B905-B2CBEB1AF007}"/>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2788319" y="1223543"/>
            <a:ext cx="6307554" cy="4726461"/>
          </a:xfrm>
        </p:spPr>
      </p:pic>
    </p:spTree>
    <p:extLst>
      <p:ext uri="{BB962C8B-B14F-4D97-AF65-F5344CB8AC3E}">
        <p14:creationId xmlns:p14="http://schemas.microsoft.com/office/powerpoint/2010/main" val="4208939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9E159-48D0-4A05-9F13-39B08440812D}"/>
              </a:ext>
            </a:extLst>
          </p:cNvPr>
          <p:cNvSpPr>
            <a:spLocks noGrp="1"/>
          </p:cNvSpPr>
          <p:nvPr>
            <p:ph type="ctrTitle"/>
          </p:nvPr>
        </p:nvSpPr>
        <p:spPr>
          <a:xfrm>
            <a:off x="1421259" y="1122363"/>
            <a:ext cx="9144000" cy="2387600"/>
          </a:xfrm>
        </p:spPr>
        <p:txBody>
          <a:bodyPr/>
          <a:lstStyle/>
          <a:p>
            <a:r>
              <a:rPr lang="en-US" b="1" dirty="0"/>
              <a:t>Progressive Compliance Process</a:t>
            </a:r>
          </a:p>
        </p:txBody>
      </p:sp>
      <p:sp>
        <p:nvSpPr>
          <p:cNvPr id="3" name="Subtitle 2">
            <a:extLst>
              <a:ext uri="{FF2B5EF4-FFF2-40B4-BE49-F238E27FC236}">
                <a16:creationId xmlns:a16="http://schemas.microsoft.com/office/drawing/2014/main" id="{F069B324-03D3-4AFA-93A7-3543D936F426}"/>
              </a:ext>
            </a:extLst>
          </p:cNvPr>
          <p:cNvSpPr>
            <a:spLocks noGrp="1"/>
          </p:cNvSpPr>
          <p:nvPr>
            <p:ph type="subTitle" idx="1"/>
          </p:nvPr>
        </p:nvSpPr>
        <p:spPr/>
        <p:txBody>
          <a:bodyPr>
            <a:normAutofit/>
          </a:bodyPr>
          <a:lstStyle/>
          <a:p>
            <a:r>
              <a:rPr lang="en-US" sz="3200" b="1" i="1" dirty="0"/>
              <a:t>Deborah Spaulding, North Monitoring Manager</a:t>
            </a:r>
          </a:p>
        </p:txBody>
      </p:sp>
    </p:spTree>
    <p:extLst>
      <p:ext uri="{BB962C8B-B14F-4D97-AF65-F5344CB8AC3E}">
        <p14:creationId xmlns:p14="http://schemas.microsoft.com/office/powerpoint/2010/main" val="20810240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D9744-5A5A-476A-919B-4A65AEFB8CD9}"/>
              </a:ext>
            </a:extLst>
          </p:cNvPr>
          <p:cNvSpPr>
            <a:spLocks noGrp="1"/>
          </p:cNvSpPr>
          <p:nvPr>
            <p:ph type="title"/>
          </p:nvPr>
        </p:nvSpPr>
        <p:spPr>
          <a:xfrm>
            <a:off x="655320" y="365125"/>
            <a:ext cx="5120114" cy="1692794"/>
          </a:xfrm>
        </p:spPr>
        <p:txBody>
          <a:bodyPr vert="horz" lIns="91440" tIns="45720" rIns="91440" bIns="45720" rtlCol="0" anchor="ctr">
            <a:normAutofit/>
          </a:bodyPr>
          <a:lstStyle/>
          <a:p>
            <a:r>
              <a:rPr lang="en-US" dirty="0"/>
              <a:t>Why Is Progressive Compliance Needed?</a:t>
            </a:r>
          </a:p>
        </p:txBody>
      </p:sp>
      <p:sp>
        <p:nvSpPr>
          <p:cNvPr id="3" name="Content Placeholder 2">
            <a:extLst>
              <a:ext uri="{FF2B5EF4-FFF2-40B4-BE49-F238E27FC236}">
                <a16:creationId xmlns:a16="http://schemas.microsoft.com/office/drawing/2014/main" id="{C6B670F2-7060-45F3-AD48-1A73419BF875}"/>
              </a:ext>
            </a:extLst>
          </p:cNvPr>
          <p:cNvSpPr>
            <a:spLocks noGrp="1"/>
          </p:cNvSpPr>
          <p:nvPr>
            <p:ph sz="half" idx="1"/>
          </p:nvPr>
        </p:nvSpPr>
        <p:spPr>
          <a:xfrm>
            <a:off x="655321" y="2575033"/>
            <a:ext cx="5440679" cy="3917819"/>
          </a:xfrm>
        </p:spPr>
        <p:txBody>
          <a:bodyPr vert="horz" lIns="91440" tIns="45720" rIns="91440" bIns="45720" rtlCol="0">
            <a:normAutofit/>
          </a:bodyPr>
          <a:lstStyle/>
          <a:p>
            <a:r>
              <a:rPr lang="en-US" sz="3200" dirty="0"/>
              <a:t>A protocol is needed to address overall non-compliance with Minimum Standards, Child Welfare policy and other contractual obligations.</a:t>
            </a:r>
          </a:p>
          <a:p>
            <a:r>
              <a:rPr lang="en-US" sz="3200" dirty="0"/>
              <a:t>Formalized Process</a:t>
            </a:r>
          </a:p>
          <a:p>
            <a:r>
              <a:rPr lang="en-US" sz="3200" dirty="0"/>
              <a:t>Consistency</a:t>
            </a:r>
          </a:p>
          <a:p>
            <a:endParaRPr lang="en-US" sz="1800" dirty="0"/>
          </a:p>
        </p:txBody>
      </p:sp>
      <p:pic>
        <p:nvPicPr>
          <p:cNvPr id="5" name="Content Placeholder 5">
            <a:extLst>
              <a:ext uri="{FF2B5EF4-FFF2-40B4-BE49-F238E27FC236}">
                <a16:creationId xmlns:a16="http://schemas.microsoft.com/office/drawing/2014/main" id="{86D3C5F1-4519-43F5-98F5-CA8D260BA86C}"/>
              </a:ext>
            </a:extLst>
          </p:cNvPr>
          <p:cNvPicPr>
            <a:picLocks noGrp="1" noChangeAspect="1"/>
          </p:cNvPicPr>
          <p:nvPr>
            <p:ph sz="half" idx="2"/>
          </p:nvPr>
        </p:nvPicPr>
        <p:blipFill rotWithShape="1">
          <a:blip r:embed="rId2">
            <a:extLst>
              <a:ext uri="{837473B0-CC2E-450A-ABE3-18F120FF3D39}">
                <a1611:picAttrSrcUrl xmlns:a1611="http://schemas.microsoft.com/office/drawing/2016/11/main" r:id="rId3"/>
              </a:ext>
            </a:extLst>
          </a:blip>
          <a:srcRect l="2607" r="5338"/>
          <a:stretch/>
        </p:blipFill>
        <p:spPr>
          <a:xfrm>
            <a:off x="6751319" y="947777"/>
            <a:ext cx="5440679" cy="5910220"/>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5555698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91DB3-9EEA-4CDF-95FD-2DF52766CE92}"/>
              </a:ext>
            </a:extLst>
          </p:cNvPr>
          <p:cNvSpPr>
            <a:spLocks noGrp="1"/>
          </p:cNvSpPr>
          <p:nvPr>
            <p:ph type="title"/>
          </p:nvPr>
        </p:nvSpPr>
        <p:spPr>
          <a:xfrm>
            <a:off x="4965430" y="629268"/>
            <a:ext cx="6586491" cy="1286160"/>
          </a:xfrm>
        </p:spPr>
        <p:txBody>
          <a:bodyPr anchor="b">
            <a:normAutofit/>
          </a:bodyPr>
          <a:lstStyle/>
          <a:p>
            <a:r>
              <a:rPr lang="en-US" dirty="0"/>
              <a:t>Phase One</a:t>
            </a:r>
          </a:p>
        </p:txBody>
      </p:sp>
      <p:sp>
        <p:nvSpPr>
          <p:cNvPr id="3" name="Content Placeholder 2">
            <a:extLst>
              <a:ext uri="{FF2B5EF4-FFF2-40B4-BE49-F238E27FC236}">
                <a16:creationId xmlns:a16="http://schemas.microsoft.com/office/drawing/2014/main" id="{3AB262DF-0444-4CB8-82E2-2BF35ECB489D}"/>
              </a:ext>
            </a:extLst>
          </p:cNvPr>
          <p:cNvSpPr>
            <a:spLocks noGrp="1"/>
          </p:cNvSpPr>
          <p:nvPr>
            <p:ph idx="1"/>
          </p:nvPr>
        </p:nvSpPr>
        <p:spPr>
          <a:xfrm>
            <a:off x="4965431" y="2438400"/>
            <a:ext cx="6586489" cy="4297677"/>
          </a:xfrm>
        </p:spPr>
        <p:txBody>
          <a:bodyPr>
            <a:normAutofit fontScale="92500" lnSpcReduction="10000"/>
          </a:bodyPr>
          <a:lstStyle/>
          <a:p>
            <a:r>
              <a:rPr lang="en-US" sz="2200" dirty="0"/>
              <a:t>Phase One focuses on providing identified needed resources and supports in addressing any form of non-compliance.</a:t>
            </a:r>
          </a:p>
          <a:p>
            <a:r>
              <a:rPr lang="en-US" sz="2200" u="sng" dirty="0"/>
              <a:t>Step One</a:t>
            </a:r>
            <a:r>
              <a:rPr lang="en-US" sz="2200" dirty="0"/>
              <a:t>:</a:t>
            </a:r>
          </a:p>
          <a:p>
            <a:r>
              <a:rPr lang="en-US" sz="2200" dirty="0"/>
              <a:t>Technical Assistance</a:t>
            </a:r>
          </a:p>
          <a:p>
            <a:pPr lvl="1"/>
            <a:r>
              <a:rPr lang="en-US" sz="1900" dirty="0"/>
              <a:t>Telephone Conference</a:t>
            </a:r>
          </a:p>
          <a:p>
            <a:pPr lvl="1"/>
            <a:r>
              <a:rPr lang="en-US" sz="1900" dirty="0"/>
              <a:t>Site Visits</a:t>
            </a:r>
          </a:p>
          <a:p>
            <a:pPr lvl="1"/>
            <a:r>
              <a:rPr lang="en-US" sz="1900" dirty="0"/>
              <a:t>Completed by all sections of OPM</a:t>
            </a:r>
          </a:p>
          <a:p>
            <a:pPr lvl="1"/>
            <a:r>
              <a:rPr lang="en-US" sz="1900" dirty="0"/>
              <a:t>This initiates Progressive Compliance Process</a:t>
            </a:r>
          </a:p>
          <a:p>
            <a:r>
              <a:rPr lang="en-US" sz="2200" u="sng" dirty="0"/>
              <a:t>Step Two</a:t>
            </a:r>
            <a:r>
              <a:rPr lang="en-US" sz="2200" dirty="0"/>
              <a:t>:</a:t>
            </a:r>
          </a:p>
          <a:p>
            <a:r>
              <a:rPr lang="en-US" sz="2200" dirty="0"/>
              <a:t>Quality Improvement Plan (QIP)</a:t>
            </a:r>
          </a:p>
          <a:p>
            <a:r>
              <a:rPr lang="en-US" sz="2200" dirty="0"/>
              <a:t>Documentation of step in GA+SCORE in provider’s OPM History file.</a:t>
            </a:r>
          </a:p>
          <a:p>
            <a:endParaRPr lang="en-US" sz="1700" dirty="0"/>
          </a:p>
        </p:txBody>
      </p:sp>
      <p:pic>
        <p:nvPicPr>
          <p:cNvPr id="5" name="Picture 4">
            <a:extLst>
              <a:ext uri="{FF2B5EF4-FFF2-40B4-BE49-F238E27FC236}">
                <a16:creationId xmlns:a16="http://schemas.microsoft.com/office/drawing/2014/main" id="{5D99A941-C1DD-494F-BA20-F118D3B46AB4}"/>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0748" r="38556"/>
          <a:stretch/>
        </p:blipFill>
        <p:spPr>
          <a:xfrm>
            <a:off x="327378" y="965770"/>
            <a:ext cx="4308213" cy="5476127"/>
          </a:xfrm>
          <a:prstGeom prst="rect">
            <a:avLst/>
          </a:prstGeom>
          <a:effectLst/>
        </p:spPr>
      </p:pic>
    </p:spTree>
    <p:extLst>
      <p:ext uri="{BB962C8B-B14F-4D97-AF65-F5344CB8AC3E}">
        <p14:creationId xmlns:p14="http://schemas.microsoft.com/office/powerpoint/2010/main" val="9477071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A picture containing text, map&#10;&#10;Description automatically generated">
            <a:extLst>
              <a:ext uri="{FF2B5EF4-FFF2-40B4-BE49-F238E27FC236}">
                <a16:creationId xmlns:a16="http://schemas.microsoft.com/office/drawing/2014/main" id="{EB1D5C96-3179-465E-9667-F87D4E4F3D6B}"/>
              </a:ext>
            </a:extLst>
          </p:cNvPr>
          <p:cNvPicPr>
            <a:picLocks noGrp="1" noChangeAspect="1"/>
          </p:cNvPicPr>
          <p:nvPr>
            <p:ph sz="half" idx="1"/>
          </p:nvPr>
        </p:nvPicPr>
        <p:blipFill rotWithShape="1">
          <a:blip r:embed="rId2">
            <a:extLst>
              <a:ext uri="{837473B0-CC2E-450A-ABE3-18F120FF3D39}">
                <a1611:picAttrSrcUrl xmlns:a1611="http://schemas.microsoft.com/office/drawing/2016/11/main" r:id="rId3"/>
              </a:ext>
            </a:extLst>
          </a:blip>
          <a:srcRect l="588" r="2749"/>
          <a:stretch/>
        </p:blipFill>
        <p:spPr>
          <a:xfrm>
            <a:off x="123290" y="1413286"/>
            <a:ext cx="7262563" cy="4987514"/>
          </a:xfrm>
          <a:prstGeom prst="rect">
            <a:avLst/>
          </a:prstGeom>
        </p:spPr>
      </p:pic>
      <p:sp>
        <p:nvSpPr>
          <p:cNvPr id="5" name="Content Placeholder 4">
            <a:extLst>
              <a:ext uri="{FF2B5EF4-FFF2-40B4-BE49-F238E27FC236}">
                <a16:creationId xmlns:a16="http://schemas.microsoft.com/office/drawing/2014/main" id="{B9925886-ADB1-4072-B0F3-D569C730FAB7}"/>
              </a:ext>
            </a:extLst>
          </p:cNvPr>
          <p:cNvSpPr>
            <a:spLocks noGrp="1"/>
          </p:cNvSpPr>
          <p:nvPr>
            <p:ph sz="half" idx="2"/>
          </p:nvPr>
        </p:nvSpPr>
        <p:spPr>
          <a:xfrm>
            <a:off x="7643973" y="1413286"/>
            <a:ext cx="4345969" cy="5264916"/>
          </a:xfrm>
        </p:spPr>
        <p:txBody>
          <a:bodyPr>
            <a:normAutofit fontScale="77500" lnSpcReduction="20000"/>
          </a:bodyPr>
          <a:lstStyle/>
          <a:p>
            <a:r>
              <a:rPr lang="en-US" sz="2800" dirty="0"/>
              <a:t>A Quality Improvement Plan (QIP) is a detailed work plan intended to enhance an organization’s quality in a specific area.</a:t>
            </a:r>
          </a:p>
          <a:p>
            <a:r>
              <a:rPr lang="en-US" sz="2800" dirty="0"/>
              <a:t>Includes essential information about how your organization will design, implement, manage and assess quality.</a:t>
            </a:r>
          </a:p>
          <a:p>
            <a:r>
              <a:rPr lang="en-US" sz="2800" dirty="0"/>
              <a:t>Developed by the utilization of S.M.A.R.T. goals and should result in the reduction of the occurrence of further non-compliance in the specified area of concern.</a:t>
            </a:r>
          </a:p>
          <a:p>
            <a:r>
              <a:rPr lang="en-US" sz="2800" dirty="0"/>
              <a:t>QIP will be monitored and tracked for progress every 30 days until final completion.</a:t>
            </a:r>
          </a:p>
          <a:p>
            <a:r>
              <a:rPr lang="en-US" sz="2800" dirty="0"/>
              <a:t>Documented in provider’s OPM History file.</a:t>
            </a:r>
          </a:p>
          <a:p>
            <a:endParaRPr lang="en-US" dirty="0"/>
          </a:p>
        </p:txBody>
      </p:sp>
      <p:sp>
        <p:nvSpPr>
          <p:cNvPr id="7" name="Title 6">
            <a:extLst>
              <a:ext uri="{FF2B5EF4-FFF2-40B4-BE49-F238E27FC236}">
                <a16:creationId xmlns:a16="http://schemas.microsoft.com/office/drawing/2014/main" id="{67828A89-6BAC-4DB3-BD06-57619BC46AFA}"/>
              </a:ext>
            </a:extLst>
          </p:cNvPr>
          <p:cNvSpPr>
            <a:spLocks noGrp="1"/>
          </p:cNvSpPr>
          <p:nvPr>
            <p:ph type="title"/>
          </p:nvPr>
        </p:nvSpPr>
        <p:spPr>
          <a:xfrm>
            <a:off x="838200" y="365125"/>
            <a:ext cx="10515600" cy="1325563"/>
          </a:xfrm>
        </p:spPr>
        <p:txBody>
          <a:bodyPr/>
          <a:lstStyle/>
          <a:p>
            <a:pPr algn="ctr"/>
            <a:r>
              <a:rPr lang="en-US" b="1" dirty="0"/>
              <a:t>QUALITY IMPROVEMENT PLAN</a:t>
            </a:r>
          </a:p>
        </p:txBody>
      </p:sp>
    </p:spTree>
    <p:extLst>
      <p:ext uri="{BB962C8B-B14F-4D97-AF65-F5344CB8AC3E}">
        <p14:creationId xmlns:p14="http://schemas.microsoft.com/office/powerpoint/2010/main" val="5856146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3F426-E5D7-4764-82E5-7FB5FB67C630}"/>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sz="4800" b="1" dirty="0"/>
              <a:t>Phase Two</a:t>
            </a:r>
          </a:p>
        </p:txBody>
      </p:sp>
      <p:sp>
        <p:nvSpPr>
          <p:cNvPr id="4" name="Content Placeholder 3">
            <a:extLst>
              <a:ext uri="{FF2B5EF4-FFF2-40B4-BE49-F238E27FC236}">
                <a16:creationId xmlns:a16="http://schemas.microsoft.com/office/drawing/2014/main" id="{5B0DE415-049D-4787-BA9E-C0AB4098B5D8}"/>
              </a:ext>
            </a:extLst>
          </p:cNvPr>
          <p:cNvSpPr>
            <a:spLocks noGrp="1"/>
          </p:cNvSpPr>
          <p:nvPr>
            <p:ph sz="half" idx="2"/>
          </p:nvPr>
        </p:nvSpPr>
        <p:spPr>
          <a:xfrm>
            <a:off x="4965431" y="2003462"/>
            <a:ext cx="6586489" cy="4633644"/>
          </a:xfrm>
        </p:spPr>
        <p:txBody>
          <a:bodyPr vert="horz" lIns="91440" tIns="45720" rIns="91440" bIns="45720" rtlCol="0">
            <a:noAutofit/>
          </a:bodyPr>
          <a:lstStyle/>
          <a:p>
            <a:r>
              <a:rPr lang="en-US" dirty="0"/>
              <a:t>Assist providers with ensuring compliance with the Minimum Standards, the Division’s Child Welfare policies and contractual obligations through the utilization of corrective measures.</a:t>
            </a:r>
          </a:p>
          <a:p>
            <a:r>
              <a:rPr lang="en-US" dirty="0"/>
              <a:t>Decrease re-occurrence of previously identified non-compliance while partnering to provide the necessary  support in ensuring meeting OPM expectations and requirements.</a:t>
            </a:r>
          </a:p>
        </p:txBody>
      </p:sp>
      <p:pic>
        <p:nvPicPr>
          <p:cNvPr id="6" name="Content Placeholder 5">
            <a:extLst>
              <a:ext uri="{FF2B5EF4-FFF2-40B4-BE49-F238E27FC236}">
                <a16:creationId xmlns:a16="http://schemas.microsoft.com/office/drawing/2014/main" id="{77C5A468-00CE-4882-83C2-82998EB2628F}"/>
              </a:ext>
            </a:extLst>
          </p:cNvPr>
          <p:cNvPicPr>
            <a:picLocks noGrp="1" noChangeAspect="1"/>
          </p:cNvPicPr>
          <p:nvPr>
            <p:ph sz="half" idx="1"/>
          </p:nvPr>
        </p:nvPicPr>
        <p:blipFill rotWithShape="1">
          <a:blip r:embed="rId2">
            <a:extLst>
              <a:ext uri="{837473B0-CC2E-450A-ABE3-18F120FF3D39}">
                <a1611:picAttrSrcUrl xmlns:a1611="http://schemas.microsoft.com/office/drawing/2016/11/main" r:id="rId3"/>
              </a:ext>
            </a:extLst>
          </a:blip>
          <a:srcRect l="17978" r="31327"/>
          <a:stretch/>
        </p:blipFill>
        <p:spPr>
          <a:xfrm>
            <a:off x="0" y="1099334"/>
            <a:ext cx="4635571" cy="5758655"/>
          </a:xfrm>
          <a:prstGeom prst="rect">
            <a:avLst/>
          </a:prstGeom>
          <a:effectLst/>
        </p:spPr>
      </p:pic>
    </p:spTree>
    <p:extLst>
      <p:ext uri="{BB962C8B-B14F-4D97-AF65-F5344CB8AC3E}">
        <p14:creationId xmlns:p14="http://schemas.microsoft.com/office/powerpoint/2010/main" val="40488294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EF49D-BA3D-4F41-82B6-617D59D30CC3}"/>
              </a:ext>
            </a:extLst>
          </p:cNvPr>
          <p:cNvSpPr>
            <a:spLocks noGrp="1"/>
          </p:cNvSpPr>
          <p:nvPr>
            <p:ph type="title"/>
          </p:nvPr>
        </p:nvSpPr>
        <p:spPr>
          <a:xfrm>
            <a:off x="655320" y="365125"/>
            <a:ext cx="5120114" cy="1692794"/>
          </a:xfrm>
        </p:spPr>
        <p:txBody>
          <a:bodyPr vert="horz" lIns="91440" tIns="45720" rIns="91440" bIns="45720" rtlCol="0" anchor="ctr">
            <a:normAutofit/>
          </a:bodyPr>
          <a:lstStyle/>
          <a:p>
            <a:r>
              <a:rPr lang="en-US" b="1" dirty="0"/>
              <a:t>Phase Two</a:t>
            </a:r>
          </a:p>
        </p:txBody>
      </p:sp>
      <p:sp>
        <p:nvSpPr>
          <p:cNvPr id="3" name="Content Placeholder 2">
            <a:extLst>
              <a:ext uri="{FF2B5EF4-FFF2-40B4-BE49-F238E27FC236}">
                <a16:creationId xmlns:a16="http://schemas.microsoft.com/office/drawing/2014/main" id="{382F46BC-E9DC-4BAA-9BDA-C5310089A782}"/>
              </a:ext>
            </a:extLst>
          </p:cNvPr>
          <p:cNvSpPr>
            <a:spLocks noGrp="1"/>
          </p:cNvSpPr>
          <p:nvPr>
            <p:ph sz="half" idx="1"/>
          </p:nvPr>
        </p:nvSpPr>
        <p:spPr>
          <a:xfrm>
            <a:off x="655321" y="1643865"/>
            <a:ext cx="5120113" cy="5092212"/>
          </a:xfrm>
        </p:spPr>
        <p:txBody>
          <a:bodyPr vert="horz" lIns="91440" tIns="45720" rIns="91440" bIns="45720" rtlCol="0">
            <a:noAutofit/>
          </a:bodyPr>
          <a:lstStyle/>
          <a:p>
            <a:r>
              <a:rPr lang="en-US" sz="2400" dirty="0"/>
              <a:t>Telephone Conference</a:t>
            </a:r>
          </a:p>
          <a:p>
            <a:r>
              <a:rPr lang="en-US" sz="2400" dirty="0"/>
              <a:t>Office Conference</a:t>
            </a:r>
          </a:p>
          <a:p>
            <a:pPr lvl="1"/>
            <a:r>
              <a:rPr lang="en-US" sz="2200" dirty="0"/>
              <a:t>May be requested in lieu of a telephone conference dependent upon severity of concerns.</a:t>
            </a:r>
          </a:p>
          <a:p>
            <a:pPr lvl="1"/>
            <a:r>
              <a:rPr lang="en-US" sz="2200" dirty="0"/>
              <a:t>Changes to contract may be requested to address concerns.</a:t>
            </a:r>
          </a:p>
          <a:p>
            <a:pPr lvl="2"/>
            <a:r>
              <a:rPr lang="en-US" dirty="0"/>
              <a:t>Provider Capacity</a:t>
            </a:r>
          </a:p>
          <a:p>
            <a:pPr lvl="2"/>
            <a:r>
              <a:rPr lang="en-US" dirty="0"/>
              <a:t>Program Designations</a:t>
            </a:r>
          </a:p>
          <a:p>
            <a:pPr lvl="2"/>
            <a:r>
              <a:rPr lang="en-US" dirty="0"/>
              <a:t>Recommend Training</a:t>
            </a:r>
          </a:p>
          <a:p>
            <a:pPr lvl="2"/>
            <a:r>
              <a:rPr lang="en-US" dirty="0"/>
              <a:t>Admissions Suspension</a:t>
            </a:r>
          </a:p>
          <a:p>
            <a:r>
              <a:rPr lang="en-US" sz="2400" dirty="0"/>
              <a:t>Letter of Concern</a:t>
            </a:r>
          </a:p>
        </p:txBody>
      </p:sp>
      <p:pic>
        <p:nvPicPr>
          <p:cNvPr id="8" name="Content Placeholder 7" descr="A group of people sitting at a table&#10;&#10;Description automatically generated">
            <a:extLst>
              <a:ext uri="{FF2B5EF4-FFF2-40B4-BE49-F238E27FC236}">
                <a16:creationId xmlns:a16="http://schemas.microsoft.com/office/drawing/2014/main" id="{4541977E-D131-4B5E-91F6-984559B51C3C}"/>
              </a:ext>
            </a:extLst>
          </p:cNvPr>
          <p:cNvPicPr>
            <a:picLocks noGrp="1" noChangeAspect="1"/>
          </p:cNvPicPr>
          <p:nvPr>
            <p:ph sz="half" idx="2"/>
          </p:nvPr>
        </p:nvPicPr>
        <p:blipFill rotWithShape="1">
          <a:blip r:embed="rId2">
            <a:extLst>
              <a:ext uri="{837473B0-CC2E-450A-ABE3-18F120FF3D39}">
                <a1611:picAttrSrcUrl xmlns:a1611="http://schemas.microsoft.com/office/drawing/2016/11/main" r:id="rId3"/>
              </a:ext>
            </a:extLst>
          </a:blip>
          <a:srcRect l="38554" r="-1" b="-1"/>
          <a:stretch/>
        </p:blipFill>
        <p:spPr>
          <a:xfrm>
            <a:off x="5775434" y="1037690"/>
            <a:ext cx="6416565" cy="582030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27537298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C5511-FDE0-4826-8E6B-E2AB635638D9}"/>
              </a:ext>
            </a:extLst>
          </p:cNvPr>
          <p:cNvSpPr>
            <a:spLocks noGrp="1"/>
          </p:cNvSpPr>
          <p:nvPr>
            <p:ph type="title"/>
          </p:nvPr>
        </p:nvSpPr>
        <p:spPr>
          <a:xfrm>
            <a:off x="524256" y="4767072"/>
            <a:ext cx="6594189" cy="1625210"/>
          </a:xfrm>
        </p:spPr>
        <p:txBody>
          <a:bodyPr vert="horz" lIns="91440" tIns="45720" rIns="91440" bIns="45720" rtlCol="0" anchor="ctr">
            <a:normAutofit/>
          </a:bodyPr>
          <a:lstStyle/>
          <a:p>
            <a:pPr algn="r"/>
            <a:r>
              <a:rPr lang="en-US" dirty="0">
                <a:solidFill>
                  <a:srgbClr val="FFFFFF"/>
                </a:solidFill>
              </a:rPr>
              <a:t>Phase Two</a:t>
            </a:r>
          </a:p>
        </p:txBody>
      </p:sp>
      <p:pic>
        <p:nvPicPr>
          <p:cNvPr id="14" name="Content Placeholder 13" descr="A picture containing drawing&#10;&#10;Description automatically generated">
            <a:extLst>
              <a:ext uri="{FF2B5EF4-FFF2-40B4-BE49-F238E27FC236}">
                <a16:creationId xmlns:a16="http://schemas.microsoft.com/office/drawing/2014/main" id="{566FE935-76A7-45D6-97A5-58D623ED9143}"/>
              </a:ext>
            </a:extLst>
          </p:cNvPr>
          <p:cNvPicPr>
            <a:picLocks noGrp="1" noChangeAspect="1"/>
          </p:cNvPicPr>
          <p:nvPr>
            <p:ph sz="half" idx="1"/>
          </p:nvPr>
        </p:nvPicPr>
        <p:blipFill rotWithShape="1">
          <a:blip r:embed="rId2">
            <a:extLst>
              <a:ext uri="{837473B0-CC2E-450A-ABE3-18F120FF3D39}">
                <a1611:picAttrSrcUrl xmlns:a1611="http://schemas.microsoft.com/office/drawing/2016/11/main" r:id="rId3"/>
              </a:ext>
            </a:extLst>
          </a:blip>
          <a:srcRect t="617" r="1" b="12205"/>
          <a:stretch/>
        </p:blipFill>
        <p:spPr>
          <a:xfrm>
            <a:off x="327547" y="1037690"/>
            <a:ext cx="7058306" cy="5354591"/>
          </a:xfrm>
          <a:prstGeom prst="rect">
            <a:avLst/>
          </a:prstGeom>
        </p:spPr>
      </p:pic>
      <p:sp>
        <p:nvSpPr>
          <p:cNvPr id="4" name="Content Placeholder 3">
            <a:extLst>
              <a:ext uri="{FF2B5EF4-FFF2-40B4-BE49-F238E27FC236}">
                <a16:creationId xmlns:a16="http://schemas.microsoft.com/office/drawing/2014/main" id="{1F55D60E-B915-4996-909A-9F54090CC98A}"/>
              </a:ext>
            </a:extLst>
          </p:cNvPr>
          <p:cNvSpPr>
            <a:spLocks noGrp="1"/>
          </p:cNvSpPr>
          <p:nvPr>
            <p:ph sz="half" idx="2"/>
          </p:nvPr>
        </p:nvSpPr>
        <p:spPr>
          <a:xfrm>
            <a:off x="7711441" y="321734"/>
            <a:ext cx="3956304" cy="6070548"/>
          </a:xfrm>
        </p:spPr>
        <p:txBody>
          <a:bodyPr vert="horz" lIns="91440" tIns="45720" rIns="91440" bIns="45720" rtlCol="0" anchor="ctr">
            <a:normAutofit/>
          </a:bodyPr>
          <a:lstStyle/>
          <a:p>
            <a:pPr marL="0" indent="0">
              <a:buNone/>
            </a:pPr>
            <a:r>
              <a:rPr lang="en-US" sz="3200" b="1" dirty="0"/>
              <a:t>PHASE TWO:</a:t>
            </a:r>
          </a:p>
          <a:p>
            <a:r>
              <a:rPr lang="en-US" sz="2200" dirty="0"/>
              <a:t>Corrective Action Plan (CAP)</a:t>
            </a:r>
          </a:p>
          <a:p>
            <a:r>
              <a:rPr lang="en-US" sz="2000" dirty="0"/>
              <a:t>This plan should be developed by the utilization of S.M.A.R.T. goals and should result in the reduction of occurrence of further non-compliance in the specified area of concern.</a:t>
            </a:r>
          </a:p>
          <a:p>
            <a:r>
              <a:rPr lang="en-US" sz="2000" dirty="0"/>
              <a:t>Duration of the CAP is up to six months.</a:t>
            </a:r>
          </a:p>
          <a:p>
            <a:r>
              <a:rPr lang="en-US" sz="2000" dirty="0"/>
              <a:t>Monitoring and supervision of the provider will be increased to ensure ongoing progress towards resolution.</a:t>
            </a:r>
          </a:p>
          <a:p>
            <a:r>
              <a:rPr lang="en-US" sz="2000" dirty="0"/>
              <a:t>CAP is monitored and tracked for progress by OPM every 30 days.</a:t>
            </a:r>
          </a:p>
        </p:txBody>
      </p:sp>
    </p:spTree>
    <p:extLst>
      <p:ext uri="{BB962C8B-B14F-4D97-AF65-F5344CB8AC3E}">
        <p14:creationId xmlns:p14="http://schemas.microsoft.com/office/powerpoint/2010/main" val="2889478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A5E6E-9967-4E9C-9D62-F54163427523}"/>
              </a:ext>
            </a:extLst>
          </p:cNvPr>
          <p:cNvSpPr>
            <a:spLocks noGrp="1"/>
          </p:cNvSpPr>
          <p:nvPr>
            <p:ph type="title"/>
          </p:nvPr>
        </p:nvSpPr>
        <p:spPr>
          <a:xfrm>
            <a:off x="594360" y="640263"/>
            <a:ext cx="3822192" cy="1344975"/>
          </a:xfrm>
        </p:spPr>
        <p:txBody>
          <a:bodyPr vert="horz" lIns="91440" tIns="45720" rIns="91440" bIns="45720" rtlCol="0" anchor="ctr">
            <a:normAutofit/>
          </a:bodyPr>
          <a:lstStyle/>
          <a:p>
            <a:r>
              <a:rPr lang="en-US" sz="3600" kern="1200" dirty="0">
                <a:solidFill>
                  <a:schemeClr val="bg1"/>
                </a:solidFill>
                <a:latin typeface="+mj-lt"/>
                <a:ea typeface="+mj-ea"/>
                <a:cs typeface="+mj-cs"/>
              </a:rPr>
              <a:t>Phase Two</a:t>
            </a:r>
          </a:p>
        </p:txBody>
      </p:sp>
      <p:sp>
        <p:nvSpPr>
          <p:cNvPr id="3" name="Content Placeholder 2">
            <a:extLst>
              <a:ext uri="{FF2B5EF4-FFF2-40B4-BE49-F238E27FC236}">
                <a16:creationId xmlns:a16="http://schemas.microsoft.com/office/drawing/2014/main" id="{0559BF0B-2AD1-487B-852E-6EC80C16F7E2}"/>
              </a:ext>
            </a:extLst>
          </p:cNvPr>
          <p:cNvSpPr>
            <a:spLocks noGrp="1"/>
          </p:cNvSpPr>
          <p:nvPr>
            <p:ph sz="half" idx="1"/>
          </p:nvPr>
        </p:nvSpPr>
        <p:spPr>
          <a:xfrm>
            <a:off x="593610" y="2121763"/>
            <a:ext cx="3822192" cy="3773010"/>
          </a:xfrm>
        </p:spPr>
        <p:txBody>
          <a:bodyPr vert="horz" lIns="91440" tIns="45720" rIns="91440" bIns="45720" rtlCol="0">
            <a:normAutofit lnSpcReduction="10000"/>
          </a:bodyPr>
          <a:lstStyle/>
          <a:p>
            <a:r>
              <a:rPr lang="en-US" sz="2600" dirty="0">
                <a:solidFill>
                  <a:schemeClr val="bg1"/>
                </a:solidFill>
              </a:rPr>
              <a:t>Involuntary Suspension</a:t>
            </a:r>
          </a:p>
          <a:p>
            <a:r>
              <a:rPr lang="en-US" sz="2000" dirty="0">
                <a:solidFill>
                  <a:schemeClr val="bg1"/>
                </a:solidFill>
              </a:rPr>
              <a:t>During a provider admission suspension, no new child or youth admissions can be made with the provider until the suspension is authorized for release.</a:t>
            </a:r>
          </a:p>
          <a:p>
            <a:r>
              <a:rPr lang="en-US" sz="2000" dirty="0">
                <a:solidFill>
                  <a:schemeClr val="bg1"/>
                </a:solidFill>
              </a:rPr>
              <a:t>If admissions of children and youth has been made at any time throughout the suspension, further action may be taken by OPM including or up to the removal of placements.</a:t>
            </a:r>
          </a:p>
        </p:txBody>
      </p:sp>
      <p:sp>
        <p:nvSpPr>
          <p:cNvPr id="10" name="TextBox 9">
            <a:extLst>
              <a:ext uri="{FF2B5EF4-FFF2-40B4-BE49-F238E27FC236}">
                <a16:creationId xmlns:a16="http://schemas.microsoft.com/office/drawing/2014/main" id="{B90C1062-65E8-4EB4-ABE6-B2ECA28AF7D1}"/>
              </a:ext>
            </a:extLst>
          </p:cNvPr>
          <p:cNvSpPr txBox="1"/>
          <p:nvPr/>
        </p:nvSpPr>
        <p:spPr>
          <a:xfrm>
            <a:off x="226031" y="821933"/>
            <a:ext cx="5558319" cy="5262979"/>
          </a:xfrm>
          <a:prstGeom prst="rect">
            <a:avLst/>
          </a:prstGeom>
          <a:noFill/>
        </p:spPr>
        <p:txBody>
          <a:bodyPr wrap="square">
            <a:spAutoFit/>
          </a:bodyPr>
          <a:lstStyle/>
          <a:p>
            <a:pPr marL="342900" indent="-342900">
              <a:buFont typeface="Arial" panose="020B0604020202020204" pitchFamily="34" charset="0"/>
              <a:buChar char="•"/>
            </a:pPr>
            <a:r>
              <a:rPr lang="en-US" sz="2800" dirty="0"/>
              <a:t>Involuntary Suspension</a:t>
            </a:r>
          </a:p>
          <a:p>
            <a:pPr marL="285750" indent="-285750">
              <a:buFont typeface="Arial" panose="020B0604020202020204" pitchFamily="34" charset="0"/>
              <a:buChar char="•"/>
            </a:pPr>
            <a:r>
              <a:rPr lang="en-US" sz="2800" dirty="0"/>
              <a:t>During a provider admission suspension, no new child or youth admissions can be made with the provider until the suspension is authorized for release.</a:t>
            </a:r>
          </a:p>
          <a:p>
            <a:pPr marL="285750" indent="-285750">
              <a:buFont typeface="Arial" panose="020B0604020202020204" pitchFamily="34" charset="0"/>
              <a:buChar char="•"/>
            </a:pPr>
            <a:r>
              <a:rPr lang="en-US" sz="2800" dirty="0"/>
              <a:t>If admissions of children and youth has been made at any time throughout the suspension, further action may be taken by OPM including or up to the removal of placements.</a:t>
            </a:r>
          </a:p>
        </p:txBody>
      </p:sp>
      <p:pic>
        <p:nvPicPr>
          <p:cNvPr id="12" name="Content Placeholder 4">
            <a:extLst>
              <a:ext uri="{FF2B5EF4-FFF2-40B4-BE49-F238E27FC236}">
                <a16:creationId xmlns:a16="http://schemas.microsoft.com/office/drawing/2014/main" id="{1F428339-F595-40C8-84FC-9063E228FE0A}"/>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096000" y="1017142"/>
            <a:ext cx="5421330" cy="4877631"/>
          </a:xfrm>
          <a:prstGeom prst="rect">
            <a:avLst/>
          </a:prstGeom>
        </p:spPr>
      </p:pic>
    </p:spTree>
    <p:extLst>
      <p:ext uri="{BB962C8B-B14F-4D97-AF65-F5344CB8AC3E}">
        <p14:creationId xmlns:p14="http://schemas.microsoft.com/office/powerpoint/2010/main" val="21431668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4F03D-D972-4815-9E65-A668508719E1}"/>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b="1" dirty="0"/>
              <a:t>Phase Two</a:t>
            </a:r>
          </a:p>
        </p:txBody>
      </p:sp>
      <p:sp>
        <p:nvSpPr>
          <p:cNvPr id="4" name="Content Placeholder 3">
            <a:extLst>
              <a:ext uri="{FF2B5EF4-FFF2-40B4-BE49-F238E27FC236}">
                <a16:creationId xmlns:a16="http://schemas.microsoft.com/office/drawing/2014/main" id="{3CA08DEB-B22C-4656-B526-0D4B2B668968}"/>
              </a:ext>
            </a:extLst>
          </p:cNvPr>
          <p:cNvSpPr>
            <a:spLocks noGrp="1"/>
          </p:cNvSpPr>
          <p:nvPr>
            <p:ph sz="half" idx="2"/>
          </p:nvPr>
        </p:nvSpPr>
        <p:spPr>
          <a:xfrm>
            <a:off x="4965431" y="1818526"/>
            <a:ext cx="6586489" cy="5039473"/>
          </a:xfrm>
        </p:spPr>
        <p:txBody>
          <a:bodyPr vert="horz" lIns="91440" tIns="45720" rIns="91440" bIns="45720" rtlCol="0">
            <a:noAutofit/>
          </a:bodyPr>
          <a:lstStyle/>
          <a:p>
            <a:r>
              <a:rPr lang="en-US" sz="2400" dirty="0"/>
              <a:t>Contract Termination</a:t>
            </a:r>
          </a:p>
          <a:p>
            <a:r>
              <a:rPr lang="en-US" sz="2400" dirty="0"/>
              <a:t>OPM maintains the exclusive right to recommend and proceed with contract termination dependent upon the severity and/or nature of the policy violation infraction.</a:t>
            </a:r>
          </a:p>
          <a:p>
            <a:r>
              <a:rPr lang="en-US" sz="2400" dirty="0"/>
              <a:t>If placed on an involuntary admissions suspension for six months or more, OPM will consider contract termination if:</a:t>
            </a:r>
          </a:p>
          <a:p>
            <a:pPr lvl="1"/>
            <a:r>
              <a:rPr lang="en-US" dirty="0"/>
              <a:t>The ongoing suspension is due to continued failure to resolve or address identified non-compliance issues.</a:t>
            </a:r>
          </a:p>
          <a:p>
            <a:pPr lvl="1"/>
            <a:r>
              <a:rPr lang="en-US" dirty="0"/>
              <a:t>Lack of adherence to provider’s proposed CAP.</a:t>
            </a:r>
          </a:p>
        </p:txBody>
      </p:sp>
      <p:pic>
        <p:nvPicPr>
          <p:cNvPr id="6" name="Content Placeholder 5" descr="A picture containing text&#10;&#10;Description automatically generated">
            <a:extLst>
              <a:ext uri="{FF2B5EF4-FFF2-40B4-BE49-F238E27FC236}">
                <a16:creationId xmlns:a16="http://schemas.microsoft.com/office/drawing/2014/main" id="{60A57412-EDC5-4F02-BBFA-3237D117D798}"/>
              </a:ext>
            </a:extLst>
          </p:cNvPr>
          <p:cNvPicPr>
            <a:picLocks noGrp="1" noChangeAspect="1"/>
          </p:cNvPicPr>
          <p:nvPr>
            <p:ph sz="half" idx="1"/>
          </p:nvPr>
        </p:nvPicPr>
        <p:blipFill rotWithShape="1">
          <a:blip r:embed="rId2">
            <a:extLst>
              <a:ext uri="{837473B0-CC2E-450A-ABE3-18F120FF3D39}">
                <a1611:picAttrSrcUrl xmlns:a1611="http://schemas.microsoft.com/office/drawing/2016/11/main" r:id="rId3"/>
              </a:ext>
            </a:extLst>
          </a:blip>
          <a:srcRect l="30557" r="19592" b="-2"/>
          <a:stretch/>
        </p:blipFill>
        <p:spPr>
          <a:xfrm>
            <a:off x="0" y="821932"/>
            <a:ext cx="4635571" cy="6036057"/>
          </a:xfrm>
          <a:prstGeom prst="rect">
            <a:avLst/>
          </a:prstGeom>
          <a:effectLst/>
        </p:spPr>
      </p:pic>
    </p:spTree>
    <p:extLst>
      <p:ext uri="{BB962C8B-B14F-4D97-AF65-F5344CB8AC3E}">
        <p14:creationId xmlns:p14="http://schemas.microsoft.com/office/powerpoint/2010/main" val="21821662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D632A-0253-4761-8378-C7B1DFBC3D5A}"/>
              </a:ext>
            </a:extLst>
          </p:cNvPr>
          <p:cNvSpPr>
            <a:spLocks noGrp="1"/>
          </p:cNvSpPr>
          <p:nvPr>
            <p:ph type="title"/>
          </p:nvPr>
        </p:nvSpPr>
        <p:spPr>
          <a:xfrm>
            <a:off x="804998" y="798445"/>
            <a:ext cx="4803636" cy="1311664"/>
          </a:xfrm>
        </p:spPr>
        <p:txBody>
          <a:bodyPr>
            <a:normAutofit/>
          </a:bodyPr>
          <a:lstStyle/>
          <a:p>
            <a:r>
              <a:rPr lang="en-US" sz="4100" b="1" dirty="0">
                <a:solidFill>
                  <a:srgbClr val="FF0000"/>
                </a:solidFill>
              </a:rPr>
              <a:t>New</a:t>
            </a:r>
            <a:r>
              <a:rPr lang="en-US" sz="4100" b="1" dirty="0">
                <a:solidFill>
                  <a:srgbClr val="000000"/>
                </a:solidFill>
              </a:rPr>
              <a:t> RBWO Standard 1.19</a:t>
            </a:r>
          </a:p>
        </p:txBody>
      </p:sp>
      <p:sp>
        <p:nvSpPr>
          <p:cNvPr id="3" name="Content Placeholder 2">
            <a:extLst>
              <a:ext uri="{FF2B5EF4-FFF2-40B4-BE49-F238E27FC236}">
                <a16:creationId xmlns:a16="http://schemas.microsoft.com/office/drawing/2014/main" id="{80A15272-80B3-4ECF-AA1B-2ED3CF9D37AF}"/>
              </a:ext>
            </a:extLst>
          </p:cNvPr>
          <p:cNvSpPr>
            <a:spLocks noGrp="1"/>
          </p:cNvSpPr>
          <p:nvPr>
            <p:ph idx="1"/>
          </p:nvPr>
        </p:nvSpPr>
        <p:spPr>
          <a:xfrm>
            <a:off x="804997" y="1955409"/>
            <a:ext cx="4706803" cy="4600136"/>
          </a:xfrm>
        </p:spPr>
        <p:txBody>
          <a:bodyPr anchor="ctr">
            <a:normAutofit fontScale="92500" lnSpcReduction="20000"/>
          </a:bodyPr>
          <a:lstStyle/>
          <a:p>
            <a:pPr marL="0" indent="0">
              <a:buNone/>
            </a:pPr>
            <a:endParaRPr lang="en-US" sz="2300" dirty="0">
              <a:solidFill>
                <a:srgbClr val="000000"/>
              </a:solidFill>
              <a:effectLst/>
              <a:ea typeface="Calibri" panose="020F0502020204030204" pitchFamily="34" charset="0"/>
              <a:cs typeface="LiberationSans"/>
            </a:endParaRPr>
          </a:p>
          <a:p>
            <a:pPr marL="0" indent="0">
              <a:buNone/>
            </a:pPr>
            <a:r>
              <a:rPr lang="en-US" sz="2600" dirty="0">
                <a:solidFill>
                  <a:srgbClr val="000000"/>
                </a:solidFill>
                <a:effectLst/>
                <a:ea typeface="Calibri" panose="020F0502020204030204" pitchFamily="34" charset="0"/>
                <a:cs typeface="LiberationSans"/>
              </a:rPr>
              <a:t>Providers must develop a water safety policy and procedure. When placing children in homes that have swimming pools, spas, or other large bodies of water nearby a water assessment must be completed. The age, special needs, and number of children in a home should guide decisions around placement in such homes. Water safety assessments must be completed annually. The water safety assessment can be found at www.gascore.com.</a:t>
            </a:r>
          </a:p>
          <a:p>
            <a:pPr marL="0" indent="0">
              <a:buNone/>
            </a:pPr>
            <a:r>
              <a:rPr lang="en-US" sz="1800" b="1" dirty="0">
                <a:solidFill>
                  <a:srgbClr val="000000"/>
                </a:solidFill>
                <a:ea typeface="Times New Roman" panose="02020603050405020304" pitchFamily="18" charset="0"/>
                <a:cs typeface="Times New Roman" panose="02020603050405020304" pitchFamily="18" charset="0"/>
              </a:rPr>
              <a:t>Note</a:t>
            </a:r>
            <a:r>
              <a:rPr lang="en-US" sz="1800" dirty="0">
                <a:solidFill>
                  <a:srgbClr val="000000"/>
                </a:solidFill>
                <a:ea typeface="Times New Roman" panose="02020603050405020304" pitchFamily="18" charset="0"/>
                <a:cs typeface="Times New Roman" panose="02020603050405020304" pitchFamily="18" charset="0"/>
              </a:rPr>
              <a:t>: Refer to the complete standard for water safety guidelines.</a:t>
            </a:r>
          </a:p>
          <a:p>
            <a:pPr marL="0" indent="0">
              <a:buNone/>
            </a:pPr>
            <a:endParaRPr lang="en-US" sz="2000" dirty="0">
              <a:solidFill>
                <a:srgbClr val="000000"/>
              </a:solidFill>
              <a:ea typeface="Times New Roman" panose="02020603050405020304" pitchFamily="18" charset="0"/>
              <a:cs typeface="Times New Roman" panose="02020603050405020304" pitchFamily="18" charset="0"/>
            </a:endParaRPr>
          </a:p>
        </p:txBody>
      </p:sp>
      <p:pic>
        <p:nvPicPr>
          <p:cNvPr id="8" name="Picture 7" descr="A person swimming in the water&#10;&#10;Description automatically generated">
            <a:extLst>
              <a:ext uri="{FF2B5EF4-FFF2-40B4-BE49-F238E27FC236}">
                <a16:creationId xmlns:a16="http://schemas.microsoft.com/office/drawing/2014/main" id="{A3EC9249-0465-4037-9BFE-10BDAB1AD8AE}"/>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6287" r="28538" b="1"/>
          <a:stretch/>
        </p:blipFill>
        <p:spPr>
          <a:xfrm>
            <a:off x="6893318" y="770037"/>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Tree>
    <p:extLst>
      <p:ext uri="{BB962C8B-B14F-4D97-AF65-F5344CB8AC3E}">
        <p14:creationId xmlns:p14="http://schemas.microsoft.com/office/powerpoint/2010/main" val="37674774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71FE0-C18C-4BD5-86F7-284DC2B6A537}"/>
              </a:ext>
            </a:extLst>
          </p:cNvPr>
          <p:cNvSpPr>
            <a:spLocks noGrp="1"/>
          </p:cNvSpPr>
          <p:nvPr>
            <p:ph type="title"/>
          </p:nvPr>
        </p:nvSpPr>
        <p:spPr>
          <a:xfrm>
            <a:off x="4965430" y="629268"/>
            <a:ext cx="6586491" cy="1286160"/>
          </a:xfrm>
        </p:spPr>
        <p:txBody>
          <a:bodyPr anchor="b">
            <a:normAutofit/>
          </a:bodyPr>
          <a:lstStyle/>
          <a:p>
            <a:r>
              <a:rPr lang="en-US" b="1" dirty="0"/>
              <a:t>Phase Three</a:t>
            </a:r>
          </a:p>
        </p:txBody>
      </p:sp>
      <p:sp>
        <p:nvSpPr>
          <p:cNvPr id="3" name="Content Placeholder 2">
            <a:extLst>
              <a:ext uri="{FF2B5EF4-FFF2-40B4-BE49-F238E27FC236}">
                <a16:creationId xmlns:a16="http://schemas.microsoft.com/office/drawing/2014/main" id="{016392A0-976C-4C4B-A4E8-5A50C3809CAC}"/>
              </a:ext>
            </a:extLst>
          </p:cNvPr>
          <p:cNvSpPr>
            <a:spLocks noGrp="1"/>
          </p:cNvSpPr>
          <p:nvPr>
            <p:ph idx="1"/>
          </p:nvPr>
        </p:nvSpPr>
        <p:spPr>
          <a:xfrm>
            <a:off x="4965431" y="1915428"/>
            <a:ext cx="6586489" cy="4942570"/>
          </a:xfrm>
        </p:spPr>
        <p:txBody>
          <a:bodyPr>
            <a:normAutofit lnSpcReduction="10000"/>
          </a:bodyPr>
          <a:lstStyle/>
          <a:p>
            <a:r>
              <a:rPr lang="en-US" sz="2400" dirty="0"/>
              <a:t>S.B.A.R. Completion</a:t>
            </a:r>
          </a:p>
          <a:p>
            <a:pPr lvl="1"/>
            <a:r>
              <a:rPr lang="en-US" dirty="0"/>
              <a:t>Summarization of the history of deficiencies including, but not limited to:</a:t>
            </a:r>
          </a:p>
          <a:p>
            <a:pPr lvl="2"/>
            <a:r>
              <a:rPr lang="en-US" sz="2400" dirty="0"/>
              <a:t>History of all technical assistance provided</a:t>
            </a:r>
          </a:p>
          <a:p>
            <a:pPr lvl="2"/>
            <a:r>
              <a:rPr lang="en-US" sz="2400" dirty="0"/>
              <a:t>Letter of Concerns</a:t>
            </a:r>
          </a:p>
          <a:p>
            <a:pPr lvl="2"/>
            <a:r>
              <a:rPr lang="en-US" sz="2400" dirty="0"/>
              <a:t>Summary of policy violations</a:t>
            </a:r>
          </a:p>
          <a:p>
            <a:pPr lvl="2"/>
            <a:r>
              <a:rPr lang="en-US" sz="2400" dirty="0"/>
              <a:t>PBP scores</a:t>
            </a:r>
          </a:p>
          <a:p>
            <a:pPr lvl="2"/>
            <a:r>
              <a:rPr lang="en-US" sz="2400" dirty="0"/>
              <a:t>Staffing concerns</a:t>
            </a:r>
          </a:p>
          <a:p>
            <a:pPr lvl="2"/>
            <a:r>
              <a:rPr lang="en-US" sz="2400" dirty="0"/>
              <a:t>Physical plant concerns</a:t>
            </a:r>
          </a:p>
          <a:p>
            <a:pPr lvl="2"/>
            <a:r>
              <a:rPr lang="en-US" sz="2400" dirty="0"/>
              <a:t>Past involuntary admission suspensions</a:t>
            </a:r>
          </a:p>
          <a:p>
            <a:r>
              <a:rPr lang="en-US" sz="2400" dirty="0"/>
              <a:t>SBAR staffed with the Permanency and Placement Director and legal team prior to contract termination finalization.</a:t>
            </a:r>
          </a:p>
          <a:p>
            <a:pPr lvl="1"/>
            <a:endParaRPr lang="en-US" sz="1700" dirty="0"/>
          </a:p>
        </p:txBody>
      </p:sp>
      <p:pic>
        <p:nvPicPr>
          <p:cNvPr id="5" name="Picture 4" descr="A close up of a piece of paper&#10;&#10;Description automatically generated">
            <a:extLst>
              <a:ext uri="{FF2B5EF4-FFF2-40B4-BE49-F238E27FC236}">
                <a16:creationId xmlns:a16="http://schemas.microsoft.com/office/drawing/2014/main" id="{8FD3C350-E4F1-49F6-B449-F42C2659B4D6}"/>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44920" r="10131"/>
          <a:stretch/>
        </p:blipFill>
        <p:spPr>
          <a:xfrm>
            <a:off x="20" y="1181528"/>
            <a:ext cx="4635571" cy="5676472"/>
          </a:xfrm>
          <a:prstGeom prst="rect">
            <a:avLst/>
          </a:prstGeom>
          <a:effectLst/>
        </p:spPr>
      </p:pic>
    </p:spTree>
    <p:extLst>
      <p:ext uri="{BB962C8B-B14F-4D97-AF65-F5344CB8AC3E}">
        <p14:creationId xmlns:p14="http://schemas.microsoft.com/office/powerpoint/2010/main" val="8135988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3098E-9BE1-41E3-BD4A-80DF705A5086}"/>
              </a:ext>
            </a:extLst>
          </p:cNvPr>
          <p:cNvSpPr>
            <a:spLocks noGrp="1"/>
          </p:cNvSpPr>
          <p:nvPr>
            <p:ph type="title"/>
          </p:nvPr>
        </p:nvSpPr>
        <p:spPr>
          <a:xfrm>
            <a:off x="524256" y="4767072"/>
            <a:ext cx="6594189" cy="1625210"/>
          </a:xfrm>
        </p:spPr>
        <p:txBody>
          <a:bodyPr vert="horz" lIns="91440" tIns="45720" rIns="91440" bIns="45720" rtlCol="0" anchor="ctr">
            <a:normAutofit/>
          </a:bodyPr>
          <a:lstStyle/>
          <a:p>
            <a:pPr algn="ctr"/>
            <a:r>
              <a:rPr lang="en-US" b="1" dirty="0"/>
              <a:t>Suggestions</a:t>
            </a:r>
          </a:p>
        </p:txBody>
      </p:sp>
      <p:pic>
        <p:nvPicPr>
          <p:cNvPr id="6" name="Content Placeholder 5" descr="A close up of a sign&#10;&#10;Description automatically generated">
            <a:extLst>
              <a:ext uri="{FF2B5EF4-FFF2-40B4-BE49-F238E27FC236}">
                <a16:creationId xmlns:a16="http://schemas.microsoft.com/office/drawing/2014/main" id="{1894FEFD-6F16-419B-9EA8-A382E7EE8A33}"/>
              </a:ext>
            </a:extLst>
          </p:cNvPr>
          <p:cNvPicPr>
            <a:picLocks noGrp="1" noChangeAspect="1"/>
          </p:cNvPicPr>
          <p:nvPr>
            <p:ph sz="half" idx="2"/>
          </p:nvPr>
        </p:nvPicPr>
        <p:blipFill rotWithShape="1">
          <a:blip r:embed="rId3">
            <a:extLst>
              <a:ext uri="{837473B0-CC2E-450A-ABE3-18F120FF3D39}">
                <a1611:picAttrSrcUrl xmlns:a1611="http://schemas.microsoft.com/office/drawing/2016/11/main" r:id="rId4"/>
              </a:ext>
            </a:extLst>
          </a:blip>
          <a:srcRect t="5764" r="1" b="6730"/>
          <a:stretch/>
        </p:blipFill>
        <p:spPr>
          <a:xfrm>
            <a:off x="292197" y="811657"/>
            <a:ext cx="7058306" cy="4191857"/>
          </a:xfrm>
          <a:prstGeom prst="rect">
            <a:avLst/>
          </a:prstGeom>
        </p:spPr>
      </p:pic>
      <p:sp>
        <p:nvSpPr>
          <p:cNvPr id="3" name="Content Placeholder 2">
            <a:extLst>
              <a:ext uri="{FF2B5EF4-FFF2-40B4-BE49-F238E27FC236}">
                <a16:creationId xmlns:a16="http://schemas.microsoft.com/office/drawing/2014/main" id="{22E70443-B075-486F-A863-923EBB4CBFE8}"/>
              </a:ext>
            </a:extLst>
          </p:cNvPr>
          <p:cNvSpPr>
            <a:spLocks noGrp="1"/>
          </p:cNvSpPr>
          <p:nvPr>
            <p:ph sz="half" idx="1"/>
          </p:nvPr>
        </p:nvSpPr>
        <p:spPr>
          <a:xfrm>
            <a:off x="7582563" y="917724"/>
            <a:ext cx="3871496" cy="6335831"/>
          </a:xfrm>
        </p:spPr>
        <p:txBody>
          <a:bodyPr vert="horz" lIns="91440" tIns="45720" rIns="91440" bIns="45720" rtlCol="0" anchor="ctr">
            <a:normAutofit fontScale="92500" lnSpcReduction="20000"/>
          </a:bodyPr>
          <a:lstStyle/>
          <a:p>
            <a:r>
              <a:rPr lang="en-US" dirty="0">
                <a:solidFill>
                  <a:srgbClr val="FFFFFF"/>
                </a:solidFill>
              </a:rPr>
              <a:t>Feedback</a:t>
            </a:r>
          </a:p>
          <a:p>
            <a:r>
              <a:rPr lang="en-US" sz="2600" dirty="0"/>
              <a:t>Concerns regarding “Discipline” not reflecting partnership.</a:t>
            </a:r>
          </a:p>
          <a:p>
            <a:pPr lvl="1"/>
            <a:r>
              <a:rPr lang="en-US" sz="2600" dirty="0"/>
              <a:t>Process renamed to Progressive Compliance.</a:t>
            </a:r>
          </a:p>
          <a:p>
            <a:r>
              <a:rPr lang="en-US" sz="2600" dirty="0"/>
              <a:t>Majority of respondents (72%) identified that a progressive compliance process was needed.</a:t>
            </a:r>
          </a:p>
          <a:p>
            <a:r>
              <a:rPr lang="en-US" sz="2600" dirty="0"/>
              <a:t>Majority of respondents (80%) feel that a tiered approach will be effective.</a:t>
            </a:r>
          </a:p>
          <a:p>
            <a:r>
              <a:rPr lang="en-US" sz="2600" dirty="0"/>
              <a:t>Approximately 66% of respondents believe the progressive compliance process should be ongoing.</a:t>
            </a:r>
          </a:p>
          <a:p>
            <a:r>
              <a:rPr lang="en-US" sz="2600" dirty="0"/>
              <a:t>Questions regarding timeframe of overall process.</a:t>
            </a:r>
          </a:p>
          <a:p>
            <a:endParaRPr lang="en-US" sz="1900" dirty="0"/>
          </a:p>
          <a:p>
            <a:endParaRPr lang="en-US" sz="1900" dirty="0">
              <a:solidFill>
                <a:srgbClr val="FFFFFF"/>
              </a:solidFill>
            </a:endParaRPr>
          </a:p>
        </p:txBody>
      </p:sp>
    </p:spTree>
    <p:extLst>
      <p:ext uri="{BB962C8B-B14F-4D97-AF65-F5344CB8AC3E}">
        <p14:creationId xmlns:p14="http://schemas.microsoft.com/office/powerpoint/2010/main" val="35429359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E1D25FF-DB84-43CB-986A-81E946C1174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5277" b="10454"/>
          <a:stretch/>
        </p:blipFill>
        <p:spPr>
          <a:xfrm>
            <a:off x="20" y="10"/>
            <a:ext cx="12191980" cy="6857990"/>
          </a:xfrm>
          <a:prstGeom prst="rect">
            <a:avLst/>
          </a:prstGeom>
        </p:spPr>
      </p:pic>
    </p:spTree>
    <p:extLst>
      <p:ext uri="{BB962C8B-B14F-4D97-AF65-F5344CB8AC3E}">
        <p14:creationId xmlns:p14="http://schemas.microsoft.com/office/powerpoint/2010/main" val="1192167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F8335-E904-4469-B84F-0A3F55DCB942}"/>
              </a:ext>
            </a:extLst>
          </p:cNvPr>
          <p:cNvSpPr>
            <a:spLocks noGrp="1"/>
          </p:cNvSpPr>
          <p:nvPr>
            <p:ph type="ctrTitle"/>
          </p:nvPr>
        </p:nvSpPr>
        <p:spPr>
          <a:xfrm>
            <a:off x="1524000" y="1122363"/>
            <a:ext cx="9144000" cy="1655762"/>
          </a:xfrm>
        </p:spPr>
        <p:txBody>
          <a:bodyPr>
            <a:normAutofit fontScale="90000"/>
          </a:bodyPr>
          <a:lstStyle/>
          <a:p>
            <a:r>
              <a:rPr lang="en-US" dirty="0"/>
              <a:t>Independent Living Standards</a:t>
            </a:r>
          </a:p>
        </p:txBody>
      </p:sp>
      <p:sp>
        <p:nvSpPr>
          <p:cNvPr id="3" name="Subtitle 2">
            <a:extLst>
              <a:ext uri="{FF2B5EF4-FFF2-40B4-BE49-F238E27FC236}">
                <a16:creationId xmlns:a16="http://schemas.microsoft.com/office/drawing/2014/main" id="{9D0F77CF-FFB9-4F6E-8923-7C3A20788BB4}"/>
              </a:ext>
            </a:extLst>
          </p:cNvPr>
          <p:cNvSpPr>
            <a:spLocks noGrp="1"/>
          </p:cNvSpPr>
          <p:nvPr>
            <p:ph type="subTitle" idx="1"/>
          </p:nvPr>
        </p:nvSpPr>
        <p:spPr>
          <a:xfrm>
            <a:off x="1524000" y="4595408"/>
            <a:ext cx="9144000" cy="1655762"/>
          </a:xfrm>
        </p:spPr>
        <p:txBody>
          <a:bodyPr>
            <a:normAutofit/>
          </a:bodyPr>
          <a:lstStyle/>
          <a:p>
            <a:r>
              <a:rPr lang="en-US" dirty="0"/>
              <a:t>Presented by:  Tiffany Cutliff</a:t>
            </a:r>
          </a:p>
          <a:p>
            <a:r>
              <a:rPr lang="en-US" dirty="0"/>
              <a:t>Metro Monitoring Manager</a:t>
            </a:r>
          </a:p>
          <a:p>
            <a:r>
              <a:rPr lang="en-US" dirty="0"/>
              <a:t>Office of Provider Management</a:t>
            </a:r>
          </a:p>
        </p:txBody>
      </p:sp>
    </p:spTree>
    <p:extLst>
      <p:ext uri="{BB962C8B-B14F-4D97-AF65-F5344CB8AC3E}">
        <p14:creationId xmlns:p14="http://schemas.microsoft.com/office/powerpoint/2010/main" val="8872213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5A1EE-42F4-4351-AA8A-C8B3B2D5914A}"/>
              </a:ext>
            </a:extLst>
          </p:cNvPr>
          <p:cNvSpPr>
            <a:spLocks noGrp="1"/>
          </p:cNvSpPr>
          <p:nvPr>
            <p:ph type="title"/>
          </p:nvPr>
        </p:nvSpPr>
        <p:spPr>
          <a:xfrm>
            <a:off x="838200" y="5534025"/>
            <a:ext cx="10515600" cy="822326"/>
          </a:xfrm>
        </p:spPr>
        <p:txBody>
          <a:bodyPr vert="horz" lIns="91440" tIns="45720" rIns="91440" bIns="45720" rtlCol="0" anchor="ctr">
            <a:normAutofit/>
          </a:bodyPr>
          <a:lstStyle/>
          <a:p>
            <a:pPr algn="ctr"/>
            <a:r>
              <a:rPr lang="en-US" b="1" dirty="0"/>
              <a:t>We’re Re-designing ILP…</a:t>
            </a:r>
          </a:p>
        </p:txBody>
      </p:sp>
      <p:pic>
        <p:nvPicPr>
          <p:cNvPr id="5" name="Content Placeholder 4" descr="A close up of a sign&#10;&#10;Description automatically generated">
            <a:extLst>
              <a:ext uri="{FF2B5EF4-FFF2-40B4-BE49-F238E27FC236}">
                <a16:creationId xmlns:a16="http://schemas.microsoft.com/office/drawing/2014/main" id="{BE0AD693-A2A8-4588-9A95-4531409FEEE4}"/>
              </a:ext>
            </a:extLst>
          </p:cNvPr>
          <p:cNvPicPr>
            <a:picLocks noGrp="1" noChangeAspect="1"/>
          </p:cNvPicPr>
          <p:nvPr>
            <p:ph idx="1"/>
          </p:nvPr>
        </p:nvPicPr>
        <p:blipFill rotWithShape="1">
          <a:blip r:embed="rId3">
            <a:extLst>
              <a:ext uri="{837473B0-CC2E-450A-ABE3-18F120FF3D39}">
                <a1611:picAttrSrcUrl xmlns:a1611="http://schemas.microsoft.com/office/drawing/2016/11/main" r:id="rId4"/>
              </a:ext>
            </a:extLst>
          </a:blip>
          <a:srcRect t="1722" b="4610"/>
          <a:stretch/>
        </p:blipFill>
        <p:spPr>
          <a:xfrm>
            <a:off x="20" y="10"/>
            <a:ext cx="12191980" cy="5395902"/>
          </a:xfrm>
          <a:prstGeom prst="rect">
            <a:avLst/>
          </a:prstGeom>
        </p:spPr>
      </p:pic>
    </p:spTree>
    <p:extLst>
      <p:ext uri="{BB962C8B-B14F-4D97-AF65-F5344CB8AC3E}">
        <p14:creationId xmlns:p14="http://schemas.microsoft.com/office/powerpoint/2010/main" val="34543076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sign&#10;&#10;Description automatically generated">
            <a:extLst>
              <a:ext uri="{FF2B5EF4-FFF2-40B4-BE49-F238E27FC236}">
                <a16:creationId xmlns:a16="http://schemas.microsoft.com/office/drawing/2014/main" id="{8641BD01-E714-4629-9F42-93E62443D49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64634" y="724403"/>
            <a:ext cx="10342033" cy="6133597"/>
          </a:xfrm>
          <a:prstGeom prst="rect">
            <a:avLst/>
          </a:prstGeom>
        </p:spPr>
      </p:pic>
      <p:sp>
        <p:nvSpPr>
          <p:cNvPr id="7" name="TextBox 6">
            <a:extLst>
              <a:ext uri="{FF2B5EF4-FFF2-40B4-BE49-F238E27FC236}">
                <a16:creationId xmlns:a16="http://schemas.microsoft.com/office/drawing/2014/main" id="{BD950E76-D87D-4F8F-B928-EA4EBD3EA191}"/>
              </a:ext>
            </a:extLst>
          </p:cNvPr>
          <p:cNvSpPr txBox="1"/>
          <p:nvPr/>
        </p:nvSpPr>
        <p:spPr>
          <a:xfrm>
            <a:off x="722489" y="6028267"/>
            <a:ext cx="3845413" cy="369332"/>
          </a:xfrm>
          <a:prstGeom prst="rect">
            <a:avLst/>
          </a:prstGeom>
          <a:noFill/>
        </p:spPr>
        <p:txBody>
          <a:bodyPr wrap="square" rtlCol="0">
            <a:spAutoFit/>
          </a:bodyPr>
          <a:lstStyle/>
          <a:p>
            <a:r>
              <a:rPr lang="en-US" b="1" dirty="0">
                <a:latin typeface="Source Sans Pro Black" panose="020B0803030403020204" pitchFamily="34" charset="0"/>
                <a:ea typeface="Source Sans Pro Black" panose="020B0803030403020204" pitchFamily="34" charset="0"/>
              </a:rPr>
              <a:t>Improve Provider Performance</a:t>
            </a:r>
          </a:p>
        </p:txBody>
      </p:sp>
      <p:sp>
        <p:nvSpPr>
          <p:cNvPr id="8" name="TextBox 7">
            <a:extLst>
              <a:ext uri="{FF2B5EF4-FFF2-40B4-BE49-F238E27FC236}">
                <a16:creationId xmlns:a16="http://schemas.microsoft.com/office/drawing/2014/main" id="{6F9141D8-8D9D-424A-8485-BB7ACF979D96}"/>
              </a:ext>
            </a:extLst>
          </p:cNvPr>
          <p:cNvSpPr txBox="1"/>
          <p:nvPr/>
        </p:nvSpPr>
        <p:spPr>
          <a:xfrm>
            <a:off x="7112000" y="6028267"/>
            <a:ext cx="3587842" cy="369332"/>
          </a:xfrm>
          <a:prstGeom prst="rect">
            <a:avLst/>
          </a:prstGeom>
          <a:noFill/>
        </p:spPr>
        <p:txBody>
          <a:bodyPr wrap="none" rtlCol="0">
            <a:spAutoFit/>
          </a:bodyPr>
          <a:lstStyle/>
          <a:p>
            <a:r>
              <a:rPr lang="en-US" b="1" dirty="0">
                <a:latin typeface="Source Sans Pro Black" panose="020B0803030403020204" pitchFamily="34" charset="0"/>
                <a:ea typeface="Source Sans Pro Black" panose="020B0803030403020204" pitchFamily="34" charset="0"/>
              </a:rPr>
              <a:t>Improve Outcomes for our youth</a:t>
            </a:r>
          </a:p>
        </p:txBody>
      </p:sp>
      <p:sp>
        <p:nvSpPr>
          <p:cNvPr id="9" name="TextBox 8">
            <a:extLst>
              <a:ext uri="{FF2B5EF4-FFF2-40B4-BE49-F238E27FC236}">
                <a16:creationId xmlns:a16="http://schemas.microsoft.com/office/drawing/2014/main" id="{6DEEB168-17B4-4300-BA1B-CADA70874DE1}"/>
              </a:ext>
            </a:extLst>
          </p:cNvPr>
          <p:cNvSpPr txBox="1"/>
          <p:nvPr/>
        </p:nvSpPr>
        <p:spPr>
          <a:xfrm rot="20524201">
            <a:off x="857691" y="1241777"/>
            <a:ext cx="2273379" cy="369332"/>
          </a:xfrm>
          <a:prstGeom prst="rect">
            <a:avLst/>
          </a:prstGeom>
          <a:noFill/>
        </p:spPr>
        <p:txBody>
          <a:bodyPr wrap="none" rtlCol="0">
            <a:spAutoFit/>
          </a:bodyPr>
          <a:lstStyle/>
          <a:p>
            <a:r>
              <a:rPr lang="en-US" b="1" dirty="0">
                <a:latin typeface="Source Sans Pro Black" panose="020B0604020202020204" pitchFamily="34" charset="0"/>
              </a:rPr>
              <a:t>Performance trends</a:t>
            </a:r>
          </a:p>
        </p:txBody>
      </p:sp>
      <p:sp>
        <p:nvSpPr>
          <p:cNvPr id="10" name="TextBox 9">
            <a:extLst>
              <a:ext uri="{FF2B5EF4-FFF2-40B4-BE49-F238E27FC236}">
                <a16:creationId xmlns:a16="http://schemas.microsoft.com/office/drawing/2014/main" id="{B157F80B-C567-47F3-816A-220BB3DA5BC8}"/>
              </a:ext>
            </a:extLst>
          </p:cNvPr>
          <p:cNvSpPr txBox="1"/>
          <p:nvPr/>
        </p:nvSpPr>
        <p:spPr>
          <a:xfrm rot="887860">
            <a:off x="7969987" y="1301238"/>
            <a:ext cx="2898550" cy="369332"/>
          </a:xfrm>
          <a:prstGeom prst="rect">
            <a:avLst/>
          </a:prstGeom>
          <a:noFill/>
        </p:spPr>
        <p:txBody>
          <a:bodyPr wrap="none" rtlCol="0">
            <a:spAutoFit/>
          </a:bodyPr>
          <a:lstStyle/>
          <a:p>
            <a:r>
              <a:rPr lang="en-US" b="1" dirty="0">
                <a:latin typeface="Source Sans Pro Black" panose="020B0803030403020204" pitchFamily="34" charset="0"/>
                <a:ea typeface="Source Sans Pro Black" panose="020B0803030403020204" pitchFamily="34" charset="0"/>
              </a:rPr>
              <a:t>Inconsistency across ILP’s</a:t>
            </a:r>
          </a:p>
        </p:txBody>
      </p:sp>
      <p:sp>
        <p:nvSpPr>
          <p:cNvPr id="11" name="TextBox 10">
            <a:extLst>
              <a:ext uri="{FF2B5EF4-FFF2-40B4-BE49-F238E27FC236}">
                <a16:creationId xmlns:a16="http://schemas.microsoft.com/office/drawing/2014/main" id="{30286099-8FAE-4D06-BDBB-06DBB7C1A88E}"/>
              </a:ext>
            </a:extLst>
          </p:cNvPr>
          <p:cNvSpPr txBox="1"/>
          <p:nvPr/>
        </p:nvSpPr>
        <p:spPr>
          <a:xfrm>
            <a:off x="4672511" y="1426444"/>
            <a:ext cx="2326278" cy="369332"/>
          </a:xfrm>
          <a:prstGeom prst="rect">
            <a:avLst/>
          </a:prstGeom>
          <a:noFill/>
        </p:spPr>
        <p:txBody>
          <a:bodyPr wrap="none" rtlCol="0">
            <a:spAutoFit/>
          </a:bodyPr>
          <a:lstStyle/>
          <a:p>
            <a:r>
              <a:rPr lang="en-US" b="1" dirty="0">
                <a:latin typeface="Source Sans Pro Black" panose="020B0803030403020204" pitchFamily="34" charset="0"/>
                <a:ea typeface="Source Sans Pro Black" panose="020B0803030403020204" pitchFamily="34" charset="0"/>
              </a:rPr>
              <a:t>Increase in incidents</a:t>
            </a:r>
          </a:p>
        </p:txBody>
      </p:sp>
    </p:spTree>
    <p:extLst>
      <p:ext uri="{BB962C8B-B14F-4D97-AF65-F5344CB8AC3E}">
        <p14:creationId xmlns:p14="http://schemas.microsoft.com/office/powerpoint/2010/main" val="33744297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285AAD6A-144D-41A1-AD75-814509D6B830}"/>
              </a:ext>
            </a:extLst>
          </p:cNvPr>
          <p:cNvGraphicFramePr/>
          <p:nvPr>
            <p:extLst>
              <p:ext uri="{D42A27DB-BD31-4B8C-83A1-F6EECF244321}">
                <p14:modId xmlns:p14="http://schemas.microsoft.com/office/powerpoint/2010/main" val="1732710947"/>
              </p:ext>
            </p:extLst>
          </p:nvPr>
        </p:nvGraphicFramePr>
        <p:xfrm>
          <a:off x="838200" y="697635"/>
          <a:ext cx="10515600" cy="9316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Content Placeholder 4">
            <a:extLst>
              <a:ext uri="{FF2B5EF4-FFF2-40B4-BE49-F238E27FC236}">
                <a16:creationId xmlns:a16="http://schemas.microsoft.com/office/drawing/2014/main" id="{A3FCA54C-43F5-4D7E-B4F5-F686544D4CBB}"/>
              </a:ext>
            </a:extLst>
          </p:cNvPr>
          <p:cNvGraphicFramePr>
            <a:graphicFrameLocks noGrp="1"/>
          </p:cNvGraphicFramePr>
          <p:nvPr>
            <p:ph idx="1"/>
            <p:extLst>
              <p:ext uri="{D42A27DB-BD31-4B8C-83A1-F6EECF244321}">
                <p14:modId xmlns:p14="http://schemas.microsoft.com/office/powerpoint/2010/main" val="869293984"/>
              </p:ext>
            </p:extLst>
          </p:nvPr>
        </p:nvGraphicFramePr>
        <p:xfrm>
          <a:off x="762000" y="1862078"/>
          <a:ext cx="10515600" cy="463079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41933138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21440668-E753-4DB8-A2EC-436897768DA3}"/>
              </a:ext>
            </a:extLst>
          </p:cNvPr>
          <p:cNvGraphicFramePr/>
          <p:nvPr>
            <p:extLst>
              <p:ext uri="{D42A27DB-BD31-4B8C-83A1-F6EECF244321}">
                <p14:modId xmlns:p14="http://schemas.microsoft.com/office/powerpoint/2010/main" val="2602479183"/>
              </p:ext>
            </p:extLst>
          </p:nvPr>
        </p:nvGraphicFramePr>
        <p:xfrm>
          <a:off x="838200" y="365125"/>
          <a:ext cx="10515600" cy="13255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Content Placeholder 3">
            <a:extLst>
              <a:ext uri="{FF2B5EF4-FFF2-40B4-BE49-F238E27FC236}">
                <a16:creationId xmlns:a16="http://schemas.microsoft.com/office/drawing/2014/main" id="{E6E37F77-395B-413E-AE89-35DF0889FFC3}"/>
              </a:ext>
            </a:extLst>
          </p:cNvPr>
          <p:cNvGraphicFramePr>
            <a:graphicFrameLocks noGrp="1"/>
          </p:cNvGraphicFramePr>
          <p:nvPr>
            <p:ph idx="1"/>
            <p:extLst>
              <p:ext uri="{D42A27DB-BD31-4B8C-83A1-F6EECF244321}">
                <p14:modId xmlns:p14="http://schemas.microsoft.com/office/powerpoint/2010/main" val="334598043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40233237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88C64C31-F947-4374-8EFD-AA5D9BEB3E4D}"/>
              </a:ext>
            </a:extLst>
          </p:cNvPr>
          <p:cNvGraphicFramePr/>
          <p:nvPr>
            <p:extLst>
              <p:ext uri="{D42A27DB-BD31-4B8C-83A1-F6EECF244321}">
                <p14:modId xmlns:p14="http://schemas.microsoft.com/office/powerpoint/2010/main" val="2650611610"/>
              </p:ext>
            </p:extLst>
          </p:nvPr>
        </p:nvGraphicFramePr>
        <p:xfrm>
          <a:off x="838200" y="548640"/>
          <a:ext cx="10515600" cy="11420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Content Placeholder 4">
            <a:extLst>
              <a:ext uri="{FF2B5EF4-FFF2-40B4-BE49-F238E27FC236}">
                <a16:creationId xmlns:a16="http://schemas.microsoft.com/office/drawing/2014/main" id="{1BD8F18D-C07F-42E2-B47B-7A1C2B76A6B1}"/>
              </a:ext>
            </a:extLst>
          </p:cNvPr>
          <p:cNvGraphicFramePr>
            <a:graphicFrameLocks noGrp="1"/>
          </p:cNvGraphicFramePr>
          <p:nvPr>
            <p:ph idx="1"/>
            <p:extLst>
              <p:ext uri="{D42A27DB-BD31-4B8C-83A1-F6EECF244321}">
                <p14:modId xmlns:p14="http://schemas.microsoft.com/office/powerpoint/2010/main" val="120625300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0905400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349C4-D6CF-446C-993F-FBDD4F7CE976}"/>
              </a:ext>
            </a:extLst>
          </p:cNvPr>
          <p:cNvSpPr>
            <a:spLocks noGrp="1"/>
          </p:cNvSpPr>
          <p:nvPr>
            <p:ph type="title"/>
          </p:nvPr>
        </p:nvSpPr>
        <p:spPr>
          <a:xfrm>
            <a:off x="510540" y="365125"/>
            <a:ext cx="11170920" cy="1325563"/>
          </a:xfrm>
        </p:spPr>
        <p:txBody>
          <a:bodyPr/>
          <a:lstStyle/>
          <a:p>
            <a:pPr algn="ctr"/>
            <a:r>
              <a:rPr lang="en-US" dirty="0"/>
              <a:t>Pre-Placement Assessment Minimum Standards</a:t>
            </a:r>
          </a:p>
        </p:txBody>
      </p:sp>
      <p:graphicFrame>
        <p:nvGraphicFramePr>
          <p:cNvPr id="4" name="Content Placeholder 3">
            <a:extLst>
              <a:ext uri="{FF2B5EF4-FFF2-40B4-BE49-F238E27FC236}">
                <a16:creationId xmlns:a16="http://schemas.microsoft.com/office/drawing/2014/main" id="{91DF8392-41A7-46A7-8488-D453920BC0E8}"/>
              </a:ext>
            </a:extLst>
          </p:cNvPr>
          <p:cNvGraphicFramePr>
            <a:graphicFrameLocks noGrp="1"/>
          </p:cNvGraphicFramePr>
          <p:nvPr>
            <p:ph idx="1"/>
            <p:extLst>
              <p:ext uri="{D42A27DB-BD31-4B8C-83A1-F6EECF244321}">
                <p14:modId xmlns:p14="http://schemas.microsoft.com/office/powerpoint/2010/main" val="839785768"/>
              </p:ext>
            </p:extLst>
          </p:nvPr>
        </p:nvGraphicFramePr>
        <p:xfrm>
          <a:off x="838200" y="1479665"/>
          <a:ext cx="10515600" cy="46972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697885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sign&#10;&#10;Description automatically generated">
            <a:extLst>
              <a:ext uri="{FF2B5EF4-FFF2-40B4-BE49-F238E27FC236}">
                <a16:creationId xmlns:a16="http://schemas.microsoft.com/office/drawing/2014/main" id="{7DCA6D93-4A20-4004-87F5-70BB6989BC7E}"/>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r="1" b="3092"/>
          <a:stretch/>
        </p:blipFill>
        <p:spPr>
          <a:xfrm>
            <a:off x="1469913" y="918546"/>
            <a:ext cx="6731208" cy="4979334"/>
          </a:xfrm>
          <a:prstGeom prst="rect">
            <a:avLst/>
          </a:prstGeom>
        </p:spPr>
      </p:pic>
    </p:spTree>
    <p:extLst>
      <p:ext uri="{BB962C8B-B14F-4D97-AF65-F5344CB8AC3E}">
        <p14:creationId xmlns:p14="http://schemas.microsoft.com/office/powerpoint/2010/main" val="15398006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C9349C4-D6CF-446C-993F-FBDD4F7CE976}"/>
              </a:ext>
            </a:extLst>
          </p:cNvPr>
          <p:cNvSpPr>
            <a:spLocks noGrp="1"/>
          </p:cNvSpPr>
          <p:nvPr>
            <p:ph type="title"/>
          </p:nvPr>
        </p:nvSpPr>
        <p:spPr>
          <a:xfrm>
            <a:off x="1156851" y="637762"/>
            <a:ext cx="9888496" cy="900131"/>
          </a:xfrm>
        </p:spPr>
        <p:txBody>
          <a:bodyPr anchor="t">
            <a:normAutofit/>
          </a:bodyPr>
          <a:lstStyle/>
          <a:p>
            <a:r>
              <a:rPr lang="en-US" sz="3700" dirty="0">
                <a:solidFill>
                  <a:schemeClr val="bg1"/>
                </a:solidFill>
              </a:rPr>
              <a:t>ILP Admissions and Discharges Minimum Standards</a:t>
            </a:r>
          </a:p>
        </p:txBody>
      </p:sp>
      <p:sp>
        <p:nvSpPr>
          <p:cNvPr id="46" name="Rectangle 45">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2203D0B-D29C-4FCC-8670-03BBE6322E07}"/>
              </a:ext>
            </a:extLst>
          </p:cNvPr>
          <p:cNvSpPr>
            <a:spLocks noGrp="1"/>
          </p:cNvSpPr>
          <p:nvPr>
            <p:ph idx="1"/>
          </p:nvPr>
        </p:nvSpPr>
        <p:spPr>
          <a:xfrm>
            <a:off x="556054" y="2010758"/>
            <a:ext cx="11096368" cy="4847242"/>
          </a:xfrm>
        </p:spPr>
        <p:txBody>
          <a:bodyPr>
            <a:normAutofit/>
          </a:bodyPr>
          <a:lstStyle/>
          <a:p>
            <a:pPr marL="0" marR="0" indent="0">
              <a:spcBef>
                <a:spcPts val="0"/>
              </a:spcBef>
              <a:spcAft>
                <a:spcPts val="0"/>
              </a:spcAft>
              <a:buNone/>
            </a:pPr>
            <a:r>
              <a:rPr lang="en-US" sz="1200" i="1" dirty="0">
                <a:effectLst/>
                <a:latin typeface="Times New Roman" panose="02020603050405020304" pitchFamily="18" charset="0"/>
                <a:ea typeface="Calibri" panose="020F0502020204030204" pitchFamily="34" charset="0"/>
              </a:rPr>
              <a:t>Providers must admit only youth for whom the Scattered Site Placement Youth Readiness Assessment indicates that the youth is appropriate for the program. Based on the results of the assessment, the provider must concur that the young person is invested in and able to benefit from ILP and that the provider is able to meet any specific needs identified during the assessment. </a:t>
            </a:r>
            <a:endParaRPr lang="en-US" sz="1200" dirty="0">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1200" i="1" dirty="0">
                <a:effectLst/>
                <a:latin typeface="Times New Roman" panose="02020603050405020304" pitchFamily="18" charset="0"/>
                <a:ea typeface="Calibri" panose="020F0502020204030204" pitchFamily="34" charset="0"/>
              </a:rPr>
              <a:t> </a:t>
            </a:r>
            <a:endParaRPr lang="en-US" sz="1200" dirty="0">
              <a:effectLst/>
              <a:latin typeface="Times New Roman" panose="02020603050405020304" pitchFamily="18" charset="0"/>
              <a:ea typeface="Calibri" panose="020F0502020204030204" pitchFamily="34" charset="0"/>
            </a:endParaRPr>
          </a:p>
          <a:p>
            <a:pPr marL="457200" marR="0" indent="-457200">
              <a:spcBef>
                <a:spcPts val="0"/>
              </a:spcBef>
              <a:spcAft>
                <a:spcPts val="80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22.0  	The provider may not accept any young person who does not have a completed, signed, and approved Scattered Site Placement Youth Readiness Assessment.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spcBef>
                <a:spcPts val="0"/>
              </a:spcBef>
              <a:spcAft>
                <a:spcPts val="80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22.1 	The provider may not require any documentation other than the Assessment to determine whether a potential placement match exists.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spcBef>
                <a:spcPts val="0"/>
              </a:spcBef>
              <a:spcAft>
                <a:spcPts val="80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22.2  	All young people accepted into placement must be at least 18 years of age and have elected to participate in Extended Youth Support Services.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spcBef>
                <a:spcPts val="0"/>
              </a:spcBef>
              <a:spcAft>
                <a:spcPts val="80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22.3 	All young people accepted into placement must be employed at least 80 hours per month, or attending post-secondary school full-time (12 or more credit hours per term), or working part-time and enrolled part-time.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spcBef>
                <a:spcPts val="0"/>
              </a:spcBef>
              <a:spcAft>
                <a:spcPts val="0"/>
              </a:spcAft>
            </a:pPr>
            <a:r>
              <a:rPr lang="en-US" sz="1200" dirty="0">
                <a:effectLst/>
                <a:latin typeface="Times New Roman" panose="02020603050405020304" pitchFamily="18" charset="0"/>
                <a:ea typeface="Calibri" panose="020F0502020204030204" pitchFamily="34" charset="0"/>
              </a:rPr>
              <a:t>22.4 	Providers must have defined admittance criteria, which includes a youth-completed application and  </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dirty="0">
                <a:effectLst/>
                <a:latin typeface="Times New Roman" panose="02020603050405020304" pitchFamily="18" charset="0"/>
                <a:ea typeface="Calibri" panose="020F0502020204030204" pitchFamily="34" charset="0"/>
              </a:rPr>
              <a:t>interview. </a:t>
            </a:r>
          </a:p>
          <a:p>
            <a:pPr marL="0" marR="0" indent="0">
              <a:spcBef>
                <a:spcPts val="0"/>
              </a:spcBef>
              <a:spcAft>
                <a:spcPts val="0"/>
              </a:spcAft>
              <a:buNone/>
            </a:pPr>
            <a:r>
              <a:rPr lang="en-US" sz="1200" dirty="0">
                <a:effectLst/>
                <a:latin typeface="Times New Roman" panose="02020603050405020304" pitchFamily="18" charset="0"/>
                <a:ea typeface="Calibri" panose="020F0502020204030204" pitchFamily="34" charset="0"/>
              </a:rPr>
              <a:t> </a:t>
            </a:r>
          </a:p>
          <a:p>
            <a:pPr marL="457200" marR="0" indent="-457200">
              <a:spcBef>
                <a:spcPts val="0"/>
              </a:spcBef>
              <a:spcAft>
                <a:spcPts val="0"/>
              </a:spcAft>
            </a:pPr>
            <a:r>
              <a:rPr lang="en-US" sz="1200" dirty="0">
                <a:effectLst/>
                <a:latin typeface="Times New Roman" panose="02020603050405020304" pitchFamily="18" charset="0"/>
                <a:ea typeface="Calibri" panose="020F0502020204030204" pitchFamily="34" charset="0"/>
              </a:rPr>
              <a:t>22.5 	Providers must determine whether youth will be accepted or denied admission within three business days of a completed application. </a:t>
            </a:r>
          </a:p>
          <a:p>
            <a:pPr marL="0" marR="0" indent="0">
              <a:spcBef>
                <a:spcPts val="0"/>
              </a:spcBef>
              <a:spcAft>
                <a:spcPts val="0"/>
              </a:spcAft>
              <a:buNone/>
            </a:pPr>
            <a:r>
              <a:rPr lang="en-US" sz="1200" dirty="0">
                <a:effectLst/>
                <a:latin typeface="Times New Roman" panose="02020603050405020304" pitchFamily="18" charset="0"/>
                <a:ea typeface="Calibri" panose="020F0502020204030204" pitchFamily="34" charset="0"/>
              </a:rPr>
              <a:t> </a:t>
            </a:r>
          </a:p>
          <a:p>
            <a:pPr marL="457200" marR="0" indent="-457200">
              <a:spcBef>
                <a:spcPts val="0"/>
              </a:spcBef>
              <a:spcAft>
                <a:spcPts val="0"/>
              </a:spcAft>
            </a:pPr>
            <a:r>
              <a:rPr lang="en-US" sz="1200" dirty="0">
                <a:effectLst/>
                <a:latin typeface="Times New Roman" panose="02020603050405020304" pitchFamily="18" charset="0"/>
                <a:ea typeface="Calibri" panose="020F0502020204030204" pitchFamily="34" charset="0"/>
              </a:rPr>
              <a:t>22.6 	Youth admitted into an ILP must have an orientation to the program. Youth should be provided with a handbook or other literature describing the program. The contact information for the Office of the Child Advocate must be included in the handbook or orientation packet. (See appendix) </a:t>
            </a:r>
          </a:p>
          <a:p>
            <a:pPr marL="0" marR="0" indent="0">
              <a:spcBef>
                <a:spcPts val="0"/>
              </a:spcBef>
              <a:spcAft>
                <a:spcPts val="0"/>
              </a:spcAft>
              <a:buNone/>
            </a:pPr>
            <a:r>
              <a:rPr lang="en-US" sz="1200" dirty="0">
                <a:effectLst/>
                <a:latin typeface="Times New Roman" panose="02020603050405020304" pitchFamily="18" charset="0"/>
                <a:ea typeface="Calibri" panose="020F0502020204030204" pitchFamily="34" charset="0"/>
              </a:rPr>
              <a:t> </a:t>
            </a:r>
          </a:p>
          <a:p>
            <a:pPr marL="457200" marR="0" indent="-457200">
              <a:spcBef>
                <a:spcPts val="0"/>
              </a:spcBef>
              <a:spcAft>
                <a:spcPts val="0"/>
              </a:spcAft>
            </a:pPr>
            <a:r>
              <a:rPr lang="en-US" sz="1200" dirty="0">
                <a:effectLst/>
                <a:latin typeface="Times New Roman" panose="02020603050405020304" pitchFamily="18" charset="0"/>
                <a:ea typeface="Calibri" panose="020F0502020204030204" pitchFamily="34" charset="0"/>
              </a:rPr>
              <a:t>22.7 	Youth admitted into an ILP must sign an acknowledgement of having participated in an orientation to the program and having received an explanation of their rights and responsibilities as a participant in the program. </a:t>
            </a:r>
          </a:p>
          <a:p>
            <a:pPr marL="0" marR="0" indent="0">
              <a:spcBef>
                <a:spcPts val="0"/>
              </a:spcBef>
              <a:spcAft>
                <a:spcPts val="0"/>
              </a:spcAft>
              <a:buNone/>
            </a:pPr>
            <a:r>
              <a:rPr lang="en-US" sz="1200" dirty="0">
                <a:effectLst/>
                <a:latin typeface="Times New Roman" panose="02020603050405020304" pitchFamily="18" charset="0"/>
                <a:ea typeface="Calibri" panose="020F0502020204030204" pitchFamily="34" charset="0"/>
              </a:rPr>
              <a:t> </a:t>
            </a:r>
          </a:p>
          <a:p>
            <a:pPr marL="457200" marR="0" indent="-457200">
              <a:spcBef>
                <a:spcPts val="0"/>
              </a:spcBef>
              <a:spcAft>
                <a:spcPts val="0"/>
              </a:spcAft>
            </a:pPr>
            <a:r>
              <a:rPr lang="en-US" sz="1200" dirty="0">
                <a:effectLst/>
                <a:latin typeface="Times New Roman" panose="02020603050405020304" pitchFamily="18" charset="0"/>
                <a:ea typeface="Calibri" panose="020F0502020204030204" pitchFamily="34" charset="0"/>
              </a:rPr>
              <a:t>22.8 	ILP Youth must sign an acknowledgement that they may be discharged from the ILP if they willingly and knowingly participate in illegal or disruptive behavior or it is determined that they are unable or unwilling to benefit from the program. All youth discharged for violating ILP rules must be given a 60-day notice and assistance with transition. Providers must create a written transition plan. A family team meeting must occur to discuss the youth’s transition. The provider and the DFCS Case Manager will work collaboratively to identify placement options. </a:t>
            </a:r>
          </a:p>
          <a:p>
            <a:pPr marL="0" marR="0" indent="0">
              <a:spcBef>
                <a:spcPts val="0"/>
              </a:spcBef>
              <a:spcAft>
                <a:spcPts val="0"/>
              </a:spcAft>
              <a:buNone/>
            </a:pPr>
            <a:r>
              <a:rPr lang="en-US" sz="1200" dirty="0">
                <a:effectLst/>
                <a:latin typeface="Times New Roman" panose="02020603050405020304" pitchFamily="18" charset="0"/>
                <a:ea typeface="Calibri" panose="020F0502020204030204" pitchFamily="34" charset="0"/>
              </a:rPr>
              <a:t> </a:t>
            </a:r>
          </a:p>
          <a:p>
            <a:pPr marL="457200" marR="0" indent="-457200">
              <a:spcBef>
                <a:spcPts val="0"/>
              </a:spcBef>
              <a:spcAft>
                <a:spcPts val="0"/>
              </a:spcAft>
            </a:pPr>
            <a:r>
              <a:rPr lang="en-US" sz="1200" dirty="0">
                <a:effectLst/>
                <a:latin typeface="Times New Roman" panose="02020603050405020304" pitchFamily="18" charset="0"/>
                <a:ea typeface="Calibri" panose="020F0502020204030204" pitchFamily="34" charset="0"/>
              </a:rPr>
              <a:t>22.9 	Providers must maintain an up-to-date roster on GA+SCORE. </a:t>
            </a:r>
          </a:p>
          <a:p>
            <a:endParaRPr lang="en-US" sz="1000" dirty="0"/>
          </a:p>
        </p:txBody>
      </p:sp>
    </p:spTree>
    <p:extLst>
      <p:ext uri="{BB962C8B-B14F-4D97-AF65-F5344CB8AC3E}">
        <p14:creationId xmlns:p14="http://schemas.microsoft.com/office/powerpoint/2010/main" val="7201844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C9349C4-D6CF-446C-993F-FBDD4F7CE976}"/>
              </a:ext>
            </a:extLst>
          </p:cNvPr>
          <p:cNvSpPr>
            <a:spLocks noGrp="1"/>
          </p:cNvSpPr>
          <p:nvPr>
            <p:ph type="title"/>
          </p:nvPr>
        </p:nvSpPr>
        <p:spPr>
          <a:xfrm>
            <a:off x="1156851" y="637762"/>
            <a:ext cx="9888496" cy="900131"/>
          </a:xfrm>
        </p:spPr>
        <p:txBody>
          <a:bodyPr anchor="t">
            <a:normAutofit/>
          </a:bodyPr>
          <a:lstStyle/>
          <a:p>
            <a:r>
              <a:rPr lang="en-US" sz="4000" dirty="0">
                <a:solidFill>
                  <a:schemeClr val="bg1"/>
                </a:solidFill>
              </a:rPr>
              <a:t>ILP Tier Progression</a:t>
            </a:r>
          </a:p>
        </p:txBody>
      </p:sp>
      <p:sp>
        <p:nvSpPr>
          <p:cNvPr id="24" name="Rectangle 23">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2203D0B-D29C-4FCC-8670-03BBE6322E07}"/>
              </a:ext>
            </a:extLst>
          </p:cNvPr>
          <p:cNvSpPr>
            <a:spLocks noGrp="1"/>
          </p:cNvSpPr>
          <p:nvPr>
            <p:ph idx="1"/>
          </p:nvPr>
        </p:nvSpPr>
        <p:spPr>
          <a:xfrm>
            <a:off x="1155548" y="2217343"/>
            <a:ext cx="9880893" cy="3959619"/>
          </a:xfrm>
        </p:spPr>
        <p:txBody>
          <a:bodyPr>
            <a:normAutofit/>
          </a:bodyPr>
          <a:lstStyle/>
          <a:p>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The goal of an independent living placement is to prepare youth to become socially and financially independent from the foster care system. Providers have no more than 3 years, from the age of 18, to ensure that young adults are ready for independence at age 21; therefore, it is critical that the young person is able to successfully move from less to more independence in all areas – education, employment, housing, life skills, etc. – over the course of the placement.  To this end, Independent Living Programs are broken into three (3) Tiers.  Each young person that enters an Independent Living program must start in Tier 1 before moving to Tier 2 and finally to Tier 3. Each Tier has its own expectations and outcomes, and movement between tiers is based on assessments completed by the provider at least every 90 days. A brief overview of the tiers and progression follows. </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200" dirty="0"/>
          </a:p>
        </p:txBody>
      </p:sp>
    </p:spTree>
    <p:extLst>
      <p:ext uri="{BB962C8B-B14F-4D97-AF65-F5344CB8AC3E}">
        <p14:creationId xmlns:p14="http://schemas.microsoft.com/office/powerpoint/2010/main" val="5322796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2"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 name="Freeform: Shape 13">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9C9349C4-D6CF-446C-993F-FBDD4F7CE976}"/>
              </a:ext>
            </a:extLst>
          </p:cNvPr>
          <p:cNvSpPr>
            <a:spLocks noGrp="1"/>
          </p:cNvSpPr>
          <p:nvPr>
            <p:ph type="title"/>
          </p:nvPr>
        </p:nvSpPr>
        <p:spPr>
          <a:xfrm>
            <a:off x="1383957" y="1113387"/>
            <a:ext cx="2886252" cy="4560970"/>
          </a:xfrm>
        </p:spPr>
        <p:txBody>
          <a:bodyPr>
            <a:normAutofit/>
          </a:bodyPr>
          <a:lstStyle/>
          <a:p>
            <a:r>
              <a:rPr lang="en-US" sz="4000" dirty="0">
                <a:solidFill>
                  <a:srgbClr val="FFFFFF"/>
                </a:solidFill>
              </a:rPr>
              <a:t>Tier 1</a:t>
            </a:r>
          </a:p>
        </p:txBody>
      </p:sp>
      <p:sp>
        <p:nvSpPr>
          <p:cNvPr id="16"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 name="Content Placeholder 2">
            <a:extLst>
              <a:ext uri="{FF2B5EF4-FFF2-40B4-BE49-F238E27FC236}">
                <a16:creationId xmlns:a16="http://schemas.microsoft.com/office/drawing/2014/main" id="{32203D0B-D29C-4FCC-8670-03BBE6322E07}"/>
              </a:ext>
            </a:extLst>
          </p:cNvPr>
          <p:cNvSpPr>
            <a:spLocks noGrp="1"/>
          </p:cNvSpPr>
          <p:nvPr>
            <p:ph idx="1"/>
          </p:nvPr>
        </p:nvSpPr>
        <p:spPr>
          <a:xfrm>
            <a:off x="5221862" y="1719618"/>
            <a:ext cx="5948831" cy="4334629"/>
          </a:xfrm>
        </p:spPr>
        <p:txBody>
          <a:bodyPr anchor="ctr">
            <a:normAutofit/>
          </a:bodyPr>
          <a:lstStyle/>
          <a:p>
            <a:r>
              <a:rPr lang="en-US" sz="2400" b="1" dirty="0">
                <a:solidFill>
                  <a:srgbClr val="FEFFFF"/>
                </a:solidFill>
                <a:effectLst/>
                <a:latin typeface="Times New Roman" panose="02020603050405020304" pitchFamily="18" charset="0"/>
                <a:ea typeface="Times New Roman" panose="02020603050405020304" pitchFamily="18" charset="0"/>
                <a:cs typeface="Times New Roman" panose="02020603050405020304" pitchFamily="18" charset="0"/>
              </a:rPr>
              <a:t>Tier 1</a:t>
            </a:r>
            <a:r>
              <a:rPr lang="en-US" sz="2400" dirty="0">
                <a:solidFill>
                  <a:srgbClr val="FEFFFF"/>
                </a:solidFill>
                <a:effectLst/>
                <a:latin typeface="Times New Roman" panose="02020603050405020304" pitchFamily="18" charset="0"/>
                <a:ea typeface="Times New Roman" panose="02020603050405020304" pitchFamily="18" charset="0"/>
                <a:cs typeface="Times New Roman" panose="02020603050405020304" pitchFamily="18" charset="0"/>
              </a:rPr>
              <a:t> is the entry point for a young person moving towards independence.  This Tier requires a higher level of supervision as the provider assesses the young person’s abilities and needs.  Tier 1 is designed to equip the young person with the basic skills related to education, employment, life and decision- making skills. It is expected that within 12 months of entering Tier 1, the young person should be ready to progress to Tier 2.</a:t>
            </a:r>
            <a:endParaRPr lang="en-US" sz="2400" dirty="0">
              <a:solidFill>
                <a:srgbClr val="FEFFFF"/>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sz="2400" dirty="0">
              <a:solidFill>
                <a:srgbClr val="FEFFFF"/>
              </a:solidFill>
            </a:endParaRPr>
          </a:p>
        </p:txBody>
      </p:sp>
    </p:spTree>
    <p:extLst>
      <p:ext uri="{BB962C8B-B14F-4D97-AF65-F5344CB8AC3E}">
        <p14:creationId xmlns:p14="http://schemas.microsoft.com/office/powerpoint/2010/main" val="28476806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2"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 name="Freeform: Shape 13">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9C9349C4-D6CF-446C-993F-FBDD4F7CE976}"/>
              </a:ext>
            </a:extLst>
          </p:cNvPr>
          <p:cNvSpPr>
            <a:spLocks noGrp="1"/>
          </p:cNvSpPr>
          <p:nvPr>
            <p:ph type="title"/>
          </p:nvPr>
        </p:nvSpPr>
        <p:spPr>
          <a:xfrm>
            <a:off x="934872" y="982272"/>
            <a:ext cx="3388419" cy="4560970"/>
          </a:xfrm>
        </p:spPr>
        <p:txBody>
          <a:bodyPr>
            <a:normAutofit/>
          </a:bodyPr>
          <a:lstStyle/>
          <a:p>
            <a:r>
              <a:rPr lang="en-US" sz="4000" dirty="0">
                <a:solidFill>
                  <a:srgbClr val="FFFFFF"/>
                </a:solidFill>
              </a:rPr>
              <a:t>Tier 2</a:t>
            </a:r>
          </a:p>
        </p:txBody>
      </p:sp>
      <p:sp>
        <p:nvSpPr>
          <p:cNvPr id="16"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 name="Content Placeholder 2">
            <a:extLst>
              <a:ext uri="{FF2B5EF4-FFF2-40B4-BE49-F238E27FC236}">
                <a16:creationId xmlns:a16="http://schemas.microsoft.com/office/drawing/2014/main" id="{32203D0B-D29C-4FCC-8670-03BBE6322E07}"/>
              </a:ext>
            </a:extLst>
          </p:cNvPr>
          <p:cNvSpPr>
            <a:spLocks noGrp="1"/>
          </p:cNvSpPr>
          <p:nvPr>
            <p:ph idx="1"/>
          </p:nvPr>
        </p:nvSpPr>
        <p:spPr>
          <a:xfrm>
            <a:off x="5221862" y="1719618"/>
            <a:ext cx="5948831" cy="4334629"/>
          </a:xfrm>
        </p:spPr>
        <p:txBody>
          <a:bodyPr anchor="ctr">
            <a:normAutofit/>
          </a:bodyPr>
          <a:lstStyle/>
          <a:p>
            <a:r>
              <a:rPr lang="en-US" sz="1700" b="1" dirty="0">
                <a:solidFill>
                  <a:srgbClr val="FEFFFF"/>
                </a:solidFill>
                <a:effectLst/>
                <a:latin typeface="Times New Roman" panose="02020603050405020304" pitchFamily="18" charset="0"/>
                <a:ea typeface="Calibri" panose="020F0502020204030204" pitchFamily="34" charset="0"/>
                <a:cs typeface="Times New Roman" panose="02020603050405020304" pitchFamily="18" charset="0"/>
              </a:rPr>
              <a:t>Tier 2</a:t>
            </a:r>
            <a:r>
              <a:rPr lang="en-US" sz="1700" dirty="0">
                <a:solidFill>
                  <a:srgbClr val="FEFFFF"/>
                </a:solidFill>
                <a:effectLst/>
                <a:latin typeface="Times New Roman" panose="02020603050405020304" pitchFamily="18" charset="0"/>
                <a:ea typeface="Calibri" panose="020F0502020204030204" pitchFamily="34" charset="0"/>
                <a:cs typeface="Times New Roman" panose="02020603050405020304" pitchFamily="18" charset="0"/>
              </a:rPr>
              <a:t> is ideally a 6-8-month process with 2 months extra if needed. Tier 2 involves a decreased level of supervision and is not appropriate for young people with a demonstrated involvement in criminal or unsafe behavior. At the halfway point within Tier 2, youth will present to a panel comprised of the provider, ILS, permanency pact individual(s), and any other connection pertinent to youth. This panel will be fact based on whether the youth is ready or on track for transitioning to Tier 3. The panel meeting will be scheduled and coordinated by the provider. This is also a place where additional assessments can be done if needed. Youth must be on an education AND/OR employment track while in the program. Youth must maintain and build upon skills of planning, purchasing, and preparing balanced meals. Youth must keep and maintain upkeep of their apartment.    </a:t>
            </a:r>
            <a:endParaRPr lang="en-US" sz="1700" dirty="0">
              <a:solidFill>
                <a:srgbClr val="FEFFFF"/>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sz="1700" dirty="0">
              <a:solidFill>
                <a:srgbClr val="FEFFFF"/>
              </a:solidFill>
            </a:endParaRPr>
          </a:p>
        </p:txBody>
      </p:sp>
    </p:spTree>
    <p:extLst>
      <p:ext uri="{BB962C8B-B14F-4D97-AF65-F5344CB8AC3E}">
        <p14:creationId xmlns:p14="http://schemas.microsoft.com/office/powerpoint/2010/main" val="42278906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2"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 name="Freeform: Shape 13">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9C9349C4-D6CF-446C-993F-FBDD4F7CE976}"/>
              </a:ext>
            </a:extLst>
          </p:cNvPr>
          <p:cNvSpPr>
            <a:spLocks noGrp="1"/>
          </p:cNvSpPr>
          <p:nvPr>
            <p:ph type="title"/>
          </p:nvPr>
        </p:nvSpPr>
        <p:spPr>
          <a:xfrm>
            <a:off x="934872" y="982272"/>
            <a:ext cx="3388419" cy="4560970"/>
          </a:xfrm>
        </p:spPr>
        <p:txBody>
          <a:bodyPr>
            <a:normAutofit/>
          </a:bodyPr>
          <a:lstStyle/>
          <a:p>
            <a:r>
              <a:rPr lang="en-US" sz="4000" dirty="0">
                <a:solidFill>
                  <a:srgbClr val="FFFFFF"/>
                </a:solidFill>
              </a:rPr>
              <a:t>Tier 3</a:t>
            </a:r>
          </a:p>
        </p:txBody>
      </p:sp>
      <p:sp>
        <p:nvSpPr>
          <p:cNvPr id="16"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 name="Content Placeholder 2">
            <a:extLst>
              <a:ext uri="{FF2B5EF4-FFF2-40B4-BE49-F238E27FC236}">
                <a16:creationId xmlns:a16="http://schemas.microsoft.com/office/drawing/2014/main" id="{32203D0B-D29C-4FCC-8670-03BBE6322E07}"/>
              </a:ext>
            </a:extLst>
          </p:cNvPr>
          <p:cNvSpPr>
            <a:spLocks noGrp="1"/>
          </p:cNvSpPr>
          <p:nvPr>
            <p:ph idx="1"/>
          </p:nvPr>
        </p:nvSpPr>
        <p:spPr>
          <a:xfrm>
            <a:off x="5221862" y="1719618"/>
            <a:ext cx="5948831" cy="4334629"/>
          </a:xfrm>
        </p:spPr>
        <p:txBody>
          <a:bodyPr anchor="ctr">
            <a:normAutofit/>
          </a:bodyPr>
          <a:lstStyle/>
          <a:p>
            <a:r>
              <a:rPr lang="en-US" sz="1900" b="1" dirty="0">
                <a:solidFill>
                  <a:srgbClr val="FEFFFF"/>
                </a:solidFill>
                <a:effectLst/>
                <a:latin typeface="Times New Roman" panose="02020603050405020304" pitchFamily="18" charset="0"/>
                <a:ea typeface="Calibri" panose="020F0502020204030204" pitchFamily="34" charset="0"/>
                <a:cs typeface="Times New Roman" panose="02020603050405020304" pitchFamily="18" charset="0"/>
              </a:rPr>
              <a:t>Tier 3 </a:t>
            </a:r>
            <a:r>
              <a:rPr lang="en-US" sz="1900" dirty="0">
                <a:solidFill>
                  <a:srgbClr val="FEFFFF"/>
                </a:solidFill>
                <a:effectLst/>
                <a:latin typeface="Times New Roman" panose="02020603050405020304" pitchFamily="18" charset="0"/>
                <a:ea typeface="Calibri" panose="020F0502020204030204" pitchFamily="34" charset="0"/>
                <a:cs typeface="Times New Roman" panose="02020603050405020304" pitchFamily="18" charset="0"/>
              </a:rPr>
              <a:t>is designed to prepare youth to become socially and financially independent from the foster care system.  Tier 3 is most appropriate for youth age 19-20 years old who have received their High School Diploma or GED. Youth must be assessed by the assessment team to be demonstrating the skills needed to begin living independently</a:t>
            </a:r>
            <a:r>
              <a:rPr lang="en-US" sz="1900" b="1" dirty="0">
                <a:solidFill>
                  <a:srgbClr val="FEFF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a:solidFill>
                  <a:srgbClr val="FEFFFF"/>
                </a:solidFill>
                <a:effectLst/>
                <a:latin typeface="Times New Roman" panose="02020603050405020304" pitchFamily="18" charset="0"/>
                <a:ea typeface="Calibri" panose="020F0502020204030204" pitchFamily="34" charset="0"/>
                <a:cs typeface="Times New Roman" panose="02020603050405020304" pitchFamily="18" charset="0"/>
              </a:rPr>
              <a:t>with minimal care and supervision as they become responsible for their own care. </a:t>
            </a:r>
            <a:r>
              <a:rPr lang="en-US" sz="1900" b="1" dirty="0">
                <a:solidFill>
                  <a:srgbClr val="FEFFFF"/>
                </a:solidFill>
                <a:effectLst/>
                <a:latin typeface="Times New Roman" panose="02020603050405020304" pitchFamily="18" charset="0"/>
                <a:ea typeface="Calibri" panose="020F0502020204030204" pitchFamily="34" charset="0"/>
                <a:cs typeface="Times New Roman" panose="02020603050405020304" pitchFamily="18" charset="0"/>
              </a:rPr>
              <a:t>The youth must be employed at least part time (20 hrs. /week)</a:t>
            </a:r>
            <a:r>
              <a:rPr lang="en-US" sz="1900" dirty="0">
                <a:solidFill>
                  <a:srgbClr val="FEFFFF"/>
                </a:solidFill>
                <a:effectLst/>
                <a:latin typeface="Times New Roman" panose="02020603050405020304" pitchFamily="18" charset="0"/>
                <a:ea typeface="Calibri" panose="020F0502020204030204" pitchFamily="34" charset="0"/>
                <a:cs typeface="Times New Roman" panose="02020603050405020304" pitchFamily="18" charset="0"/>
              </a:rPr>
              <a:t>. Youth are expected to have three months of savings in an IDA or savings account prior to moving into Tier 3.  Youth should be able to shop, cook and prepare meals independently. Youth should attend all appointments and visits including ECEM, NYTD, medical, dental, and work unless it is an excused event. Additionally, youth are expected to pay 50% of their housing expenses.</a:t>
            </a:r>
            <a:endParaRPr lang="en-US" sz="1900" dirty="0">
              <a:solidFill>
                <a:srgbClr val="FEFFFF"/>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sz="1900" dirty="0">
              <a:solidFill>
                <a:srgbClr val="FEFFFF"/>
              </a:solidFill>
            </a:endParaRPr>
          </a:p>
        </p:txBody>
      </p:sp>
    </p:spTree>
    <p:extLst>
      <p:ext uri="{BB962C8B-B14F-4D97-AF65-F5344CB8AC3E}">
        <p14:creationId xmlns:p14="http://schemas.microsoft.com/office/powerpoint/2010/main" val="36584231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C9349C4-D6CF-446C-993F-FBDD4F7CE976}"/>
              </a:ext>
            </a:extLst>
          </p:cNvPr>
          <p:cNvSpPr>
            <a:spLocks noGrp="1"/>
          </p:cNvSpPr>
          <p:nvPr>
            <p:ph type="title"/>
          </p:nvPr>
        </p:nvSpPr>
        <p:spPr>
          <a:xfrm>
            <a:off x="1156851" y="637762"/>
            <a:ext cx="9888496" cy="900131"/>
          </a:xfrm>
        </p:spPr>
        <p:txBody>
          <a:bodyPr anchor="t">
            <a:normAutofit/>
          </a:bodyPr>
          <a:lstStyle/>
          <a:p>
            <a:r>
              <a:rPr lang="en-US" sz="4000" dirty="0">
                <a:solidFill>
                  <a:schemeClr val="bg1"/>
                </a:solidFill>
              </a:rPr>
              <a:t>Notable Minimum Standards</a:t>
            </a:r>
          </a:p>
        </p:txBody>
      </p:sp>
      <p:sp>
        <p:nvSpPr>
          <p:cNvPr id="19" name="Rectangle 18">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2203D0B-D29C-4FCC-8670-03BBE6322E07}"/>
              </a:ext>
            </a:extLst>
          </p:cNvPr>
          <p:cNvSpPr>
            <a:spLocks noGrp="1"/>
          </p:cNvSpPr>
          <p:nvPr>
            <p:ph idx="1"/>
          </p:nvPr>
        </p:nvSpPr>
        <p:spPr>
          <a:xfrm>
            <a:off x="798022" y="2056477"/>
            <a:ext cx="10623665" cy="4547986"/>
          </a:xfrm>
        </p:spPr>
        <p:txBody>
          <a:bodyPr>
            <a:normAutofit/>
          </a:bodyPr>
          <a:lstStyle/>
          <a:p>
            <a:pPr marL="0" marR="0" indent="0">
              <a:spcBef>
                <a:spcPts val="0"/>
              </a:spcBef>
              <a:spcAft>
                <a:spcPts val="800"/>
              </a:spcAft>
              <a:buNone/>
            </a:pPr>
            <a:r>
              <a:rPr lang="en-US" sz="1200" b="1" i="1" dirty="0">
                <a:effectLst/>
                <a:latin typeface="Times New Roman" panose="02020603050405020304" pitchFamily="18" charset="0"/>
                <a:ea typeface="Calibri" panose="020F0502020204030204" pitchFamily="34" charset="0"/>
                <a:cs typeface="Times New Roman" panose="02020603050405020304" pitchFamily="18" charset="0"/>
              </a:rPr>
              <a:t>General Administrative Requirements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800"/>
              </a:spcAft>
              <a:buNone/>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23.0	The provider is responsible for ensuring that each young person in the program is meeting the minimum standards for their tier, that the young person is making regular progress towards higher tiers, and that no young person is promoted to a higher tier without completing the requirements of the lower tier.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800"/>
              </a:spcAft>
              <a:buNone/>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23.1	All young people accepted into an ILP placement should enter the program in Tier 1, regardless of their age or placement history.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200" dirty="0">
                <a:effectLst/>
                <a:latin typeface="Times New Roman" panose="02020603050405020304" pitchFamily="18" charset="0"/>
                <a:ea typeface="Calibri" panose="020F0502020204030204" pitchFamily="34" charset="0"/>
              </a:rPr>
              <a:t>23.2 	Each young person entering the ILP must have a staffing within the first 30 days of placement, which must include the youth, DFCS Case Manager, ILS and other supports. The purpose of the staffing is to review the results of the Assessment, program expectations, the WTLP and ILP ISP and to discuss the youth’s eligibility for services and funding. </a:t>
            </a:r>
          </a:p>
          <a:p>
            <a:pPr marL="0" marR="0" indent="0">
              <a:spcBef>
                <a:spcPts val="0"/>
              </a:spcBef>
              <a:spcAft>
                <a:spcPts val="0"/>
              </a:spcAft>
              <a:buNone/>
            </a:pPr>
            <a:r>
              <a:rPr lang="en-US" sz="1200" dirty="0">
                <a:effectLst/>
                <a:latin typeface="Times New Roman" panose="02020603050405020304" pitchFamily="18" charset="0"/>
                <a:ea typeface="Calibri" panose="020F0502020204030204" pitchFamily="34" charset="0"/>
              </a:rPr>
              <a:t> </a:t>
            </a:r>
          </a:p>
          <a:p>
            <a:pPr marL="0" marR="0" indent="0">
              <a:spcBef>
                <a:spcPts val="0"/>
              </a:spcBef>
              <a:spcAft>
                <a:spcPts val="800"/>
              </a:spcAft>
              <a:buNone/>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23.3 	Based on this staffing, the program and young person must agree to a progression plan for Tier 1. Action items identified in the Assessment must be included in the youth’s ISP along with the minimum standards for Tier 1 (described below) and the program's own expectations for the youth.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200" dirty="0">
                <a:effectLst/>
                <a:latin typeface="Times New Roman" panose="02020603050405020304" pitchFamily="18" charset="0"/>
                <a:ea typeface="Calibri" panose="020F0502020204030204" pitchFamily="34" charset="0"/>
              </a:rPr>
              <a:t>23.4	For the duration of the placement, the provider must complete ongoing assessments of each youth at least every 90 days to ensure the young person is making sufficient progress towards completing the current tier. </a:t>
            </a:r>
          </a:p>
          <a:p>
            <a:pPr marL="0" marR="0" indent="0">
              <a:spcBef>
                <a:spcPts val="0"/>
              </a:spcBef>
              <a:spcAft>
                <a:spcPts val="0"/>
              </a:spcAft>
              <a:buNone/>
            </a:pPr>
            <a:r>
              <a:rPr lang="en-US" sz="1200" dirty="0">
                <a:effectLst/>
                <a:latin typeface="Times New Roman" panose="02020603050405020304" pitchFamily="18" charset="0"/>
                <a:ea typeface="Calibri" panose="020F0502020204030204" pitchFamily="34" charset="0"/>
              </a:rPr>
              <a:t> </a:t>
            </a:r>
          </a:p>
          <a:p>
            <a:pPr marL="0" marR="0" indent="0">
              <a:spcBef>
                <a:spcPts val="0"/>
              </a:spcBef>
              <a:spcAft>
                <a:spcPts val="0"/>
              </a:spcAft>
              <a:buNone/>
            </a:pPr>
            <a:r>
              <a:rPr lang="en-US" sz="1200" dirty="0">
                <a:effectLst/>
                <a:latin typeface="Times New Roman" panose="02020603050405020304" pitchFamily="18" charset="0"/>
                <a:ea typeface="Calibri" panose="020F0502020204030204" pitchFamily="34" charset="0"/>
              </a:rPr>
              <a:t>23.5	The young person must demonstrate that they have successfully completed the expected outcomes prior to being approved to move to the next tier. </a:t>
            </a:r>
          </a:p>
          <a:p>
            <a:pPr marL="0" marR="0" indent="0">
              <a:spcBef>
                <a:spcPts val="0"/>
              </a:spcBef>
              <a:spcAft>
                <a:spcPts val="0"/>
              </a:spcAft>
              <a:buNone/>
            </a:pPr>
            <a:r>
              <a:rPr lang="en-US" sz="1200" dirty="0">
                <a:effectLst/>
                <a:latin typeface="Times New Roman" panose="02020603050405020304" pitchFamily="18" charset="0"/>
                <a:ea typeface="Calibri" panose="020F0502020204030204" pitchFamily="34" charset="0"/>
              </a:rPr>
              <a:t> </a:t>
            </a:r>
          </a:p>
          <a:p>
            <a:pPr marL="0" marR="0" indent="0">
              <a:spcBef>
                <a:spcPts val="0"/>
              </a:spcBef>
              <a:spcAft>
                <a:spcPts val="0"/>
              </a:spcAft>
              <a:buNone/>
            </a:pPr>
            <a:r>
              <a:rPr lang="en-US" sz="1200" dirty="0">
                <a:effectLst/>
                <a:latin typeface="Times New Roman" panose="02020603050405020304" pitchFamily="18" charset="0"/>
                <a:ea typeface="Calibri" panose="020F0502020204030204" pitchFamily="34" charset="0"/>
              </a:rPr>
              <a:t>23.6 	When a young person enters a new tier (2 or 3), the provider and young person must agree to a progression plan for that tier. Action items identified in the Assessment must be included in the youth’s ISP along with the minimum standards for the tier (described below) and the program's own expectations for the youth.</a:t>
            </a:r>
          </a:p>
          <a:p>
            <a:pPr marL="0" marR="0" indent="0">
              <a:spcBef>
                <a:spcPts val="0"/>
              </a:spcBef>
              <a:spcAft>
                <a:spcPts val="0"/>
              </a:spcAft>
              <a:buNone/>
            </a:pPr>
            <a:r>
              <a:rPr lang="en-US" sz="1200" dirty="0">
                <a:effectLst/>
                <a:latin typeface="Times New Roman" panose="02020603050405020304" pitchFamily="18" charset="0"/>
                <a:ea typeface="Calibri" panose="020F0502020204030204" pitchFamily="34" charset="0"/>
              </a:rPr>
              <a:t> </a:t>
            </a:r>
          </a:p>
          <a:p>
            <a:pPr marL="0" marR="0" indent="0">
              <a:spcBef>
                <a:spcPts val="0"/>
              </a:spcBef>
              <a:spcAft>
                <a:spcPts val="0"/>
              </a:spcAft>
              <a:buNone/>
            </a:pPr>
            <a:r>
              <a:rPr lang="en-US" sz="1200" dirty="0">
                <a:effectLst/>
                <a:latin typeface="Times New Roman" panose="02020603050405020304" pitchFamily="18" charset="0"/>
                <a:ea typeface="Calibri" panose="020F0502020204030204" pitchFamily="34" charset="0"/>
              </a:rPr>
              <a:t>23.7 	If as a result of the ongoing assessment it is determined that a young person is not making the expected progress, the ILP Provider will work in conjunction with the DFCS CM and Independent Living Specialist (ILS) to develop an updated plan of progression.</a:t>
            </a:r>
          </a:p>
          <a:p>
            <a:pPr marL="0" marR="0" indent="0">
              <a:spcBef>
                <a:spcPts val="0"/>
              </a:spcBef>
              <a:spcAft>
                <a:spcPts val="0"/>
              </a:spcAft>
              <a:buNone/>
            </a:pPr>
            <a:r>
              <a:rPr lang="en-US" sz="1200" dirty="0">
                <a:effectLst/>
                <a:latin typeface="Times New Roman" panose="02020603050405020304" pitchFamily="18" charset="0"/>
                <a:ea typeface="Calibri" panose="020F0502020204030204" pitchFamily="34" charset="0"/>
              </a:rPr>
              <a:t> </a:t>
            </a:r>
          </a:p>
          <a:p>
            <a:pPr marL="0" marR="0" indent="0">
              <a:spcBef>
                <a:spcPts val="0"/>
              </a:spcBef>
              <a:spcAft>
                <a:spcPts val="0"/>
              </a:spcAft>
              <a:buNone/>
            </a:pPr>
            <a:r>
              <a:rPr lang="en-US" sz="1200" dirty="0">
                <a:effectLst/>
                <a:latin typeface="Times New Roman" panose="02020603050405020304" pitchFamily="18" charset="0"/>
                <a:ea typeface="Calibri" panose="020F0502020204030204" pitchFamily="34" charset="0"/>
              </a:rPr>
              <a:t>23.8	A young person who is not making adequate progress may be removed from the program following the processed outlined in standard 22.8.</a:t>
            </a:r>
          </a:p>
          <a:p>
            <a:pPr marL="0" marR="0" indent="0">
              <a:spcBef>
                <a:spcPts val="0"/>
              </a:spcBef>
              <a:spcAft>
                <a:spcPts val="0"/>
              </a:spcAft>
              <a:buNone/>
            </a:pPr>
            <a:r>
              <a:rPr lang="en-US" sz="1000" dirty="0">
                <a:effectLst/>
                <a:latin typeface="Times New Roman" panose="02020603050405020304" pitchFamily="18" charset="0"/>
                <a:ea typeface="Calibri" panose="020F0502020204030204" pitchFamily="34" charset="0"/>
              </a:rPr>
              <a:t> </a:t>
            </a:r>
          </a:p>
          <a:p>
            <a:endParaRPr lang="en-US" sz="1000" dirty="0"/>
          </a:p>
        </p:txBody>
      </p:sp>
    </p:spTree>
    <p:extLst>
      <p:ext uri="{BB962C8B-B14F-4D97-AF65-F5344CB8AC3E}">
        <p14:creationId xmlns:p14="http://schemas.microsoft.com/office/powerpoint/2010/main" val="3365359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Content Placeholder 2">
            <a:extLst>
              <a:ext uri="{FF2B5EF4-FFF2-40B4-BE49-F238E27FC236}">
                <a16:creationId xmlns:a16="http://schemas.microsoft.com/office/drawing/2014/main" id="{32203D0B-D29C-4FCC-8670-03BBE6322E07}"/>
              </a:ext>
            </a:extLst>
          </p:cNvPr>
          <p:cNvSpPr>
            <a:spLocks noGrp="1"/>
          </p:cNvSpPr>
          <p:nvPr>
            <p:ph idx="1"/>
          </p:nvPr>
        </p:nvSpPr>
        <p:spPr>
          <a:xfrm>
            <a:off x="838200" y="977462"/>
            <a:ext cx="10515600" cy="4951700"/>
          </a:xfrm>
        </p:spPr>
        <p:txBody>
          <a:bodyPr>
            <a:normAutofit/>
          </a:bodyPr>
          <a:lstStyle/>
          <a:p>
            <a:pPr marL="0" marR="0" indent="0">
              <a:spcBef>
                <a:spcPts val="0"/>
              </a:spcBef>
              <a:spcAft>
                <a:spcPts val="800"/>
              </a:spcAft>
              <a:buNone/>
            </a:pP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Education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800"/>
              </a:spcAft>
              <a:buNone/>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23.11   Any young person not employed full-time (30 hours or more each week) must be attending post-secondary school. That young person may be attending post-secondary school full-time (12 or more credit hours per term) or working part-time and enrolled part-time.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800"/>
              </a:spcAft>
              <a:buNone/>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23.12    If the young person is attending school (full- or part-time):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spcBef>
                <a:spcPts val="0"/>
              </a:spcBef>
              <a:buFont typeface="Symbol" panose="05050102010706020507" pitchFamily="18" charset="2"/>
              <a:buChar char=""/>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The young person must provide a copy of their course schedule, the syllabi for all courses, as well as mid-term and final grades.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spcBef>
                <a:spcPts val="0"/>
              </a:spcBef>
              <a:buFont typeface="Symbol" panose="05050102010706020507" pitchFamily="18" charset="2"/>
              <a:buChar char=""/>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The young person must notify the agency of any schedule changes within 5 days of the change. If the schedule change results in a reduction of course hours from full-time to part-time status, the young person will then need to seek part-time employment to maintain their eligibility.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spcBef>
                <a:spcPts val="0"/>
              </a:spcBef>
              <a:buFont typeface="Symbol" panose="05050102010706020507" pitchFamily="18" charset="2"/>
              <a:buChar char=""/>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The young person must maintain at least a C average or 2.0 GPA each term.</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spcBef>
                <a:spcPts val="0"/>
              </a:spcBef>
              <a:buFont typeface="Symbol" panose="05050102010706020507" pitchFamily="18" charset="2"/>
              <a:buChar char=""/>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A young person attending school must attend tutoring and study hall per the discretion of the Life Coach.</a:t>
            </a:r>
          </a:p>
          <a:p>
            <a:pPr marL="457200" lvl="1" indent="0">
              <a:spcBef>
                <a:spcPts val="0"/>
              </a:spcBef>
              <a:buNone/>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Staff responsibility</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Obtain all required documents from young person to verify enrollment and monitor ongoing progress of the young person.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Assist with school enrollment and re-enrollment.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Collaborate with the GA RYSE Independent Living Specialist (ILS) to support the young person’s academic pursuits.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1300" dirty="0"/>
          </a:p>
        </p:txBody>
      </p:sp>
    </p:spTree>
    <p:extLst>
      <p:ext uri="{BB962C8B-B14F-4D97-AF65-F5344CB8AC3E}">
        <p14:creationId xmlns:p14="http://schemas.microsoft.com/office/powerpoint/2010/main" val="11754763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2203D0B-D29C-4FCC-8670-03BBE6322E07}"/>
              </a:ext>
            </a:extLst>
          </p:cNvPr>
          <p:cNvSpPr>
            <a:spLocks noGrp="1"/>
          </p:cNvSpPr>
          <p:nvPr>
            <p:ph idx="1"/>
          </p:nvPr>
        </p:nvSpPr>
        <p:spPr>
          <a:xfrm>
            <a:off x="838200" y="482139"/>
            <a:ext cx="10515600" cy="6055822"/>
          </a:xfrm>
        </p:spPr>
        <p:txBody>
          <a:bodyPr>
            <a:normAutofit fontScale="92500" lnSpcReduction="20000"/>
          </a:bodyPr>
          <a:lstStyle/>
          <a:p>
            <a:pPr marL="0" marR="0" indent="0">
              <a:spcBef>
                <a:spcPts val="0"/>
              </a:spcBef>
              <a:spcAft>
                <a:spcPts val="0"/>
              </a:spcAft>
              <a:buNone/>
            </a:pPr>
            <a:r>
              <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rPr>
              <a:t>Employment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rPr>
              <a:t>General</a:t>
            </a:r>
          </a:p>
          <a:p>
            <a:pPr marL="0" marR="0" indent="0">
              <a:spcBef>
                <a:spcPts val="0"/>
              </a:spcBef>
              <a:spcAft>
                <a:spcPts val="0"/>
              </a:spcAft>
              <a:buNone/>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23.13	If the young person is not enrolled in school, is attending school part-time, or if the young person is in Tier 3 (regardless of enrollment), the young person must be employed. A young person attending school part-time must be employed at least part-time: 20 hours per week, no less than 80 hours per month. A young person not attending school must be employed full-time: 30 hours per week, no less than 120 hours per month. All youth entering Tier 3 must be employed at least part time, regardless of education status.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23.14	The young person, who must be employed per Standard 25.0, must obtain employment within 60 days of entering the program or within 60 days of losing prior employment. If unemployed, the young person</a:t>
            </a:r>
            <a:r>
              <a:rPr lang="x-none" sz="1400" dirty="0">
                <a:effectLst/>
                <a:latin typeface="Times New Roman" panose="02020603050405020304" pitchFamily="18" charset="0"/>
                <a:ea typeface="Times New Roman" panose="02020603050405020304" pitchFamily="18" charset="0"/>
                <a:cs typeface="Times New Roman" panose="02020603050405020304" pitchFamily="18" charset="0"/>
              </a:rPr>
              <a:t> must complete</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and have documented a minimum of </a:t>
            </a:r>
            <a:r>
              <a:rPr lang="x-none" sz="1400" dirty="0">
                <a:effectLst/>
                <a:latin typeface="Times New Roman" panose="02020603050405020304" pitchFamily="18" charset="0"/>
                <a:ea typeface="Times New Roman" panose="02020603050405020304" pitchFamily="18" charset="0"/>
                <a:cs typeface="Times New Roman" panose="02020603050405020304" pitchFamily="18" charset="0"/>
              </a:rPr>
              <a:t>15 to 20 hours per week volunteering</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or searching for employment.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23.15 	Providers must assist youth with maintaining their employment in order to remain eligible for placement in ILP. If youth is dismissed from employment or out of work for any reason, they will be given 60 days to find another job. The Life Coach must develop a plan to assist the youth with finding employment. Contacts during this time must increase to at least two (2) phone calls per week and two (2) face-to-face visits weekly to support the youth’s job search. If another job is not identified within the established time frame, a staffing must be held with the ILS, DFCS Case Manager and other supports to determine next steps.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spcBef>
                <a:spcPts val="0"/>
              </a:spcBef>
              <a:spcAft>
                <a:spcPts val="0"/>
              </a:spcAft>
              <a:buNone/>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Staff responsibility</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Every 30 days staff must follow up with the employer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Staff must complete a work plan for obtaining paystubs and deposits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If youth is unemployed, staff must confirm hours volunteered per week or hours used for searching for employment, and complete the extended foster care eligibility verification form</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Staff must confirm direct deposit and savings deposit.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800"/>
              </a:spcAft>
              <a:buNone/>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800"/>
              </a:spcAft>
              <a:buNone/>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Tiers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23.16	A young person in Tier 1 who must be employed per 25.0 must maintain employment for at least three (3) months or more with one employer in order to transfer to Tier 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800"/>
              </a:spcAft>
              <a:buNone/>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23.17	Any young person in Tier 2 </a:t>
            </a: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must participate in one vocational life skills workshop per month (county of regional).</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800"/>
              </a:spcAft>
              <a:buNone/>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23.18	Any young person in Tier 2 must participate in a vocational program, such as dress for success, career plan, career assessments, resume building, Mock Interviewing.</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800"/>
              </a:spcAft>
              <a:buNone/>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23.19	</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All youth entering Tier 3 must be employed at least part time, regardless of education status.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800"/>
              </a:spcAft>
              <a:buNone/>
            </a:pPr>
            <a:r>
              <a:rPr lang="en-US" sz="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800" dirty="0"/>
          </a:p>
        </p:txBody>
      </p:sp>
    </p:spTree>
    <p:extLst>
      <p:ext uri="{BB962C8B-B14F-4D97-AF65-F5344CB8AC3E}">
        <p14:creationId xmlns:p14="http://schemas.microsoft.com/office/powerpoint/2010/main" val="83792313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2203D0B-D29C-4FCC-8670-03BBE6322E07}"/>
              </a:ext>
            </a:extLst>
          </p:cNvPr>
          <p:cNvSpPr>
            <a:spLocks noGrp="1"/>
          </p:cNvSpPr>
          <p:nvPr>
            <p:ph idx="1"/>
          </p:nvPr>
        </p:nvSpPr>
        <p:spPr>
          <a:xfrm>
            <a:off x="838200" y="465513"/>
            <a:ext cx="10515600" cy="6072447"/>
          </a:xfrm>
        </p:spPr>
        <p:txBody>
          <a:bodyPr>
            <a:normAutofit/>
          </a:bodyPr>
          <a:lstStyle/>
          <a:p>
            <a:pPr marL="0" marR="0" indent="0">
              <a:spcBef>
                <a:spcPts val="0"/>
              </a:spcBef>
              <a:spcAft>
                <a:spcPts val="800"/>
              </a:spcAft>
              <a:buNone/>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Financial Independence: Savings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Youth are supported in developing financial independence skills.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800"/>
              </a:spcAft>
              <a:buNone/>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23.20    Providers must support youth’s development and maintenance of a savings account (Individual Development Accounts (IDA) are preferred.). Staff must assist the young person in developing a saving/budgeting plan and addressing deficiencies in financial budget plan on a quarterly basis.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800"/>
              </a:spcAft>
              <a:buNone/>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23.21    Youth must complete IDA training within 90 days of admission and open a savings account.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800"/>
              </a:spcAft>
              <a:buNone/>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23.22</a:t>
            </a:r>
            <a:r>
              <a:rPr lang="en-US" sz="1200" dirty="0">
                <a:latin typeface="Times New Roman" panose="02020603050405020304" pitchFamily="18" charset="0"/>
                <a:ea typeface="Calibri" panose="020F0502020204030204" pitchFamily="34" charset="0"/>
                <a:cs typeface="Times New Roman" panose="02020603050405020304" pitchFamily="18" charset="0"/>
              </a:rPr>
              <a:t>    </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Once a checking/savings account is established, the young person </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must set up direct deposit</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The young person must maintain a positive balance in their checking and savings accounts.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800"/>
              </a:spcAft>
              <a:buNone/>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23.24     Providers must document youth's earnings (i.e., copies of pay stubs and bank statements).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800"/>
              </a:spcAft>
              <a:buNone/>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23.25     All contributions put into savings with the provider must be signed and acknowledged by the youth each month.  Providers must hold the youth’s contributions toward their expenses in a bank savings account and reimburse the full amount saved to the youth upon case closure. Providers must maintain documentation of the contributions and disbursements. Providers must have a separate account for youth contributions, which are not a part of the agency’s account. All banking fees must be incurred by the provider and any interest drawn from the account must be given to youth upon account closure.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800"/>
              </a:spcAft>
              <a:buNone/>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Tiers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800"/>
              </a:spcAft>
              <a:buNone/>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23.26    Minimum contributions per month are as follows: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spcBef>
                <a:spcPts val="0"/>
              </a:spcBef>
              <a:buFont typeface="Symbol" panose="05050102010706020507" pitchFamily="18" charset="2"/>
              <a:buChar char=""/>
            </a:pPr>
            <a:r>
              <a:rPr lang="en-US" sz="1200" dirty="0">
                <a:effectLst/>
                <a:latin typeface="Times New Roman" panose="02020603050405020304" pitchFamily="18" charset="0"/>
                <a:ea typeface="Calibri" panose="020F0502020204030204" pitchFamily="34" charset="0"/>
              </a:rPr>
              <a:t>For an unemployed youth in Tier 1 or 2, a minimum of $5 per month from their monthly stipend.</a:t>
            </a:r>
            <a:endParaRPr lang="en-US" sz="1200" dirty="0">
              <a:effectLst/>
              <a:latin typeface="Calibri" panose="020F0502020204030204" pitchFamily="34" charset="0"/>
              <a:ea typeface="Calibri" panose="020F0502020204030204" pitchFamily="34" charset="0"/>
            </a:endParaRPr>
          </a:p>
          <a:p>
            <a:pPr marL="800100" lvl="1" indent="-342900">
              <a:spcBef>
                <a:spcPts val="0"/>
              </a:spcBef>
              <a:buFont typeface="Symbol" panose="05050102010706020507" pitchFamily="18" charset="2"/>
              <a:buChar char=""/>
            </a:pPr>
            <a:r>
              <a:rPr lang="en-US" sz="1200" dirty="0">
                <a:effectLst/>
                <a:latin typeface="Times New Roman" panose="02020603050405020304" pitchFamily="18" charset="0"/>
                <a:ea typeface="Calibri" panose="020F0502020204030204" pitchFamily="34" charset="0"/>
              </a:rPr>
              <a:t>For an employed youth in Tier 1, 25-45% of their income per month. </a:t>
            </a:r>
            <a:endParaRPr lang="en-US" sz="1200" dirty="0">
              <a:effectLst/>
              <a:latin typeface="Calibri" panose="020F0502020204030204" pitchFamily="34" charset="0"/>
              <a:ea typeface="Calibri" panose="020F0502020204030204" pitchFamily="34" charset="0"/>
            </a:endParaRPr>
          </a:p>
          <a:p>
            <a:pPr marL="800100" lvl="1" indent="-342900">
              <a:spcBef>
                <a:spcPts val="0"/>
              </a:spcBef>
              <a:buFont typeface="Symbol" panose="05050102010706020507" pitchFamily="18" charset="2"/>
              <a:buChar char=""/>
            </a:pPr>
            <a:r>
              <a:rPr lang="en-US" sz="1200" dirty="0">
                <a:effectLst/>
                <a:latin typeface="Times New Roman" panose="02020603050405020304" pitchFamily="18" charset="0"/>
                <a:ea typeface="Calibri" panose="020F0502020204030204" pitchFamily="34" charset="0"/>
              </a:rPr>
              <a:t>For an employed youth in Tier 2, 50-75% of their income per month.</a:t>
            </a:r>
            <a:endParaRPr lang="en-US" sz="1200" dirty="0">
              <a:effectLst/>
              <a:latin typeface="Calibri" panose="020F0502020204030204" pitchFamily="34" charset="0"/>
              <a:ea typeface="Calibri" panose="020F0502020204030204" pitchFamily="34" charset="0"/>
            </a:endParaRPr>
          </a:p>
          <a:p>
            <a:pPr marL="800100" lvl="1" indent="-342900">
              <a:spcBef>
                <a:spcPts val="0"/>
              </a:spcBef>
              <a:buFont typeface="Symbol" panose="05050102010706020507" pitchFamily="18" charset="2"/>
              <a:buChar char=""/>
            </a:pPr>
            <a:r>
              <a:rPr lang="en-US" sz="1200" dirty="0">
                <a:effectLst/>
                <a:latin typeface="Times New Roman" panose="02020603050405020304" pitchFamily="18" charset="0"/>
                <a:ea typeface="Calibri" panose="020F0502020204030204" pitchFamily="34" charset="0"/>
              </a:rPr>
              <a:t>All youth in Tier 3 must be employed at least part time</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dirty="0">
                <a:effectLst/>
                <a:latin typeface="Times New Roman" panose="02020603050405020304" pitchFamily="18" charset="0"/>
                <a:ea typeface="Calibri" panose="020F0502020204030204" pitchFamily="34" charset="0"/>
              </a:rPr>
              <a:t>. </a:t>
            </a:r>
            <a:endParaRPr lang="en-US" sz="1200" dirty="0">
              <a:effectLst/>
              <a:latin typeface="Calibri" panose="020F0502020204030204" pitchFamily="34" charset="0"/>
              <a:ea typeface="Calibri" panose="020F0502020204030204" pitchFamily="34" charset="0"/>
            </a:endParaRPr>
          </a:p>
          <a:p>
            <a:pPr marL="800100" lvl="1" indent="-342900">
              <a:spcBef>
                <a:spcPts val="0"/>
              </a:spcBef>
              <a:buFont typeface="Symbol" panose="05050102010706020507" pitchFamily="18" charset="2"/>
              <a:buChar char=""/>
            </a:pPr>
            <a:r>
              <a:rPr lang="en-US" sz="1200" dirty="0">
                <a:effectLst/>
                <a:latin typeface="Times New Roman" panose="02020603050405020304" pitchFamily="18" charset="0"/>
                <a:ea typeface="Calibri" panose="020F0502020204030204" pitchFamily="34" charset="0"/>
              </a:rPr>
              <a:t>Note: Providers have the flexibility of creating an individualized financial contributions plan for youth who are not working but attending school full-time. The plan must be documented in the case record. </a:t>
            </a:r>
          </a:p>
          <a:p>
            <a:pPr marL="0" marR="0" indent="0">
              <a:spcBef>
                <a:spcPts val="0"/>
              </a:spcBef>
              <a:spcAft>
                <a:spcPts val="0"/>
              </a:spcAft>
              <a:buNone/>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800"/>
              </a:spcAft>
              <a:buNone/>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23.27     In Tier 2, the youth must complete a Mock Financial Plan (Budgeting).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800"/>
              </a:spcAft>
              <a:buNone/>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23.28     In Tier 2 &amp; 3, the young person must maintain both a Checking and a Savings Account.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800"/>
              </a:spcAft>
              <a:buNone/>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23.29      In Tier 2 &amp; 3, the young person will complete yearly taxes and credit checks for an accurate understanding of their financial status and needs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800"/>
              </a:spcAft>
              <a:buNone/>
            </a:pPr>
            <a:r>
              <a:rPr lang="en-US" sz="1200" dirty="0">
                <a:effectLst/>
                <a:latin typeface="Times New Roman" panose="02020603050405020304" pitchFamily="18" charset="0"/>
                <a:ea typeface="Calibri" panose="020F0502020204030204" pitchFamily="34" charset="0"/>
              </a:rPr>
              <a:t>23.30      In Tier 3, Providers must assist the youth with understanding credit, checking their credit, and clearing up any discrepancies.</a:t>
            </a:r>
            <a:br>
              <a:rPr lang="en-US" sz="1200" dirty="0">
                <a:effectLst/>
                <a:latin typeface="Times New Roman" panose="02020603050405020304" pitchFamily="18" charset="0"/>
                <a:ea typeface="Calibri" panose="020F0502020204030204" pitchFamily="34" charset="0"/>
              </a:rPr>
            </a:b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285754356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2203D0B-D29C-4FCC-8670-03BBE6322E07}"/>
              </a:ext>
            </a:extLst>
          </p:cNvPr>
          <p:cNvSpPr>
            <a:spLocks noGrp="1"/>
          </p:cNvSpPr>
          <p:nvPr>
            <p:ph idx="1"/>
          </p:nvPr>
        </p:nvSpPr>
        <p:spPr>
          <a:xfrm>
            <a:off x="838200" y="581891"/>
            <a:ext cx="10515600" cy="5956069"/>
          </a:xfrm>
        </p:spPr>
        <p:txBody>
          <a:bodyPr>
            <a:normAutofit/>
          </a:bodyPr>
          <a:lstStyle/>
          <a:p>
            <a:pPr marL="0" marR="0" indent="0">
              <a:spcBef>
                <a:spcPts val="0"/>
              </a:spcBef>
              <a:spcAft>
                <a:spcPts val="800"/>
              </a:spcAft>
              <a:buNone/>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Financial Independence: Housing &amp; Living Expenses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400" i="1" dirty="0">
                <a:effectLst/>
                <a:latin typeface="Times New Roman" panose="02020603050405020304" pitchFamily="18" charset="0"/>
                <a:ea typeface="Calibri" panose="020F0502020204030204" pitchFamily="34" charset="0"/>
              </a:rPr>
              <a:t>Providers must assist youth with securing and maintaining stable, affordable housing. </a:t>
            </a:r>
            <a:r>
              <a:rPr lang="en-US" sz="1400" dirty="0">
                <a:latin typeface="Times New Roman" panose="02020603050405020304" pitchFamily="18" charset="0"/>
                <a:ea typeface="Calibri" panose="020F0502020204030204" pitchFamily="34" charset="0"/>
              </a:rPr>
              <a:t> </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Providers must develop a financial plan to help youth gradually take financial responsibility of their housing and other expenses.</a:t>
            </a:r>
          </a:p>
          <a:p>
            <a:pPr marL="0" marR="0" indent="0">
              <a:spcBef>
                <a:spcPts val="0"/>
              </a:spcBef>
              <a:spcAft>
                <a:spcPts val="0"/>
              </a:spcAft>
              <a:buNone/>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400" b="1" dirty="0">
                <a:effectLst/>
                <a:latin typeface="Times New Roman" panose="02020603050405020304" pitchFamily="18" charset="0"/>
                <a:ea typeface="Calibri" panose="020F0502020204030204" pitchFamily="34" charset="0"/>
              </a:rPr>
              <a:t>General</a:t>
            </a:r>
            <a:endParaRPr lang="en-US" sz="1400" dirty="0">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1400" b="1" dirty="0">
                <a:effectLst/>
                <a:latin typeface="Times New Roman" panose="02020603050405020304" pitchFamily="18" charset="0"/>
                <a:ea typeface="Calibri" panose="020F0502020204030204" pitchFamily="34" charset="0"/>
              </a:rPr>
              <a:t> </a:t>
            </a:r>
            <a:endParaRPr lang="en-US" sz="1400" dirty="0">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1400" dirty="0">
                <a:effectLst/>
                <a:latin typeface="Times New Roman" panose="02020603050405020304" pitchFamily="18" charset="0"/>
                <a:ea typeface="Calibri" panose="020F0502020204030204" pitchFamily="34" charset="0"/>
              </a:rPr>
              <a:t>23.31	Single occupancy housing is defined as a youth living alone or with a roommate of their choice and sharing the cost of living expenses. Single-occupancy housing is optional for young people in Tier 1 and mandatory for young people in Tiers 2 &amp; 3.</a:t>
            </a:r>
          </a:p>
          <a:p>
            <a:pPr marL="0" marR="0" indent="0">
              <a:spcBef>
                <a:spcPts val="0"/>
              </a:spcBef>
              <a:spcAft>
                <a:spcPts val="0"/>
              </a:spcAft>
              <a:buNone/>
            </a:pPr>
            <a:r>
              <a:rPr lang="en-US" sz="1400" dirty="0">
                <a:effectLst/>
                <a:latin typeface="Times New Roman" panose="02020603050405020304" pitchFamily="18" charset="0"/>
                <a:ea typeface="Calibri" panose="020F0502020204030204" pitchFamily="34" charset="0"/>
              </a:rPr>
              <a:t> </a:t>
            </a:r>
          </a:p>
          <a:p>
            <a:pPr marL="0" marR="0" indent="0">
              <a:spcBef>
                <a:spcPts val="0"/>
              </a:spcBef>
              <a:spcAft>
                <a:spcPts val="0"/>
              </a:spcAft>
              <a:buNone/>
            </a:pPr>
            <a:r>
              <a:rPr lang="en-US" sz="1400" dirty="0">
                <a:effectLst/>
                <a:latin typeface="Times New Roman" panose="02020603050405020304" pitchFamily="18" charset="0"/>
                <a:ea typeface="Calibri" panose="020F0502020204030204" pitchFamily="34" charset="0"/>
              </a:rPr>
              <a:t>23.32 	Start-up cost for youth’s Single Occupancy housing will be provided in accordance with DFCS Child Welfare Policy 13.11. All start-up costs must be pre-approved by the Regional ILS. Start-up costs are limited to the following: </a:t>
            </a:r>
          </a:p>
          <a:p>
            <a:pPr marL="1600200" marR="0" lvl="3" indent="-228600">
              <a:spcBef>
                <a:spcPts val="0"/>
              </a:spcBef>
              <a:spcAft>
                <a:spcPts val="0"/>
              </a:spcAft>
              <a:buFont typeface="+mj-lt"/>
              <a:buAutoNum type="arabicPeriod"/>
            </a:pPr>
            <a:r>
              <a:rPr lang="en-US" sz="1400" dirty="0">
                <a:effectLst/>
                <a:latin typeface="Times New Roman" panose="02020603050405020304" pitchFamily="18" charset="0"/>
                <a:ea typeface="Calibri" panose="020F0502020204030204" pitchFamily="34" charset="0"/>
              </a:rPr>
              <a:t>First month’s rent, security deposits, renter’s insurance, startup utility and telephone connection fees (NO cable or satellite television installation fees are allowable). </a:t>
            </a:r>
          </a:p>
          <a:p>
            <a:pPr marL="1600200" marR="0" lvl="3" indent="-228600">
              <a:spcBef>
                <a:spcPts val="0"/>
              </a:spcBef>
              <a:spcAft>
                <a:spcPts val="0"/>
              </a:spcAft>
              <a:buFont typeface="+mj-lt"/>
              <a:buAutoNum type="arabicPeriod"/>
            </a:pPr>
            <a:r>
              <a:rPr lang="en-US" sz="1400" dirty="0">
                <a:effectLst/>
                <a:latin typeface="Times New Roman" panose="02020603050405020304" pitchFamily="18" charset="0"/>
                <a:ea typeface="Calibri" panose="020F0502020204030204" pitchFamily="34" charset="0"/>
              </a:rPr>
              <a:t>Basic furniture items (bed, chest of drawers, table and chairs) </a:t>
            </a:r>
          </a:p>
          <a:p>
            <a:pPr marL="1600200" marR="0" lvl="3" indent="-228600">
              <a:spcBef>
                <a:spcPts val="0"/>
              </a:spcBef>
              <a:spcAft>
                <a:spcPts val="0"/>
              </a:spcAft>
              <a:buFont typeface="+mj-lt"/>
              <a:buAutoNum type="arabicPeriod"/>
            </a:pPr>
            <a:r>
              <a:rPr lang="en-US" sz="1400" dirty="0">
                <a:effectLst/>
                <a:latin typeface="Times New Roman" panose="02020603050405020304" pitchFamily="18" charset="0"/>
                <a:ea typeface="Calibri" panose="020F0502020204030204" pitchFamily="34" charset="0"/>
              </a:rPr>
              <a:t>Cooking and cleaning supplies </a:t>
            </a:r>
          </a:p>
          <a:p>
            <a:pPr marL="0" marR="0" indent="0">
              <a:spcBef>
                <a:spcPts val="0"/>
              </a:spcBef>
              <a:spcAft>
                <a:spcPts val="0"/>
              </a:spcAft>
              <a:buNone/>
            </a:pPr>
            <a:r>
              <a:rPr lang="en-US" sz="1400" dirty="0">
                <a:effectLst/>
                <a:latin typeface="Times New Roman" panose="02020603050405020304" pitchFamily="18" charset="0"/>
                <a:ea typeface="Calibri" panose="020F0502020204030204" pitchFamily="34" charset="0"/>
              </a:rPr>
              <a:t> </a:t>
            </a:r>
          </a:p>
          <a:p>
            <a:pPr marL="0" marR="0" indent="0">
              <a:spcBef>
                <a:spcPts val="0"/>
              </a:spcBef>
              <a:spcAft>
                <a:spcPts val="0"/>
              </a:spcAft>
              <a:buNone/>
            </a:pPr>
            <a:r>
              <a:rPr lang="en-US" sz="1400" dirty="0">
                <a:effectLst/>
                <a:latin typeface="Times New Roman" panose="02020603050405020304" pitchFamily="18" charset="0"/>
                <a:ea typeface="Calibri" panose="020F0502020204030204" pitchFamily="34" charset="0"/>
              </a:rPr>
              <a:t>23.33 	Providers may not use mobile homes as the housing unit for independent living placements. </a:t>
            </a:r>
          </a:p>
          <a:p>
            <a:pPr marL="0" marR="0" indent="0">
              <a:spcBef>
                <a:spcPts val="0"/>
              </a:spcBef>
              <a:spcAft>
                <a:spcPts val="0"/>
              </a:spcAft>
              <a:buNone/>
            </a:pPr>
            <a:r>
              <a:rPr lang="en-US" sz="1400" dirty="0">
                <a:effectLst/>
                <a:latin typeface="Times New Roman" panose="02020603050405020304" pitchFamily="18" charset="0"/>
                <a:ea typeface="Calibri" panose="020F0502020204030204" pitchFamily="34" charset="0"/>
              </a:rPr>
              <a:t> </a:t>
            </a:r>
          </a:p>
          <a:p>
            <a:pPr marL="0" marR="0" indent="0">
              <a:spcBef>
                <a:spcPts val="0"/>
              </a:spcBef>
              <a:spcAft>
                <a:spcPts val="800"/>
              </a:spcAft>
              <a:buNone/>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23.34 	Locks are required on each bedroom door for ILP youth sharing common living space, whether youth are in single occupancy housing with a roommate or in group care living. Note: ILP Youth should have their own bedroom.</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400" dirty="0">
                <a:effectLst/>
                <a:latin typeface="Times New Roman" panose="02020603050405020304" pitchFamily="18" charset="0"/>
                <a:ea typeface="Calibri" panose="020F0502020204030204" pitchFamily="34" charset="0"/>
              </a:rPr>
              <a:t>23.35 	Youth in Single Occupancy Housing must be provided with a monthly allowance for food and hygiene products. This allowance amount must be based on a documented assessment of</a:t>
            </a: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r>
              <a:rPr lang="en-US" sz="1400" dirty="0">
                <a:effectLst/>
                <a:latin typeface="Times New Roman" panose="02020603050405020304" pitchFamily="18" charset="0"/>
                <a:ea typeface="Calibri" panose="020F0502020204030204" pitchFamily="34" charset="0"/>
              </a:rPr>
              <a:t> the youth’s needs. Provider must assist youth with creating a shopping plan/schedule for the purchase of said items and food. All youth are eligible to apply for food stamps, however, food stamps are supplemental and the food allowance provided should be determined based on the amount of food stamps the youth receives to ensure an adequate food supply. </a:t>
            </a:r>
          </a:p>
          <a:p>
            <a:pPr marL="0" marR="0" indent="0">
              <a:spcBef>
                <a:spcPts val="0"/>
              </a:spcBef>
              <a:spcAft>
                <a:spcPts val="0"/>
              </a:spcAft>
              <a:buNone/>
            </a:pPr>
            <a:r>
              <a:rPr lang="en-US" sz="1400" dirty="0">
                <a:effectLst/>
                <a:latin typeface="Times New Roman" panose="02020603050405020304" pitchFamily="18" charset="0"/>
                <a:ea typeface="Calibri" panose="020F0502020204030204" pitchFamily="34" charset="0"/>
              </a:rPr>
              <a:t> </a:t>
            </a:r>
          </a:p>
          <a:p>
            <a:pPr marL="0" marR="0" indent="0">
              <a:spcBef>
                <a:spcPts val="0"/>
              </a:spcBef>
              <a:spcAft>
                <a:spcPts val="0"/>
              </a:spcAft>
              <a:buNone/>
            </a:pPr>
            <a:r>
              <a:rPr lang="en-US" sz="1400" dirty="0">
                <a:effectLst/>
                <a:latin typeface="Times New Roman" panose="02020603050405020304" pitchFamily="18" charset="0"/>
                <a:ea typeface="Calibri" panose="020F0502020204030204" pitchFamily="34" charset="0"/>
              </a:rPr>
              <a:t>23.36 	Providers must develop a financial plan to help youth gradually take financial responsibility of their housing and other expenses. All contributions put into savings with the provider must be signed and acknowledged by the youth each month. The recommended percentages below can be modified based on the youth’s needs/ability. </a:t>
            </a:r>
          </a:p>
          <a:p>
            <a:pPr marL="0" marR="0" indent="0">
              <a:spcBef>
                <a:spcPts val="0"/>
              </a:spcBef>
              <a:spcAft>
                <a:spcPts val="0"/>
              </a:spcAft>
              <a:buNone/>
            </a:pPr>
            <a:endParaRPr lang="en-US" sz="1200" dirty="0">
              <a:effectLst/>
              <a:latin typeface="Times New Roman" panose="02020603050405020304" pitchFamily="18" charset="0"/>
              <a:ea typeface="Calibri" panose="020F0502020204030204" pitchFamily="34" charset="0"/>
            </a:endParaRPr>
          </a:p>
          <a:p>
            <a:pPr marL="0" marR="0" indent="0">
              <a:spcBef>
                <a:spcPts val="0"/>
              </a:spcBef>
              <a:spcAft>
                <a:spcPts val="800"/>
              </a:spcAft>
              <a:buNone/>
            </a:pP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457939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233B5-F9CD-4F9A-A85F-17FF821C724D}"/>
              </a:ext>
            </a:extLst>
          </p:cNvPr>
          <p:cNvSpPr>
            <a:spLocks noGrp="1"/>
          </p:cNvSpPr>
          <p:nvPr>
            <p:ph type="title"/>
          </p:nvPr>
        </p:nvSpPr>
        <p:spPr/>
        <p:txBody>
          <a:bodyPr/>
          <a:lstStyle/>
          <a:p>
            <a:r>
              <a:rPr lang="en-US" b="1" dirty="0">
                <a:solidFill>
                  <a:srgbClr val="FF0000"/>
                </a:solidFill>
              </a:rPr>
              <a:t>New</a:t>
            </a:r>
            <a:r>
              <a:rPr lang="en-US" b="1" dirty="0"/>
              <a:t> RBWO Standard 6.3</a:t>
            </a:r>
          </a:p>
        </p:txBody>
      </p:sp>
      <p:sp>
        <p:nvSpPr>
          <p:cNvPr id="3" name="Content Placeholder 2">
            <a:extLst>
              <a:ext uri="{FF2B5EF4-FFF2-40B4-BE49-F238E27FC236}">
                <a16:creationId xmlns:a16="http://schemas.microsoft.com/office/drawing/2014/main" id="{952B5B5D-5D97-490E-8BF0-534F1C0CC0C2}"/>
              </a:ext>
            </a:extLst>
          </p:cNvPr>
          <p:cNvSpPr>
            <a:spLocks noGrp="1"/>
          </p:cNvSpPr>
          <p:nvPr>
            <p:ph idx="1"/>
          </p:nvPr>
        </p:nvSpPr>
        <p:spPr>
          <a:xfrm>
            <a:off x="6871741" y="1484026"/>
            <a:ext cx="4773118" cy="5008849"/>
          </a:xfrm>
        </p:spPr>
        <p:txBody>
          <a:bodyPr>
            <a:normAutofit/>
          </a:bodyPr>
          <a:lstStyle/>
          <a:p>
            <a:pPr marL="0" indent="0">
              <a:buNone/>
            </a:pPr>
            <a:r>
              <a:rPr lang="en-US" sz="3300" dirty="0">
                <a:effectLst/>
                <a:ea typeface="Calibri" panose="020F0502020204030204" pitchFamily="34" charset="0"/>
                <a:cs typeface="LiberationSans"/>
              </a:rPr>
              <a:t>Providers must coordinate with DFCS to ensure parents or other identified permanency resources are invited to attend all youth’s medical and dental appointments, unless prohibited by court order or child safety concerns.</a:t>
            </a:r>
            <a:endParaRPr lang="en-US" sz="3300" dirty="0">
              <a:effectLst/>
              <a:ea typeface="Times New Roman" panose="02020603050405020304" pitchFamily="18" charset="0"/>
              <a:cs typeface="Times New Roman" panose="02020603050405020304" pitchFamily="18" charset="0"/>
            </a:endParaRPr>
          </a:p>
          <a:p>
            <a:pPr marL="0" indent="0">
              <a:buNone/>
            </a:pPr>
            <a:endParaRPr lang="en-US" sz="3300" dirty="0"/>
          </a:p>
          <a:p>
            <a:pPr marL="0" indent="0">
              <a:buNone/>
            </a:pPr>
            <a:endParaRPr lang="en-US" sz="3300" dirty="0"/>
          </a:p>
        </p:txBody>
      </p:sp>
      <p:pic>
        <p:nvPicPr>
          <p:cNvPr id="5" name="Picture 4" descr="Two people looking at the camera&#10;&#10;Description automatically generated">
            <a:extLst>
              <a:ext uri="{FF2B5EF4-FFF2-40B4-BE49-F238E27FC236}">
                <a16:creationId xmlns:a16="http://schemas.microsoft.com/office/drawing/2014/main" id="{020EFFC5-32B2-48C7-8FD7-69E2C64C07A8}"/>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19922" y="1520032"/>
            <a:ext cx="6625652" cy="5143500"/>
          </a:xfrm>
          <a:prstGeom prst="rect">
            <a:avLst/>
          </a:prstGeom>
        </p:spPr>
      </p:pic>
      <p:sp>
        <p:nvSpPr>
          <p:cNvPr id="6" name="TextBox 5">
            <a:extLst>
              <a:ext uri="{FF2B5EF4-FFF2-40B4-BE49-F238E27FC236}">
                <a16:creationId xmlns:a16="http://schemas.microsoft.com/office/drawing/2014/main" id="{E1929E74-A4F8-4582-9A05-AEAEE428D2CC}"/>
              </a:ext>
            </a:extLst>
          </p:cNvPr>
          <p:cNvSpPr txBox="1"/>
          <p:nvPr/>
        </p:nvSpPr>
        <p:spPr>
          <a:xfrm>
            <a:off x="4761875" y="9628370"/>
            <a:ext cx="9144000" cy="230832"/>
          </a:xfrm>
          <a:prstGeom prst="rect">
            <a:avLst/>
          </a:prstGeom>
          <a:noFill/>
        </p:spPr>
        <p:txBody>
          <a:bodyPr wrap="square" rtlCol="0">
            <a:spAutoFit/>
          </a:bodyPr>
          <a:lstStyle/>
          <a:p>
            <a:r>
              <a:rPr lang="en-US" sz="900" dirty="0">
                <a:hlinkClick r:id="rId3" tooltip="https://www.mynextmove.org/profile/summary/31-9092.00"/>
              </a:rPr>
              <a:t>This Photo</a:t>
            </a:r>
            <a:r>
              <a:rPr lang="en-US" sz="900" dirty="0"/>
              <a:t> by Unknown Author is licensed under </a:t>
            </a:r>
            <a:r>
              <a:rPr lang="en-US" sz="900" dirty="0">
                <a:hlinkClick r:id="rId4" tooltip="https://creativecommons.org/licenses/by/3.0/"/>
              </a:rPr>
              <a:t>CC BY</a:t>
            </a:r>
            <a:endParaRPr lang="en-US" sz="900" dirty="0"/>
          </a:p>
        </p:txBody>
      </p:sp>
    </p:spTree>
    <p:extLst>
      <p:ext uri="{BB962C8B-B14F-4D97-AF65-F5344CB8AC3E}">
        <p14:creationId xmlns:p14="http://schemas.microsoft.com/office/powerpoint/2010/main" val="248524846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2203D0B-D29C-4FCC-8670-03BBE6322E07}"/>
              </a:ext>
            </a:extLst>
          </p:cNvPr>
          <p:cNvSpPr>
            <a:spLocks noGrp="1"/>
          </p:cNvSpPr>
          <p:nvPr>
            <p:ph idx="1"/>
          </p:nvPr>
        </p:nvSpPr>
        <p:spPr>
          <a:xfrm>
            <a:off x="838200" y="320040"/>
            <a:ext cx="10515600" cy="6333007"/>
          </a:xfrm>
        </p:spPr>
        <p:txBody>
          <a:bodyPr>
            <a:normAutofit/>
          </a:bodyPr>
          <a:lstStyle/>
          <a:p>
            <a:pPr marL="0" indent="0">
              <a:spcBef>
                <a:spcPts val="0"/>
              </a:spcBef>
              <a:buNone/>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Financial Independence: Housing &amp; Living Expenses (cont.)</a:t>
            </a:r>
            <a:endParaRPr lang="en-US" sz="1200" b="1" dirty="0">
              <a:effectLst/>
              <a:latin typeface="Times New Roman" panose="02020603050405020304" pitchFamily="18" charset="0"/>
              <a:ea typeface="Calibri" panose="020F0502020204030204" pitchFamily="34" charset="0"/>
            </a:endParaRPr>
          </a:p>
          <a:p>
            <a:pPr marL="0" marR="0" indent="0">
              <a:spcBef>
                <a:spcPts val="0"/>
              </a:spcBef>
              <a:spcAft>
                <a:spcPts val="0"/>
              </a:spcAft>
              <a:buNone/>
            </a:pPr>
            <a:endParaRPr lang="en-US" sz="1200" b="1" dirty="0">
              <a:latin typeface="Times New Roman" panose="02020603050405020304" pitchFamily="18" charset="0"/>
              <a:ea typeface="Calibri" panose="020F0502020204030204" pitchFamily="34" charset="0"/>
            </a:endParaRPr>
          </a:p>
          <a:p>
            <a:pPr marL="0" marR="0" indent="0">
              <a:spcBef>
                <a:spcPts val="0"/>
              </a:spcBef>
              <a:spcAft>
                <a:spcPts val="0"/>
              </a:spcAft>
              <a:buNone/>
            </a:pPr>
            <a:endParaRPr lang="en-US" sz="1200" b="1" dirty="0">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1200" b="1" dirty="0">
                <a:effectLst/>
                <a:latin typeface="Times New Roman" panose="02020603050405020304" pitchFamily="18" charset="0"/>
                <a:ea typeface="Calibri" panose="020F0502020204030204" pitchFamily="34" charset="0"/>
              </a:rPr>
              <a:t>Tiers</a:t>
            </a:r>
            <a:endParaRPr lang="en-US" sz="1200" dirty="0">
              <a:effectLst/>
              <a:latin typeface="Times New Roman" panose="02020603050405020304" pitchFamily="18" charset="0"/>
              <a:ea typeface="Calibri" panose="020F0502020204030204" pitchFamily="34" charset="0"/>
            </a:endParaRPr>
          </a:p>
          <a:p>
            <a:pPr marL="457200" marR="0" indent="-457200">
              <a:spcBef>
                <a:spcPts val="0"/>
              </a:spcBef>
              <a:spcAft>
                <a:spcPts val="0"/>
              </a:spcAft>
            </a:pPr>
            <a:r>
              <a:rPr lang="en-US" sz="1200" dirty="0">
                <a:effectLst/>
                <a:latin typeface="Times New Roman" panose="02020603050405020304" pitchFamily="18" charset="0"/>
                <a:ea typeface="Calibri" panose="020F0502020204030204" pitchFamily="34" charset="0"/>
              </a:rPr>
              <a:t>23.37	In Tier 1, single-occupancy housing is not required. Independent living placements may be offered through a variety of residential on-campus living arrangements where youth have the opportunity to practice independent living skills with decreasing degrees of care and supervision. </a:t>
            </a:r>
          </a:p>
          <a:p>
            <a:pPr marL="0" marR="0" indent="0">
              <a:spcBef>
                <a:spcPts val="0"/>
              </a:spcBef>
              <a:spcAft>
                <a:spcPts val="0"/>
              </a:spcAft>
              <a:buNone/>
            </a:pPr>
            <a:r>
              <a:rPr lang="en-US" sz="1200" dirty="0">
                <a:effectLst/>
                <a:latin typeface="Times New Roman" panose="02020603050405020304" pitchFamily="18" charset="0"/>
                <a:ea typeface="Calibri" panose="020F0502020204030204" pitchFamily="34" charset="0"/>
              </a:rPr>
              <a:t> </a:t>
            </a:r>
          </a:p>
          <a:p>
            <a:pPr marL="457200" marR="0" indent="-457200">
              <a:spcBef>
                <a:spcPts val="0"/>
              </a:spcBef>
              <a:spcAft>
                <a:spcPts val="0"/>
              </a:spcAft>
            </a:pPr>
            <a:r>
              <a:rPr lang="en-US" sz="1200" dirty="0">
                <a:effectLst/>
                <a:latin typeface="Times New Roman" panose="02020603050405020304" pitchFamily="18" charset="0"/>
                <a:ea typeface="Calibri" panose="020F0502020204030204" pitchFamily="34" charset="0"/>
              </a:rPr>
              <a:t>23.38 	In Tier 1, the provider is responsible for 100% of housing related expenses (rent, utilities, food allowance) whether the youth is living on a campus or in single-occupancy housing. If the youth lives in single-occupancy housing, the lease must be in the provider’s name, unless approval is granted by OPM for the lease to be in youth’s name.</a:t>
            </a:r>
          </a:p>
          <a:p>
            <a:pPr marL="0" marR="0" indent="0">
              <a:spcBef>
                <a:spcPts val="0"/>
              </a:spcBef>
              <a:spcAft>
                <a:spcPts val="0"/>
              </a:spcAft>
              <a:buNone/>
            </a:pPr>
            <a:endParaRPr lang="en-US" sz="1200" dirty="0">
              <a:effectLst/>
              <a:latin typeface="Times New Roman" panose="02020603050405020304" pitchFamily="18" charset="0"/>
              <a:ea typeface="Calibri" panose="020F0502020204030204" pitchFamily="34" charset="0"/>
            </a:endParaRPr>
          </a:p>
          <a:p>
            <a:pPr marL="457200" marR="0" indent="-457200">
              <a:spcBef>
                <a:spcPts val="0"/>
              </a:spcBef>
              <a:spcAft>
                <a:spcPts val="80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23.39	When a youth has been assessed to be appropriate for Tier 2 , providers must assist the youth in securing appropriate, single occupancy housing.  The lease must be in the provider’s name, unless approval is granted by OPM for the lease to be in youth’s name. Utilities should be billed in the youth’s name as soon as practicable. </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Note: All youth in Tier 2 must be in single occupancy housing.  A youth that is a parent of a child in the custody of DFCS must be approved by the Senior Manager-Placement Services prior to being placed in a single occupancy setting with their child(ren).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200" dirty="0">
                <a:effectLst/>
                <a:latin typeface="Times New Roman" panose="02020603050405020304" pitchFamily="18" charset="0"/>
                <a:ea typeface="Calibri" panose="020F0502020204030204" pitchFamily="34" charset="0"/>
              </a:rPr>
              <a:t>Youth in Tier 2 must contribute in the following manner: </a:t>
            </a:r>
          </a:p>
          <a:p>
            <a:pPr marL="742950" marR="0" lvl="1" indent="-285750">
              <a:spcBef>
                <a:spcPts val="0"/>
              </a:spcBef>
              <a:spcAft>
                <a:spcPts val="0"/>
              </a:spcAft>
              <a:buFont typeface="Courier New" panose="02070309020205020404" pitchFamily="49" charset="0"/>
              <a:buChar char="o"/>
            </a:pPr>
            <a:r>
              <a:rPr lang="en-US" sz="1200" dirty="0">
                <a:effectLst/>
                <a:latin typeface="Times New Roman" panose="02020603050405020304" pitchFamily="18" charset="0"/>
                <a:ea typeface="Calibri" panose="020F0502020204030204" pitchFamily="34" charset="0"/>
              </a:rPr>
              <a:t>1st–3rd month: 100% of housing expenses will be paid by the provider</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dirty="0">
                <a:effectLst/>
                <a:latin typeface="Times New Roman" panose="02020603050405020304" pitchFamily="18" charset="0"/>
                <a:ea typeface="Calibri" panose="020F0502020204030204" pitchFamily="34" charset="0"/>
              </a:rPr>
              <a:t>. </a:t>
            </a:r>
          </a:p>
          <a:p>
            <a:pPr marL="742950" marR="0" lvl="1" indent="-285750">
              <a:spcBef>
                <a:spcPts val="0"/>
              </a:spcBef>
              <a:spcAft>
                <a:spcPts val="0"/>
              </a:spcAft>
              <a:buFont typeface="Courier New" panose="02070309020205020404" pitchFamily="49" charset="0"/>
              <a:buChar char="o"/>
            </a:pPr>
            <a:r>
              <a:rPr lang="en-US" sz="1200" dirty="0">
                <a:effectLst/>
                <a:latin typeface="Times New Roman" panose="02020603050405020304" pitchFamily="18" charset="0"/>
                <a:ea typeface="Calibri" panose="020F0502020204030204" pitchFamily="34" charset="0"/>
              </a:rPr>
              <a:t>4th–7th months: 70% of rent and 100 % of all other expenses will be paid by the provider. Youth must pay 30% of rent to the provider with appropriate late fees assessed as applicable. </a:t>
            </a:r>
          </a:p>
          <a:p>
            <a:pPr marL="742950" marR="0" lvl="1" indent="-285750">
              <a:spcBef>
                <a:spcPts val="0"/>
              </a:spcBef>
              <a:spcAft>
                <a:spcPts val="0"/>
              </a:spcAft>
              <a:buFont typeface="Courier New" panose="02070309020205020404" pitchFamily="49" charset="0"/>
              <a:buChar char="o"/>
            </a:pPr>
            <a:r>
              <a:rPr lang="en-US" sz="1200" dirty="0">
                <a:effectLst/>
                <a:latin typeface="Times New Roman" panose="02020603050405020304" pitchFamily="18" charset="0"/>
                <a:ea typeface="Calibri" panose="020F0502020204030204" pitchFamily="34" charset="0"/>
              </a:rPr>
              <a:t>8th–12th month: 50% of rent and 70% of utilities will be paid by the provider. Youth must pay 50% of rent and 30% of the utilities to the provider with appropriate late fees assessed as applicable. </a:t>
            </a:r>
          </a:p>
          <a:p>
            <a:pPr marL="457200" marR="0" lvl="1" indent="0">
              <a:spcBef>
                <a:spcPts val="0"/>
              </a:spcBef>
              <a:spcAft>
                <a:spcPts val="0"/>
              </a:spcAft>
              <a:buNone/>
            </a:pPr>
            <a:r>
              <a:rPr lang="en-US" sz="1200" dirty="0">
                <a:effectLst/>
                <a:latin typeface="Times New Roman" panose="02020603050405020304" pitchFamily="18" charset="0"/>
                <a:ea typeface="Calibri" panose="020F0502020204030204" pitchFamily="34" charset="0"/>
              </a:rPr>
              <a:t> </a:t>
            </a:r>
          </a:p>
          <a:p>
            <a:pPr marL="457200" marR="0" indent="-457200">
              <a:spcBef>
                <a:spcPts val="0"/>
              </a:spcBef>
              <a:spcAft>
                <a:spcPts val="0"/>
              </a:spcAft>
            </a:pPr>
            <a:r>
              <a:rPr lang="en-US" sz="1200" dirty="0">
                <a:effectLst/>
                <a:latin typeface="Times New Roman" panose="02020603050405020304" pitchFamily="18" charset="0"/>
                <a:ea typeface="Calibri" panose="020F0502020204030204" pitchFamily="34" charset="0"/>
              </a:rPr>
              <a:t>23.40	In Tier 3, the young person must live in appropriate, single occupancy housing, defined as a youth living alone or with a roommate of their choice and sharing the cost of living expenses. The single occupancy housing must be in the youth’s name as a primary or secondary renter to establish a rental history (the provider may need to be listed as a co-signer). Utilities should be billed in the youth’s name as soon as practicable.</a:t>
            </a:r>
          </a:p>
          <a:p>
            <a:pPr marL="742950" marR="0" lvl="1" indent="-285750">
              <a:spcBef>
                <a:spcPts val="0"/>
              </a:spcBef>
              <a:spcAft>
                <a:spcPts val="0"/>
              </a:spcAft>
              <a:buFont typeface="Courier New" panose="02070309020205020404" pitchFamily="49" charset="0"/>
              <a:buChar char="o"/>
            </a:pPr>
            <a:r>
              <a:rPr lang="en-US" sz="1200" i="1" dirty="0">
                <a:effectLst/>
                <a:latin typeface="Times New Roman" panose="02020603050405020304" pitchFamily="18" charset="0"/>
                <a:ea typeface="Calibri" panose="020F0502020204030204" pitchFamily="34" charset="0"/>
              </a:rPr>
              <a:t>1st–3rd month: 40% of rent and all other expenses will be paid by the provider and 60% by the youth</a:t>
            </a:r>
            <a:r>
              <a:rPr lang="en-US" sz="1200" dirty="0">
                <a:effectLst/>
                <a:latin typeface="Times New Roman" panose="02020603050405020304" pitchFamily="18"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i="1" dirty="0">
                <a:effectLst/>
                <a:latin typeface="Times New Roman" panose="02020603050405020304" pitchFamily="18" charset="0"/>
                <a:ea typeface="Calibri" panose="020F0502020204030204" pitchFamily="34" charset="0"/>
              </a:rPr>
              <a:t>. </a:t>
            </a:r>
            <a:endParaRPr lang="en-US" sz="12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200" i="1" dirty="0">
                <a:effectLst/>
                <a:latin typeface="Times New Roman" panose="02020603050405020304" pitchFamily="18" charset="0"/>
                <a:ea typeface="Calibri" panose="020F0502020204030204" pitchFamily="34" charset="0"/>
              </a:rPr>
              <a:t>4th–and on-going: 100% of rent and all other expenses will be paid by the youth. </a:t>
            </a:r>
            <a:endParaRPr lang="en-US" sz="12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53319055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2203D0B-D29C-4FCC-8670-03BBE6322E07}"/>
              </a:ext>
            </a:extLst>
          </p:cNvPr>
          <p:cNvSpPr>
            <a:spLocks noGrp="1"/>
          </p:cNvSpPr>
          <p:nvPr>
            <p:ph idx="1"/>
          </p:nvPr>
        </p:nvSpPr>
        <p:spPr>
          <a:xfrm>
            <a:off x="321565" y="320040"/>
            <a:ext cx="11366130" cy="6217919"/>
          </a:xfrm>
        </p:spPr>
        <p:txBody>
          <a:bodyPr>
            <a:normAutofit fontScale="25000" lnSpcReduction="20000"/>
          </a:bodyPr>
          <a:lstStyle/>
          <a:p>
            <a:pPr marL="0" marR="0" indent="0">
              <a:spcBef>
                <a:spcPts val="0"/>
              </a:spcBef>
              <a:spcAft>
                <a:spcPts val="0"/>
              </a:spcAft>
              <a:buNone/>
            </a:pPr>
            <a:r>
              <a:rPr lang="en-US" sz="4000" b="1" dirty="0">
                <a:effectLst/>
                <a:latin typeface="Times New Roman" panose="02020603050405020304" pitchFamily="18" charset="0"/>
                <a:ea typeface="Calibri" panose="020F0502020204030204" pitchFamily="34" charset="0"/>
              </a:rPr>
              <a:t>Standard 24</a:t>
            </a:r>
            <a:endParaRPr lang="en-US" sz="4000" dirty="0">
              <a:effectLst/>
              <a:latin typeface="Times New Roman" panose="02020603050405020304" pitchFamily="18" charset="0"/>
              <a:ea typeface="Calibri" panose="020F0502020204030204" pitchFamily="34" charset="0"/>
            </a:endParaRPr>
          </a:p>
          <a:p>
            <a:pPr marL="0" marR="0" indent="0">
              <a:spcBef>
                <a:spcPts val="0"/>
              </a:spcBef>
              <a:spcAft>
                <a:spcPts val="0"/>
              </a:spcAft>
              <a:buNone/>
            </a:pPr>
            <a:endParaRPr lang="en-US" sz="4000" dirty="0">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4000" b="1" dirty="0">
                <a:effectLst/>
                <a:latin typeface="Times New Roman" panose="02020603050405020304" pitchFamily="18" charset="0"/>
                <a:ea typeface="Calibri" panose="020F0502020204030204" pitchFamily="34" charset="0"/>
              </a:rPr>
              <a:t>ILP Supervision and Independence </a:t>
            </a:r>
            <a:endParaRPr lang="en-US" sz="4000" dirty="0">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4000" dirty="0">
                <a:effectLst/>
                <a:latin typeface="Times New Roman" panose="02020603050405020304" pitchFamily="18" charset="0"/>
                <a:ea typeface="Calibri" panose="020F0502020204030204" pitchFamily="34" charset="0"/>
              </a:rPr>
              <a:t> </a:t>
            </a:r>
          </a:p>
          <a:p>
            <a:pPr marL="0" marR="0" indent="0">
              <a:spcBef>
                <a:spcPts val="0"/>
              </a:spcBef>
              <a:spcAft>
                <a:spcPts val="0"/>
              </a:spcAft>
              <a:buNone/>
            </a:pPr>
            <a:r>
              <a:rPr lang="en-US" sz="4000" i="1" dirty="0">
                <a:effectLst/>
                <a:latin typeface="Times New Roman" panose="02020603050405020304" pitchFamily="18" charset="0"/>
                <a:ea typeface="Calibri" panose="020F0502020204030204" pitchFamily="34" charset="0"/>
              </a:rPr>
              <a:t>Youth should receive levels of supervision that fit their needs and be provided with appropriate independence to practice skills needed for successful independent living. Tier 1 requires the highest level of supervision, with decreased levels of supervision as the youth progresses to higher Tiers. </a:t>
            </a:r>
            <a:endParaRPr lang="en-US" sz="4000" dirty="0">
              <a:effectLst/>
              <a:latin typeface="Times New Roman" panose="02020603050405020304" pitchFamily="18" charset="0"/>
              <a:ea typeface="Calibri" panose="020F0502020204030204" pitchFamily="34" charset="0"/>
            </a:endParaRPr>
          </a:p>
          <a:p>
            <a:pPr marL="0" marR="0" indent="0">
              <a:spcBef>
                <a:spcPts val="0"/>
              </a:spcBef>
              <a:spcAft>
                <a:spcPts val="0"/>
              </a:spcAft>
              <a:buNone/>
            </a:pPr>
            <a:endParaRPr lang="en-US" sz="4000" dirty="0">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4000" b="1" dirty="0">
                <a:effectLst/>
                <a:latin typeface="Times New Roman" panose="02020603050405020304" pitchFamily="18" charset="0"/>
                <a:ea typeface="Calibri" panose="020F0502020204030204" pitchFamily="34" charset="0"/>
              </a:rPr>
              <a:t>General</a:t>
            </a:r>
            <a:endParaRPr lang="en-US" sz="4000" dirty="0">
              <a:effectLst/>
              <a:highlight>
                <a:srgbClr val="FFFF00"/>
              </a:highligh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4000" dirty="0">
                <a:effectLst/>
                <a:latin typeface="Times New Roman" panose="02020603050405020304" pitchFamily="18" charset="0"/>
                <a:ea typeface="Calibri" panose="020F0502020204030204" pitchFamily="34" charset="0"/>
              </a:rPr>
              <a:t>24.0 	ILP youth must have a documented assessment which supports their level of independence. </a:t>
            </a:r>
          </a:p>
          <a:p>
            <a:pPr marL="0" marR="0" indent="0">
              <a:spcBef>
                <a:spcPts val="0"/>
              </a:spcBef>
              <a:spcAft>
                <a:spcPts val="0"/>
              </a:spcAft>
              <a:buNone/>
            </a:pPr>
            <a:endParaRPr lang="en-US" sz="4000" dirty="0">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4000" dirty="0">
                <a:effectLst/>
                <a:latin typeface="Times New Roman" panose="02020603050405020304" pitchFamily="18" charset="0"/>
                <a:ea typeface="Calibri" panose="020F0502020204030204" pitchFamily="34" charset="0"/>
              </a:rPr>
              <a:t>24.1 	ILP youth must have twenty-four (24) hour telephone access to the provider. The provider must have a key to the youth’s housing so as to have twenty-four (24) hour access. </a:t>
            </a:r>
          </a:p>
          <a:p>
            <a:pPr marL="0" marR="0" indent="0">
              <a:spcBef>
                <a:spcPts val="0"/>
              </a:spcBef>
              <a:spcAft>
                <a:spcPts val="0"/>
              </a:spcAft>
              <a:buNone/>
            </a:pPr>
            <a:r>
              <a:rPr lang="en-US" sz="4000" dirty="0">
                <a:effectLst/>
                <a:latin typeface="Times New Roman" panose="02020603050405020304" pitchFamily="18" charset="0"/>
                <a:ea typeface="Calibri" panose="020F0502020204030204" pitchFamily="34" charset="0"/>
              </a:rPr>
              <a:t> </a:t>
            </a:r>
          </a:p>
          <a:p>
            <a:pPr marL="0" marR="0" indent="0">
              <a:spcBef>
                <a:spcPts val="0"/>
              </a:spcBef>
              <a:spcAft>
                <a:spcPts val="0"/>
              </a:spcAft>
              <a:buNone/>
            </a:pPr>
            <a:r>
              <a:rPr lang="en-US" sz="4000" dirty="0">
                <a:effectLst/>
                <a:latin typeface="Times New Roman" panose="02020603050405020304" pitchFamily="18" charset="0"/>
                <a:ea typeface="Calibri" panose="020F0502020204030204" pitchFamily="34" charset="0"/>
              </a:rPr>
              <a:t>24.2 	Providers must develop a schedule for providing supervision based on a specific youth’s maturity, acquired skills, and abilities. The supervisory schedule will be developed in collaboration with the youth and DFCS Case Manager. Supervision must be designed so that the provider may observe that the youth is practicing healthy life skills and decision-making. Supervision schedule should not conflict with the youth’s class or work schedule. </a:t>
            </a:r>
          </a:p>
          <a:p>
            <a:pPr marL="0" marR="0" indent="0">
              <a:spcBef>
                <a:spcPts val="0"/>
              </a:spcBef>
              <a:spcAft>
                <a:spcPts val="0"/>
              </a:spcAft>
              <a:buNone/>
            </a:pPr>
            <a:r>
              <a:rPr lang="en-US" sz="4000" dirty="0">
                <a:effectLst/>
                <a:latin typeface="Times New Roman" panose="02020603050405020304" pitchFamily="18" charset="0"/>
                <a:ea typeface="Calibri" panose="020F0502020204030204" pitchFamily="34" charset="0"/>
              </a:rPr>
              <a:t> </a:t>
            </a:r>
          </a:p>
          <a:p>
            <a:pPr marL="0" marR="0" indent="0">
              <a:spcBef>
                <a:spcPts val="0"/>
              </a:spcBef>
              <a:spcAft>
                <a:spcPts val="0"/>
              </a:spcAft>
              <a:buNone/>
            </a:pPr>
            <a:r>
              <a:rPr lang="en-US" sz="4000" dirty="0">
                <a:effectLst/>
                <a:latin typeface="Times New Roman" panose="02020603050405020304" pitchFamily="18" charset="0"/>
                <a:ea typeface="Calibri" panose="020F0502020204030204" pitchFamily="34" charset="0"/>
              </a:rPr>
              <a:t>24.3 	Supervision of ILP youth includes at a minimum the following: </a:t>
            </a:r>
          </a:p>
          <a:p>
            <a:pPr marR="0" indent="0">
              <a:spcBef>
                <a:spcPts val="0"/>
              </a:spcBef>
              <a:spcAft>
                <a:spcPts val="0"/>
              </a:spcAft>
              <a:buNone/>
            </a:pPr>
            <a:r>
              <a:rPr lang="en-US" sz="4000" dirty="0">
                <a:effectLst/>
                <a:latin typeface="Times New Roman" panose="02020603050405020304" pitchFamily="18" charset="0"/>
                <a:ea typeface="Calibri" panose="020F0502020204030204" pitchFamily="34" charset="0"/>
              </a:rPr>
              <a:t>	• safety, health, and overall well-being; </a:t>
            </a:r>
          </a:p>
          <a:p>
            <a:pPr marR="0" indent="0">
              <a:spcBef>
                <a:spcPts val="0"/>
              </a:spcBef>
              <a:spcAft>
                <a:spcPts val="0"/>
              </a:spcAft>
              <a:buNone/>
            </a:pPr>
            <a:r>
              <a:rPr lang="en-US" sz="4000" dirty="0">
                <a:effectLst/>
                <a:latin typeface="Times New Roman" panose="02020603050405020304" pitchFamily="18" charset="0"/>
                <a:ea typeface="Calibri" panose="020F0502020204030204" pitchFamily="34" charset="0"/>
              </a:rPr>
              <a:t>	• ability to manage school and work responsibilities without daily supervision; </a:t>
            </a:r>
          </a:p>
          <a:p>
            <a:pPr marR="0" indent="0">
              <a:spcBef>
                <a:spcPts val="0"/>
              </a:spcBef>
              <a:spcAft>
                <a:spcPts val="0"/>
              </a:spcAft>
              <a:buNone/>
            </a:pPr>
            <a:r>
              <a:rPr lang="en-US" sz="4000" dirty="0">
                <a:effectLst/>
                <a:latin typeface="Times New Roman" panose="02020603050405020304" pitchFamily="18" charset="0"/>
                <a:ea typeface="Calibri" panose="020F0502020204030204" pitchFamily="34" charset="0"/>
              </a:rPr>
              <a:t>	• ability to follow program and landlord rules; </a:t>
            </a:r>
          </a:p>
          <a:p>
            <a:pPr marR="0" indent="0">
              <a:spcBef>
                <a:spcPts val="0"/>
              </a:spcBef>
              <a:spcAft>
                <a:spcPts val="0"/>
              </a:spcAft>
              <a:buNone/>
            </a:pPr>
            <a:r>
              <a:rPr lang="en-US" sz="4000" dirty="0">
                <a:effectLst/>
                <a:latin typeface="Times New Roman" panose="02020603050405020304" pitchFamily="18" charset="0"/>
                <a:ea typeface="Calibri" panose="020F0502020204030204" pitchFamily="34" charset="0"/>
              </a:rPr>
              <a:t>	• ability to use good judgment in daily activities; and </a:t>
            </a:r>
          </a:p>
          <a:p>
            <a:pPr marR="0" indent="0">
              <a:spcBef>
                <a:spcPts val="0"/>
              </a:spcBef>
              <a:spcAft>
                <a:spcPts val="0"/>
              </a:spcAft>
              <a:buNone/>
            </a:pPr>
            <a:r>
              <a:rPr lang="en-US" sz="4000" dirty="0">
                <a:effectLst/>
                <a:latin typeface="Times New Roman" panose="02020603050405020304" pitchFamily="18" charset="0"/>
                <a:ea typeface="Calibri" panose="020F0502020204030204" pitchFamily="34" charset="0"/>
              </a:rPr>
              <a:t>	• overall progress toward established goals and desired outcomes. </a:t>
            </a:r>
          </a:p>
          <a:p>
            <a:pPr marL="0" marR="0" indent="0">
              <a:spcBef>
                <a:spcPts val="0"/>
              </a:spcBef>
              <a:spcAft>
                <a:spcPts val="0"/>
              </a:spcAft>
              <a:buNone/>
            </a:pPr>
            <a:r>
              <a:rPr lang="en-US" sz="4000" dirty="0">
                <a:effectLst/>
                <a:latin typeface="Times New Roman" panose="02020603050405020304" pitchFamily="18" charset="0"/>
                <a:ea typeface="Calibri" panose="020F0502020204030204" pitchFamily="34" charset="0"/>
              </a:rPr>
              <a:t> </a:t>
            </a:r>
          </a:p>
          <a:p>
            <a:pPr marL="0" marR="0" indent="0">
              <a:spcBef>
                <a:spcPts val="0"/>
              </a:spcBef>
              <a:spcAft>
                <a:spcPts val="0"/>
              </a:spcAft>
              <a:buNone/>
            </a:pPr>
            <a:r>
              <a:rPr lang="en-US" sz="4000" dirty="0">
                <a:effectLst/>
                <a:latin typeface="Times New Roman" panose="02020603050405020304" pitchFamily="18" charset="0"/>
                <a:ea typeface="Calibri" panose="020F0502020204030204" pitchFamily="34" charset="0"/>
              </a:rPr>
              <a:t>24.4 	The determined level of supervision must be incorporated into the ISP, which must be signed by the youth, DFCS Case Manager and Life Coach. </a:t>
            </a:r>
          </a:p>
          <a:p>
            <a:pPr marL="0" marR="0" indent="0">
              <a:spcBef>
                <a:spcPts val="0"/>
              </a:spcBef>
              <a:spcAft>
                <a:spcPts val="0"/>
              </a:spcAft>
              <a:buNone/>
            </a:pPr>
            <a:r>
              <a:rPr lang="en-US" sz="4000" dirty="0">
                <a:effectLst/>
                <a:latin typeface="Times New Roman" panose="02020603050405020304" pitchFamily="18" charset="0"/>
                <a:ea typeface="Calibri" panose="020F0502020204030204" pitchFamily="34" charset="0"/>
              </a:rPr>
              <a:t> </a:t>
            </a:r>
          </a:p>
          <a:p>
            <a:pPr marL="0" marR="0" indent="0">
              <a:spcBef>
                <a:spcPts val="0"/>
              </a:spcBef>
              <a:spcAft>
                <a:spcPts val="800"/>
              </a:spcAft>
              <a:buNone/>
            </a:pP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24.5 	The youth’s level of independence should be re-assessed at least every three months or as often as circumstances or changes dictate. This reassessment should occur as dictated by the DFCS Case Manager, or Life Coach with consideration given to requests made by the youth.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4000" dirty="0">
                <a:effectLst/>
                <a:latin typeface="Times New Roman" panose="02020603050405020304" pitchFamily="18" charset="0"/>
                <a:ea typeface="Calibri" panose="020F0502020204030204" pitchFamily="34" charset="0"/>
              </a:rPr>
              <a:t>24.6 	The provider must have a policy surrounding youth, ages 18-21, who are missing for 48 hours or more. The policy should include the agency’s procedure for reporting the youth missing, steps taken to locate the youth, and debriefing procedures after the youth has been located. Debriefing should be held with the youth and DFCS. Documentation of the debriefing should be maintained in the youth’s record. </a:t>
            </a:r>
          </a:p>
          <a:p>
            <a:pPr marL="0" marR="0" indent="0">
              <a:spcBef>
                <a:spcPts val="0"/>
              </a:spcBef>
              <a:spcAft>
                <a:spcPts val="0"/>
              </a:spcAft>
              <a:buNone/>
            </a:pPr>
            <a:r>
              <a:rPr lang="en-US" sz="4000" dirty="0">
                <a:effectLst/>
                <a:latin typeface="Times New Roman" panose="02020603050405020304" pitchFamily="18" charset="0"/>
                <a:ea typeface="Calibri" panose="020F0502020204030204" pitchFamily="34" charset="0"/>
              </a:rPr>
              <a:t> </a:t>
            </a:r>
          </a:p>
          <a:p>
            <a:pPr marL="0" marR="0" indent="0">
              <a:spcBef>
                <a:spcPts val="0"/>
              </a:spcBef>
              <a:spcAft>
                <a:spcPts val="0"/>
              </a:spcAft>
              <a:buNone/>
            </a:pPr>
            <a:r>
              <a:rPr lang="en-US" sz="4000" b="1" dirty="0">
                <a:effectLst/>
                <a:highlight>
                  <a:srgbClr val="FFFF00"/>
                </a:highlight>
                <a:latin typeface="Times New Roman" panose="02020603050405020304" pitchFamily="18" charset="0"/>
                <a:ea typeface="Calibri" panose="020F0502020204030204" pitchFamily="34" charset="0"/>
              </a:rPr>
              <a:t>Tiers</a:t>
            </a:r>
            <a:endParaRPr lang="en-US" sz="4000" dirty="0">
              <a:effectLst/>
              <a:highlight>
                <a:srgbClr val="FFFF00"/>
              </a:highligh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4000" dirty="0">
                <a:effectLst/>
                <a:latin typeface="Times New Roman" panose="02020603050405020304" pitchFamily="18" charset="0"/>
                <a:ea typeface="Calibri" panose="020F0502020204030204" pitchFamily="34" charset="0"/>
              </a:rPr>
              <a:t> </a:t>
            </a:r>
          </a:p>
          <a:p>
            <a:pPr marL="0" marR="0" indent="0">
              <a:spcBef>
                <a:spcPts val="0"/>
              </a:spcBef>
              <a:spcAft>
                <a:spcPts val="0"/>
              </a:spcAft>
              <a:buNone/>
            </a:pPr>
            <a:r>
              <a:rPr lang="en-US" sz="4000" dirty="0">
                <a:effectLst/>
                <a:latin typeface="Times New Roman" panose="02020603050405020304" pitchFamily="18" charset="0"/>
                <a:ea typeface="Calibri" panose="020F0502020204030204" pitchFamily="34" charset="0"/>
              </a:rPr>
              <a:t>24.7 	The frequency of in-person supervision </a:t>
            </a:r>
            <a:r>
              <a:rPr lang="en-US" sz="4000" dirty="0">
                <a:effectLst/>
                <a:latin typeface="Calibri" panose="020F0502020204030204" pitchFamily="34" charset="0"/>
                <a:ea typeface="Calibri" panose="020F0502020204030204" pitchFamily="34" charset="0"/>
                <a:cs typeface="Times New Roman" panose="02020603050405020304" pitchFamily="18" charset="0"/>
              </a:rPr>
              <a:t> </a:t>
            </a:r>
            <a:r>
              <a:rPr lang="en-US" sz="4000" dirty="0">
                <a:effectLst/>
                <a:latin typeface="Times New Roman" panose="02020603050405020304" pitchFamily="18" charset="0"/>
                <a:ea typeface="Calibri" panose="020F0502020204030204" pitchFamily="34" charset="0"/>
              </a:rPr>
              <a:t>may vary due to many factors (e.g., Tier the young person is in, behavioral concerns, readiness for independence; living arrangements chosen; presence or availability of other adults; other factors unforeseen until after placement). The following in person supervisory schedule, at a minimum, shall be utilized during the first 4 weeks after a younger person enters a new Tier: </a:t>
            </a:r>
          </a:p>
          <a:p>
            <a:pPr marL="0" marR="0" lvl="0" indent="0">
              <a:spcBef>
                <a:spcPts val="0"/>
              </a:spcBef>
              <a:spcAft>
                <a:spcPts val="0"/>
              </a:spcAft>
              <a:buNone/>
            </a:pPr>
            <a:r>
              <a:rPr lang="en-US" sz="4000" dirty="0">
                <a:effectLst/>
                <a:latin typeface="Times New Roman" panose="02020603050405020304" pitchFamily="18" charset="0"/>
                <a:ea typeface="Calibri" panose="020F0502020204030204" pitchFamily="34" charset="0"/>
              </a:rPr>
              <a:t>	Tier 1</a:t>
            </a:r>
          </a:p>
          <a:p>
            <a:pPr marL="1657350" lvl="3" indent="-285750">
              <a:spcBef>
                <a:spcPts val="0"/>
              </a:spcBef>
              <a:buFont typeface="Courier New" panose="02070309020205020404" pitchFamily="49" charset="0"/>
              <a:buChar char="o"/>
            </a:pPr>
            <a:r>
              <a:rPr lang="en-US" sz="3400" dirty="0">
                <a:effectLst/>
                <a:latin typeface="Times New Roman" panose="02020603050405020304" pitchFamily="18" charset="0"/>
                <a:ea typeface="Calibri" panose="020F0502020204030204" pitchFamily="34" charset="0"/>
              </a:rPr>
              <a:t> 1st Week: Daily face-to-face supervision. </a:t>
            </a:r>
          </a:p>
          <a:p>
            <a:pPr marL="1657350" lvl="3" indent="-285750">
              <a:spcBef>
                <a:spcPts val="0"/>
              </a:spcBef>
              <a:buFont typeface="Courier New" panose="02070309020205020404" pitchFamily="49" charset="0"/>
              <a:buChar char="o"/>
            </a:pPr>
            <a:r>
              <a:rPr lang="en-US" sz="3400" dirty="0">
                <a:effectLst/>
                <a:latin typeface="Times New Roman" panose="02020603050405020304" pitchFamily="18" charset="0"/>
                <a:ea typeface="Calibri" panose="020F0502020204030204" pitchFamily="34" charset="0"/>
              </a:rPr>
              <a:t>2nd through 4th Weeks: Three times a week face-to-face supervision and daily phone calls.</a:t>
            </a:r>
          </a:p>
          <a:p>
            <a:pPr marL="0" marR="0" lvl="0" indent="0">
              <a:spcBef>
                <a:spcPts val="0"/>
              </a:spcBef>
              <a:spcAft>
                <a:spcPts val="0"/>
              </a:spcAft>
              <a:buNone/>
            </a:pPr>
            <a:r>
              <a:rPr lang="en-US" sz="4000" dirty="0">
                <a:effectLst/>
                <a:latin typeface="Times New Roman" panose="02020603050405020304" pitchFamily="18" charset="0"/>
                <a:ea typeface="Calibri" panose="020F0502020204030204" pitchFamily="34" charset="0"/>
              </a:rPr>
              <a:t>	Tier 2</a:t>
            </a:r>
            <a:endParaRPr lang="en-US" sz="4000" dirty="0">
              <a:effectLst/>
              <a:latin typeface="Calibri" panose="020F0502020204030204" pitchFamily="34" charset="0"/>
              <a:ea typeface="Calibri" panose="020F0502020204030204" pitchFamily="34" charset="0"/>
            </a:endParaRPr>
          </a:p>
          <a:p>
            <a:pPr marL="1657350" lvl="3" indent="-285750">
              <a:spcBef>
                <a:spcPts val="0"/>
              </a:spcBef>
              <a:buFont typeface="Courier New" panose="02070309020205020404" pitchFamily="49" charset="0"/>
              <a:buChar char="o"/>
            </a:pPr>
            <a:r>
              <a:rPr lang="en-US" sz="3400" dirty="0">
                <a:effectLst/>
                <a:latin typeface="Times New Roman" panose="02020603050405020304" pitchFamily="18" charset="0"/>
                <a:ea typeface="Calibri" panose="020F0502020204030204" pitchFamily="34" charset="0"/>
              </a:rPr>
              <a:t>For the 1</a:t>
            </a:r>
            <a:r>
              <a:rPr lang="en-US" sz="3400" baseline="30000" dirty="0">
                <a:effectLst/>
                <a:latin typeface="Times New Roman" panose="02020603050405020304" pitchFamily="18" charset="0"/>
                <a:ea typeface="Calibri" panose="020F0502020204030204" pitchFamily="34" charset="0"/>
              </a:rPr>
              <a:t>st</a:t>
            </a:r>
            <a:r>
              <a:rPr lang="en-US" sz="3400" dirty="0">
                <a:effectLst/>
                <a:latin typeface="Times New Roman" panose="02020603050405020304" pitchFamily="18" charset="0"/>
                <a:ea typeface="Calibri" panose="020F0502020204030204" pitchFamily="34" charset="0"/>
              </a:rPr>
              <a:t> 30 days there be two face to face visits per week with one of those visits occurring on the weekend. </a:t>
            </a:r>
            <a:endParaRPr lang="en-US" sz="3400" dirty="0">
              <a:effectLst/>
              <a:latin typeface="Calibri" panose="020F0502020204030204" pitchFamily="34" charset="0"/>
              <a:ea typeface="Calibri" panose="020F0502020204030204" pitchFamily="34" charset="0"/>
            </a:endParaRPr>
          </a:p>
          <a:p>
            <a:pPr marL="1657350" lvl="3" indent="-285750">
              <a:spcBef>
                <a:spcPts val="0"/>
              </a:spcBef>
              <a:buFont typeface="Courier New" panose="02070309020205020404" pitchFamily="49" charset="0"/>
              <a:buChar char="o"/>
            </a:pPr>
            <a:r>
              <a:rPr lang="en-US" sz="3400" dirty="0">
                <a:effectLst/>
                <a:latin typeface="Times New Roman" panose="02020603050405020304" pitchFamily="18" charset="0"/>
                <a:ea typeface="Calibri" panose="020F0502020204030204" pitchFamily="34" charset="0"/>
              </a:rPr>
              <a:t>Phone calls should be made at least three times a week, on days that a face to face visit does not occur. </a:t>
            </a:r>
            <a:endParaRPr lang="en-US" sz="3400" dirty="0">
              <a:effectLst/>
              <a:latin typeface="Calibri" panose="020F0502020204030204" pitchFamily="34" charset="0"/>
              <a:ea typeface="Calibri" panose="020F0502020204030204" pitchFamily="34" charset="0"/>
            </a:endParaRPr>
          </a:p>
          <a:p>
            <a:pPr marL="0" marR="0" lvl="0" indent="0">
              <a:spcBef>
                <a:spcPts val="0"/>
              </a:spcBef>
              <a:spcAft>
                <a:spcPts val="0"/>
              </a:spcAft>
              <a:buNone/>
            </a:pPr>
            <a:r>
              <a:rPr lang="en-US" sz="4000" dirty="0">
                <a:effectLst/>
                <a:latin typeface="Times New Roman" panose="02020603050405020304" pitchFamily="18" charset="0"/>
                <a:ea typeface="Calibri" panose="020F0502020204030204" pitchFamily="34" charset="0"/>
              </a:rPr>
              <a:t>	Tier 3</a:t>
            </a:r>
          </a:p>
          <a:p>
            <a:pPr marL="1657350" lvl="3" indent="-285750">
              <a:spcBef>
                <a:spcPts val="0"/>
              </a:spcBef>
              <a:buFont typeface="Courier New" panose="02070309020205020404" pitchFamily="49" charset="0"/>
              <a:buChar char="o"/>
            </a:pPr>
            <a:r>
              <a:rPr lang="en-US" sz="3400" dirty="0">
                <a:effectLst/>
                <a:latin typeface="Times New Roman" panose="02020603050405020304" pitchFamily="18" charset="0"/>
                <a:ea typeface="Calibri" panose="020F0502020204030204" pitchFamily="34" charset="0"/>
              </a:rPr>
              <a:t>For the 1</a:t>
            </a:r>
            <a:r>
              <a:rPr lang="en-US" sz="3400" baseline="30000" dirty="0">
                <a:effectLst/>
                <a:latin typeface="Times New Roman" panose="02020603050405020304" pitchFamily="18" charset="0"/>
                <a:ea typeface="Calibri" panose="020F0502020204030204" pitchFamily="34" charset="0"/>
              </a:rPr>
              <a:t>st</a:t>
            </a:r>
            <a:r>
              <a:rPr lang="en-US" sz="3400" dirty="0">
                <a:effectLst/>
                <a:latin typeface="Times New Roman" panose="02020603050405020304" pitchFamily="18" charset="0"/>
                <a:ea typeface="Calibri" panose="020F0502020204030204" pitchFamily="34" charset="0"/>
              </a:rPr>
              <a:t> 30 days there should be at least one face to face visit per week and at least one phone call per week on a day that a face to face visit does not occur. </a:t>
            </a:r>
          </a:p>
          <a:p>
            <a:pPr marL="0" marR="0" indent="0">
              <a:spcBef>
                <a:spcPts val="0"/>
              </a:spcBef>
              <a:spcAft>
                <a:spcPts val="0"/>
              </a:spcAft>
              <a:buNone/>
            </a:pPr>
            <a:endParaRPr lang="en-US" sz="4000" dirty="0">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4000" dirty="0">
                <a:effectLst/>
                <a:latin typeface="Times New Roman" panose="02020603050405020304" pitchFamily="18" charset="0"/>
                <a:ea typeface="Calibri" panose="020F0502020204030204" pitchFamily="34" charset="0"/>
              </a:rPr>
              <a:t>24.8	After the fourth week, face-to-face supervision must occur no less than once a week based upon a documented assessment by the provider. The full supervision plan should include telephone contacts and / or other forms of check-ins or contacts. In a one-month time period, at least 50% of the face-to-face visits should be unannounced. The frequency of in-person supervision should be greater in Tier 1, with a gradual decrease as the youth moves to Tier 2 and Tier 3.  </a:t>
            </a:r>
          </a:p>
          <a:p>
            <a:pPr marL="0" marR="0" indent="0">
              <a:spcBef>
                <a:spcPts val="0"/>
              </a:spcBef>
              <a:spcAft>
                <a:spcPts val="0"/>
              </a:spcAft>
              <a:buNone/>
            </a:pPr>
            <a:endParaRPr lang="en-US" sz="4000" dirty="0">
              <a:effectLst/>
              <a:latin typeface="Times New Roman" panose="02020603050405020304" pitchFamily="18" charset="0"/>
              <a:ea typeface="Calibri" panose="020F0502020204030204" pitchFamily="34" charset="0"/>
            </a:endParaRPr>
          </a:p>
          <a:p>
            <a:pPr marL="0" marR="0" indent="0">
              <a:spcBef>
                <a:spcPts val="0"/>
              </a:spcBef>
              <a:spcAft>
                <a:spcPts val="800"/>
              </a:spcAft>
              <a:buNone/>
            </a:pP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24.9 	In Tier 1, the young person must have a documented assessment which supports their level of supervision . The determined level of supervision must be incorporated into the ISP, which must be signed by the youth, DFCS Case Manager and Life Coach. </a:t>
            </a:r>
            <a:r>
              <a:rPr lang="en-US" sz="4000" dirty="0">
                <a:latin typeface="Calibri" panose="020F0502020204030204" pitchFamily="34" charset="0"/>
                <a:ea typeface="Calibri" panose="020F0502020204030204" pitchFamily="34" charset="0"/>
                <a:cs typeface="Times New Roman" panose="02020603050405020304" pitchFamily="18" charset="0"/>
              </a:rPr>
              <a:t> </a:t>
            </a:r>
            <a:r>
              <a:rPr lang="en-US" sz="4000" dirty="0">
                <a:effectLst/>
                <a:latin typeface="Times New Roman" panose="02020603050405020304" pitchFamily="18" charset="0"/>
                <a:ea typeface="Calibri" panose="020F0502020204030204" pitchFamily="34" charset="0"/>
              </a:rPr>
              <a:t>The supervision level must be re-assessed by the DFCS CM or Life Coach at least every three months or as often as circumstances or changes dictate. Young person must be supervised under the same standards as general RBWO programs initially, however, young person is appropriate for decreasing levels of supervision based upon the program objectives, the young person’s maturity, behavior and other factors.  </a:t>
            </a:r>
          </a:p>
          <a:p>
            <a:pPr marL="0" marR="0" indent="0">
              <a:spcBef>
                <a:spcPts val="0"/>
              </a:spcBef>
              <a:spcAft>
                <a:spcPts val="0"/>
              </a:spcAft>
              <a:buNone/>
            </a:pPr>
            <a:r>
              <a:rPr lang="en-US" sz="4000" dirty="0">
                <a:effectLst/>
                <a:latin typeface="Times New Roman" panose="02020603050405020304" pitchFamily="18" charset="0"/>
                <a:ea typeface="Calibri" panose="020F0502020204030204" pitchFamily="34" charset="0"/>
              </a:rPr>
              <a:t>24.10	In Tier 3, the youth must begin to coordinate supervision meetings with the Life Coach, DFCS Case Manager and any adult the youth deemed as a support person. The Life Coach meetings must be designed so that the provider may observe that the youth is practicing healthy life skills, decision-making and mastering specific acquired skills, abilities, and youth’s maturity.</a:t>
            </a:r>
          </a:p>
          <a:p>
            <a:pPr marL="0" indent="0">
              <a:buNone/>
            </a:pPr>
            <a:endParaRPr lang="en-US" sz="600" dirty="0"/>
          </a:p>
        </p:txBody>
      </p:sp>
    </p:spTree>
    <p:extLst>
      <p:ext uri="{BB962C8B-B14F-4D97-AF65-F5344CB8AC3E}">
        <p14:creationId xmlns:p14="http://schemas.microsoft.com/office/powerpoint/2010/main" val="155734855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2448CB7C-3965-46F0-957B-9BA199EFCE86}"/>
              </a:ext>
            </a:extLst>
          </p:cNvPr>
          <p:cNvSpPr>
            <a:spLocks noGrp="1"/>
          </p:cNvSpPr>
          <p:nvPr>
            <p:ph idx="1"/>
          </p:nvPr>
        </p:nvSpPr>
        <p:spPr>
          <a:xfrm>
            <a:off x="321563" y="320039"/>
            <a:ext cx="11548871" cy="6217919"/>
          </a:xfrm>
        </p:spPr>
        <p:txBody>
          <a:bodyPr>
            <a:normAutofit lnSpcReduction="10000"/>
          </a:bodyPr>
          <a:lstStyle/>
          <a:p>
            <a:pPr marL="0" marR="0" indent="0">
              <a:spcBef>
                <a:spcPts val="0"/>
              </a:spcBef>
              <a:spcAft>
                <a:spcPts val="0"/>
              </a:spcAft>
              <a:buNone/>
            </a:pPr>
            <a:r>
              <a:rPr lang="en-US" sz="1100" b="1" dirty="0">
                <a:effectLst/>
                <a:latin typeface="Times New Roman" panose="02020603050405020304" pitchFamily="18" charset="0"/>
                <a:ea typeface="Calibri" panose="020F0502020204030204" pitchFamily="34" charset="0"/>
              </a:rPr>
              <a:t>Standard 25</a:t>
            </a:r>
            <a:endParaRPr lang="en-US" sz="1100" dirty="0">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1100" b="1" dirty="0">
                <a:effectLst/>
                <a:latin typeface="Times New Roman" panose="02020603050405020304" pitchFamily="18" charset="0"/>
                <a:ea typeface="Calibri" panose="020F0502020204030204" pitchFamily="34" charset="0"/>
              </a:rPr>
              <a:t> </a:t>
            </a:r>
            <a:endParaRPr lang="en-US" sz="1100" dirty="0">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1100" b="1" dirty="0">
                <a:effectLst/>
                <a:latin typeface="Times New Roman" panose="02020603050405020304" pitchFamily="18" charset="0"/>
                <a:ea typeface="Calibri" panose="020F0502020204030204" pitchFamily="34" charset="0"/>
              </a:rPr>
              <a:t>Independent Living Skill Building </a:t>
            </a:r>
            <a:endParaRPr lang="en-US" sz="1100" dirty="0">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1100" i="1" dirty="0">
                <a:effectLst/>
                <a:latin typeface="Times New Roman" panose="02020603050405020304" pitchFamily="18" charset="0"/>
                <a:ea typeface="Calibri" panose="020F0502020204030204" pitchFamily="34" charset="0"/>
              </a:rPr>
              <a:t>ILPs must assist youth in making progress toward achieving the goals of the ILP ISP. </a:t>
            </a:r>
            <a:endParaRPr lang="en-US" sz="1100" dirty="0">
              <a:effectLst/>
              <a:latin typeface="Times New Roman" panose="02020603050405020304" pitchFamily="18" charset="0"/>
              <a:ea typeface="Calibri" panose="020F0502020204030204" pitchFamily="34" charset="0"/>
            </a:endParaRPr>
          </a:p>
          <a:p>
            <a:pPr marL="0" marR="0" indent="0">
              <a:spcBef>
                <a:spcPts val="0"/>
              </a:spcBef>
              <a:spcAft>
                <a:spcPts val="0"/>
              </a:spcAft>
              <a:buNone/>
            </a:pPr>
            <a:endParaRPr lang="en-US" sz="1100" dirty="0">
              <a:effectLst/>
              <a:latin typeface="Times New Roman" panose="02020603050405020304" pitchFamily="18" charset="0"/>
              <a:ea typeface="Calibri" panose="020F0502020204030204" pitchFamily="34" charset="0"/>
            </a:endParaRPr>
          </a:p>
          <a:p>
            <a:pPr marL="0" marR="0" indent="0">
              <a:spcBef>
                <a:spcPts val="0"/>
              </a:spcBef>
              <a:spcAft>
                <a:spcPts val="800"/>
              </a:spcAft>
              <a:buNone/>
            </a:pPr>
            <a:r>
              <a:rPr lang="en-US" sz="11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25.0 </a:t>
            </a: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	Providers must develop an ILP Individual Service Plan (ILP-ISP). The ILP-ISP must be based upon Scattered Site Placement Youth Readiness Assessment, the youth’s needs, desires, Casey Life Skills Assessment  </a:t>
            </a: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(CLSA) and future goals and objectives. All other standards for the ISP apply.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800"/>
              </a:spcAft>
              <a:buNone/>
            </a:pPr>
            <a:r>
              <a:rPr lang="en-US" sz="11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25.1</a:t>
            </a: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 	The ILP ISP must have defined goals and objectives with timeframes established. Case documentation should reflect progress and/or efforts toward meeting goals. The ILP ISP should be updated as needed during the required 90 day assessment noted in Standard 23.4</a:t>
            </a: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100" dirty="0">
                <a:effectLst/>
                <a:latin typeface="Times New Roman" panose="02020603050405020304" pitchFamily="18" charset="0"/>
                <a:ea typeface="Calibri" panose="020F0502020204030204" pitchFamily="34" charset="0"/>
              </a:rPr>
              <a:t>25.2 	The ILP ISP incremental steps or goals must include the following: </a:t>
            </a:r>
          </a:p>
          <a:p>
            <a:pPr marR="0" indent="0">
              <a:spcBef>
                <a:spcPts val="0"/>
              </a:spcBef>
              <a:spcAft>
                <a:spcPts val="0"/>
              </a:spcAft>
              <a:buNone/>
            </a:pPr>
            <a:r>
              <a:rPr lang="en-US" sz="1100" dirty="0">
                <a:effectLst/>
                <a:latin typeface="Times New Roman" panose="02020603050405020304" pitchFamily="18" charset="0"/>
                <a:ea typeface="Calibri" panose="020F0502020204030204" pitchFamily="34" charset="0"/>
              </a:rPr>
              <a:t>	• Development of Permanency Pacts or other agreements with caring adult connections; </a:t>
            </a:r>
          </a:p>
          <a:p>
            <a:pPr marR="0" indent="0">
              <a:spcBef>
                <a:spcPts val="0"/>
              </a:spcBef>
              <a:spcAft>
                <a:spcPts val="0"/>
              </a:spcAft>
              <a:buNone/>
            </a:pPr>
            <a:r>
              <a:rPr lang="en-US" sz="1100" dirty="0">
                <a:effectLst/>
                <a:latin typeface="Times New Roman" panose="02020603050405020304" pitchFamily="18" charset="0"/>
                <a:ea typeface="Calibri" panose="020F0502020204030204" pitchFamily="34" charset="0"/>
              </a:rPr>
              <a:t>	• Living arrangements upon discharge from Extended Youth Support Services; </a:t>
            </a:r>
          </a:p>
          <a:p>
            <a:pPr marR="0" indent="0">
              <a:spcBef>
                <a:spcPts val="0"/>
              </a:spcBef>
              <a:spcAft>
                <a:spcPts val="0"/>
              </a:spcAft>
              <a:buNone/>
            </a:pPr>
            <a:r>
              <a:rPr lang="en-US" sz="1100" dirty="0">
                <a:effectLst/>
                <a:latin typeface="Times New Roman" panose="02020603050405020304" pitchFamily="18" charset="0"/>
                <a:ea typeface="Calibri" panose="020F0502020204030204" pitchFamily="34" charset="0"/>
              </a:rPr>
              <a:t>	• Educational and/or vocational planning; and </a:t>
            </a:r>
          </a:p>
          <a:p>
            <a:pPr marR="0" indent="0">
              <a:spcBef>
                <a:spcPts val="0"/>
              </a:spcBef>
              <a:spcAft>
                <a:spcPts val="0"/>
              </a:spcAft>
              <a:buNone/>
            </a:pPr>
            <a:r>
              <a:rPr lang="en-US" sz="1100" dirty="0">
                <a:latin typeface="Times New Roman" panose="02020603050405020304" pitchFamily="18" charset="0"/>
                <a:ea typeface="Calibri" panose="020F0502020204030204" pitchFamily="34" charset="0"/>
              </a:rPr>
              <a:t>	</a:t>
            </a:r>
            <a:r>
              <a:rPr lang="en-US" sz="1100" dirty="0">
                <a:effectLst/>
                <a:latin typeface="Times New Roman" panose="02020603050405020304" pitchFamily="18" charset="0"/>
                <a:ea typeface="Calibri" panose="020F0502020204030204" pitchFamily="34" charset="0"/>
              </a:rPr>
              <a:t>• Any other goals or objectives which will assist the youth in being successful post discharge. </a:t>
            </a:r>
          </a:p>
          <a:p>
            <a:pPr marL="0" marR="0" indent="0">
              <a:spcBef>
                <a:spcPts val="0"/>
              </a:spcBef>
              <a:spcAft>
                <a:spcPts val="0"/>
              </a:spcAft>
              <a:buNone/>
            </a:pPr>
            <a:endParaRPr lang="en-US" sz="1100" dirty="0">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1100" dirty="0">
                <a:effectLst/>
                <a:latin typeface="Times New Roman" panose="02020603050405020304" pitchFamily="18" charset="0"/>
                <a:ea typeface="Calibri" panose="020F0502020204030204" pitchFamily="34" charset="0"/>
              </a:rPr>
              <a:t>25.3 	If the ILP is housed in a group home or other congregate care type facility, the ILP ISP must include a goal directed at the youth obtaining and maintaining single occupancy housing. Note: This applies only to ILP programs approved prior to FY 18. </a:t>
            </a: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1100" dirty="0">
                <a:effectLst/>
                <a:latin typeface="Times New Roman" panose="02020603050405020304" pitchFamily="18" charset="0"/>
                <a:ea typeface="Calibri" panose="020F0502020204030204" pitchFamily="34" charset="0"/>
              </a:rPr>
              <a:t> </a:t>
            </a:r>
          </a:p>
          <a:p>
            <a:pPr marL="0" marR="0" indent="0">
              <a:spcBef>
                <a:spcPts val="0"/>
              </a:spcBef>
              <a:spcAft>
                <a:spcPts val="0"/>
              </a:spcAft>
              <a:buNone/>
            </a:pPr>
            <a:r>
              <a:rPr lang="en-US" sz="1100" dirty="0">
                <a:effectLst/>
                <a:latin typeface="Times New Roman" panose="02020603050405020304" pitchFamily="18" charset="0"/>
                <a:ea typeface="Calibri" panose="020F0502020204030204" pitchFamily="34" charset="0"/>
              </a:rPr>
              <a:t>25.4 	Providers must submit a monthly summary of each youth’s progress to the assigned Independent Living Specialist (ILS) and the DFCS Case Manager by the 10th of the following month. The list of ILSs is located in Appendix G. </a:t>
            </a:r>
          </a:p>
          <a:p>
            <a:pPr marL="0" marR="0" indent="0">
              <a:spcBef>
                <a:spcPts val="0"/>
              </a:spcBef>
              <a:spcAft>
                <a:spcPts val="0"/>
              </a:spcAft>
              <a:buNone/>
            </a:pPr>
            <a:r>
              <a:rPr lang="en-US" sz="1100" dirty="0">
                <a:effectLst/>
                <a:latin typeface="Times New Roman" panose="02020603050405020304" pitchFamily="18" charset="0"/>
                <a:ea typeface="Calibri" panose="020F0502020204030204" pitchFamily="34" charset="0"/>
              </a:rPr>
              <a:t> </a:t>
            </a:r>
          </a:p>
          <a:p>
            <a:pPr marL="0" marR="0" indent="0">
              <a:spcBef>
                <a:spcPts val="0"/>
              </a:spcBef>
              <a:spcAft>
                <a:spcPts val="0"/>
              </a:spcAft>
              <a:buNone/>
            </a:pPr>
            <a:r>
              <a:rPr lang="en-US" sz="1100" dirty="0">
                <a:effectLst/>
                <a:latin typeface="Times New Roman" panose="02020603050405020304" pitchFamily="18" charset="0"/>
                <a:ea typeface="Calibri" panose="020F0502020204030204" pitchFamily="34" charset="0"/>
              </a:rPr>
              <a:t>25.5 	ILP youth must be engaged in learning and developing “soft” and “hard” independent living skills, daily living and self-care skills. Hard skills include teaching areas of development including, but not limited to banking, apartment hunting, job search, budgeting, tax preparation and educational planning. Soft skills include the teaching of areas including, but not limited to anger management, conflict resolution, goal-oriented behaviors, parenting skills, problem solving skills and interpersonal communication. Daily living skills should include instruction in nutrition, menu planning, grocery shopping, meal preparation, dining decorum, kitchen cleanup, food storage, home management, and home safety. Opportunities for youth to apply these skills would include developing menus, shopping for ingredients, preparing meals, cleaning the kitchen and dishes at the conclusion of the meals, and appropriately storing leftover food. Self-care skills should include instruction about topics such as hygiene, health, alcohol, drugs, tobacco, parenting skills, responsible sexual practices and other skills relevant to the youth. Opportunities for youth to apply these skills would include discussions as well as role playing and rehearsal of parenting and hygiene skills. </a:t>
            </a:r>
          </a:p>
          <a:p>
            <a:pPr marL="0" marR="0" indent="0">
              <a:spcBef>
                <a:spcPts val="0"/>
              </a:spcBef>
              <a:spcAft>
                <a:spcPts val="0"/>
              </a:spcAft>
              <a:buNone/>
            </a:pPr>
            <a:r>
              <a:rPr lang="en-US" sz="1100" dirty="0">
                <a:effectLst/>
                <a:latin typeface="Times New Roman" panose="02020603050405020304" pitchFamily="18" charset="0"/>
                <a:ea typeface="Calibri" panose="020F0502020204030204" pitchFamily="34" charset="0"/>
              </a:rPr>
              <a:t> </a:t>
            </a:r>
          </a:p>
          <a:p>
            <a:pPr marL="0" marR="0" indent="0">
              <a:spcBef>
                <a:spcPts val="0"/>
              </a:spcBef>
              <a:spcAft>
                <a:spcPts val="800"/>
              </a:spcAft>
              <a:buNone/>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25.6 	At a minimum, providers should document at least two efforts weekly that record the youth’s engagement in independent living skills development. Recommendation: Give examples of specific IL Skills. Such as laundry, food preparation, creating balanced meals</a:t>
            </a: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100" dirty="0">
                <a:effectLst/>
                <a:latin typeface="Times New Roman" panose="02020603050405020304" pitchFamily="18" charset="0"/>
                <a:ea typeface="Calibri" panose="020F0502020204030204" pitchFamily="34" charset="0"/>
              </a:rPr>
              <a:t>25.7 	Providers must coordinate educational services, facilitate career plan development, provide tutors, and help youth attain educational goals. </a:t>
            </a:r>
          </a:p>
          <a:p>
            <a:pPr marL="0" marR="0" indent="0">
              <a:spcBef>
                <a:spcPts val="0"/>
              </a:spcBef>
              <a:spcAft>
                <a:spcPts val="0"/>
              </a:spcAft>
              <a:buNone/>
            </a:pPr>
            <a:r>
              <a:rPr lang="en-US" sz="1100" dirty="0">
                <a:effectLst/>
                <a:latin typeface="Times New Roman" panose="02020603050405020304" pitchFamily="18" charset="0"/>
                <a:ea typeface="Calibri" panose="020F0502020204030204" pitchFamily="34" charset="0"/>
              </a:rPr>
              <a:t>25.8 	Providers must assist youth in developing a career plan. The plan should include the youth’s interests, strengths in school, visions for career and personal life, and opportunities for career and work experience. </a:t>
            </a:r>
          </a:p>
          <a:p>
            <a:pPr marL="0" marR="0" indent="0">
              <a:spcBef>
                <a:spcPts val="0"/>
              </a:spcBef>
              <a:spcAft>
                <a:spcPts val="0"/>
              </a:spcAft>
              <a:buNone/>
            </a:pPr>
            <a:r>
              <a:rPr lang="en-US" sz="1100" dirty="0">
                <a:effectLst/>
                <a:latin typeface="Times New Roman" panose="02020603050405020304" pitchFamily="18" charset="0"/>
                <a:ea typeface="Calibri" panose="020F0502020204030204" pitchFamily="34" charset="0"/>
              </a:rPr>
              <a:t> </a:t>
            </a:r>
          </a:p>
          <a:p>
            <a:pPr marL="0" marR="0" indent="0">
              <a:spcBef>
                <a:spcPts val="0"/>
              </a:spcBef>
              <a:spcAft>
                <a:spcPts val="800"/>
              </a:spcAft>
              <a:buNone/>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25.9 	Providers must connect youth with local industries and employment programs so that youth have the opportunity to explore career opportunities and develop a plan to achieve their career aspirations.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100" dirty="0">
                <a:effectLst/>
                <a:latin typeface="Times New Roman" panose="02020603050405020304" pitchFamily="18" charset="0"/>
                <a:ea typeface="Calibri" panose="020F0502020204030204" pitchFamily="34" charset="0"/>
              </a:rPr>
              <a:t>25.10 	Providers must offer job search training in areas such as resume writing and interviewing. </a:t>
            </a:r>
          </a:p>
          <a:p>
            <a:pPr marL="0" marR="0" indent="0">
              <a:spcBef>
                <a:spcPts val="0"/>
              </a:spcBef>
              <a:spcAft>
                <a:spcPts val="0"/>
              </a:spcAft>
              <a:buNone/>
            </a:pPr>
            <a:endParaRPr lang="en-US" sz="11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14873184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BB4929E8-5696-47F1-8521-B8F5C3019F34}"/>
              </a:ext>
            </a:extLst>
          </p:cNvPr>
          <p:cNvSpPr>
            <a:spLocks noGrp="1"/>
          </p:cNvSpPr>
          <p:nvPr>
            <p:ph idx="1"/>
          </p:nvPr>
        </p:nvSpPr>
        <p:spPr>
          <a:xfrm>
            <a:off x="838200" y="776614"/>
            <a:ext cx="10515600" cy="5152548"/>
          </a:xfrm>
        </p:spPr>
        <p:txBody>
          <a:bodyPr>
            <a:normAutofit/>
          </a:bodyPr>
          <a:lstStyle/>
          <a:p>
            <a:pPr marL="0" marR="0" indent="0">
              <a:spcBef>
                <a:spcPts val="0"/>
              </a:spcBef>
              <a:spcAft>
                <a:spcPts val="0"/>
              </a:spcAft>
              <a:buNone/>
            </a:pPr>
            <a:r>
              <a:rPr lang="en-US" sz="1700" b="1" dirty="0">
                <a:effectLst/>
                <a:latin typeface="Times New Roman" panose="02020603050405020304" pitchFamily="18" charset="0"/>
                <a:ea typeface="Calibri" panose="020F0502020204030204" pitchFamily="34" charset="0"/>
              </a:rPr>
              <a:t>Standard 26</a:t>
            </a:r>
            <a:endParaRPr lang="en-US" sz="1700" dirty="0">
              <a:effectLst/>
              <a:latin typeface="Times New Roman" panose="02020603050405020304" pitchFamily="18" charset="0"/>
              <a:ea typeface="Calibri" panose="020F0502020204030204" pitchFamily="34" charset="0"/>
            </a:endParaRPr>
          </a:p>
          <a:p>
            <a:pPr marL="0" marR="0" indent="0">
              <a:spcBef>
                <a:spcPts val="0"/>
              </a:spcBef>
              <a:spcAft>
                <a:spcPts val="0"/>
              </a:spcAft>
              <a:buNone/>
            </a:pPr>
            <a:endParaRPr lang="en-US" sz="1700" dirty="0">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1700" b="1" dirty="0">
                <a:effectLst/>
                <a:latin typeface="Times New Roman" panose="02020603050405020304" pitchFamily="18" charset="0"/>
                <a:ea typeface="Calibri" panose="020F0502020204030204" pitchFamily="34" charset="0"/>
              </a:rPr>
              <a:t>Community Connections</a:t>
            </a:r>
            <a:endParaRPr lang="en-US" sz="1700" dirty="0">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1700" b="1" dirty="0">
                <a:effectLst/>
                <a:latin typeface="Times New Roman" panose="02020603050405020304" pitchFamily="18" charset="0"/>
                <a:ea typeface="Calibri" panose="020F0502020204030204" pitchFamily="34" charset="0"/>
              </a:rPr>
              <a:t> </a:t>
            </a:r>
            <a:endParaRPr lang="en-US" sz="1700" dirty="0">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1700" dirty="0">
                <a:effectLst/>
                <a:latin typeface="Times New Roman" panose="02020603050405020304" pitchFamily="18" charset="0"/>
                <a:ea typeface="Calibri" panose="020F0502020204030204" pitchFamily="34" charset="0"/>
              </a:rPr>
              <a:t>26.0	Youth must complete permanency pact and complete at least one contact/activity per month</a:t>
            </a:r>
          </a:p>
          <a:p>
            <a:pPr marL="0" marR="0" indent="0">
              <a:spcBef>
                <a:spcPts val="0"/>
              </a:spcBef>
              <a:spcAft>
                <a:spcPts val="0"/>
              </a:spcAft>
              <a:buNone/>
            </a:pPr>
            <a:r>
              <a:rPr lang="en-US" sz="1700" dirty="0">
                <a:effectLst/>
                <a:latin typeface="Times New Roman" panose="02020603050405020304" pitchFamily="18" charset="0"/>
                <a:ea typeface="Calibri" panose="020F0502020204030204" pitchFamily="34" charset="0"/>
              </a:rPr>
              <a:t>	with the identified permanency contact. </a:t>
            </a:r>
          </a:p>
          <a:p>
            <a:pPr marL="0" marR="0" indent="0">
              <a:spcBef>
                <a:spcPts val="0"/>
              </a:spcBef>
              <a:spcAft>
                <a:spcPts val="0"/>
              </a:spcAft>
              <a:buNone/>
            </a:pPr>
            <a:endParaRPr lang="en-US" sz="1700" dirty="0">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1700" dirty="0">
                <a:effectLst/>
                <a:highlight>
                  <a:srgbClr val="FFFF00"/>
                </a:highlight>
                <a:latin typeface="Times New Roman" panose="02020603050405020304" pitchFamily="18" charset="0"/>
                <a:ea typeface="Calibri" panose="020F0502020204030204" pitchFamily="34" charset="0"/>
              </a:rPr>
              <a:t>26.1</a:t>
            </a:r>
            <a:r>
              <a:rPr lang="en-US" sz="1700" dirty="0">
                <a:effectLst/>
                <a:latin typeface="Times New Roman" panose="02020603050405020304" pitchFamily="18" charset="0"/>
                <a:ea typeface="Calibri" panose="020F0502020204030204" pitchFamily="34" charset="0"/>
              </a:rPr>
              <a:t>	In Tier 1, Youth must be supported in obtaining a state issued ID, permit or driver’s license.</a:t>
            </a:r>
          </a:p>
          <a:p>
            <a:pPr marL="0" marR="0" indent="0">
              <a:spcBef>
                <a:spcPts val="0"/>
              </a:spcBef>
              <a:spcAft>
                <a:spcPts val="0"/>
              </a:spcAft>
              <a:buNone/>
            </a:pPr>
            <a:endParaRPr lang="en-US" sz="1700" dirty="0">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1700" dirty="0">
                <a:effectLst/>
                <a:highlight>
                  <a:srgbClr val="FFFF00"/>
                </a:highlight>
                <a:latin typeface="Times New Roman" panose="02020603050405020304" pitchFamily="18" charset="0"/>
                <a:ea typeface="Calibri" panose="020F0502020204030204" pitchFamily="34" charset="0"/>
              </a:rPr>
              <a:t>26.2</a:t>
            </a:r>
            <a:r>
              <a:rPr lang="en-US" sz="1700" dirty="0">
                <a:effectLst/>
                <a:latin typeface="Times New Roman" panose="02020603050405020304" pitchFamily="18" charset="0"/>
                <a:ea typeface="Calibri" panose="020F0502020204030204" pitchFamily="34" charset="0"/>
              </a:rPr>
              <a:t>	In Tiers 1 &amp; 2, youth must complete a quarterly life skills workshop on safety. (Examples: being aware of your environment, navigating public transportation, self defense)</a:t>
            </a:r>
          </a:p>
          <a:p>
            <a:pPr marL="0" marR="0" indent="0">
              <a:spcBef>
                <a:spcPts val="0"/>
              </a:spcBef>
              <a:spcAft>
                <a:spcPts val="0"/>
              </a:spcAft>
              <a:buNone/>
            </a:pPr>
            <a:endParaRPr lang="en-US" sz="1700" dirty="0">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1700" dirty="0">
                <a:effectLst/>
                <a:latin typeface="Times New Roman" panose="02020603050405020304" pitchFamily="18" charset="0"/>
                <a:ea typeface="Calibri" panose="020F0502020204030204" pitchFamily="34" charset="0"/>
              </a:rPr>
              <a:t>26.3	Providers must regularly assess the transportation needs of the youth and their ability to </a:t>
            </a:r>
          </a:p>
          <a:p>
            <a:pPr marL="0" marR="0" indent="0">
              <a:spcBef>
                <a:spcPts val="0"/>
              </a:spcBef>
              <a:spcAft>
                <a:spcPts val="0"/>
              </a:spcAft>
              <a:buNone/>
            </a:pPr>
            <a:r>
              <a:rPr lang="en-US" sz="1700" dirty="0">
                <a:effectLst/>
                <a:latin typeface="Times New Roman" panose="02020603050405020304" pitchFamily="18" charset="0"/>
                <a:ea typeface="Calibri" panose="020F0502020204030204" pitchFamily="34" charset="0"/>
              </a:rPr>
              <a:t>	successfully transfer themselves to school and/or work.</a:t>
            </a:r>
          </a:p>
          <a:p>
            <a:pPr marL="0" marR="0" indent="0">
              <a:spcBef>
                <a:spcPts val="0"/>
              </a:spcBef>
              <a:spcAft>
                <a:spcPts val="0"/>
              </a:spcAft>
              <a:buNone/>
            </a:pPr>
            <a:endParaRPr lang="en-US" sz="1700" dirty="0">
              <a:effectLst/>
              <a:latin typeface="Times New Roman" panose="02020603050405020304" pitchFamily="18" charset="0"/>
              <a:ea typeface="Calibri" panose="020F0502020204030204" pitchFamily="34" charset="0"/>
            </a:endParaRPr>
          </a:p>
          <a:p>
            <a:endParaRPr lang="en-US" sz="1700" dirty="0"/>
          </a:p>
        </p:txBody>
      </p:sp>
    </p:spTree>
    <p:extLst>
      <p:ext uri="{BB962C8B-B14F-4D97-AF65-F5344CB8AC3E}">
        <p14:creationId xmlns:p14="http://schemas.microsoft.com/office/powerpoint/2010/main" val="245421703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4950F07-44CD-4C96-91C1-96972967512A}"/>
              </a:ext>
            </a:extLst>
          </p:cNvPr>
          <p:cNvSpPr>
            <a:spLocks noGrp="1"/>
          </p:cNvSpPr>
          <p:nvPr>
            <p:ph idx="1"/>
          </p:nvPr>
        </p:nvSpPr>
        <p:spPr>
          <a:xfrm>
            <a:off x="838200" y="889348"/>
            <a:ext cx="10515600" cy="5039814"/>
          </a:xfrm>
        </p:spPr>
        <p:txBody>
          <a:bodyPr>
            <a:normAutofit/>
          </a:bodyPr>
          <a:lstStyle/>
          <a:p>
            <a:pPr marL="0" marR="0" indent="0">
              <a:spcBef>
                <a:spcPts val="0"/>
              </a:spcBef>
              <a:spcAft>
                <a:spcPts val="0"/>
              </a:spcAft>
              <a:buNone/>
            </a:pPr>
            <a:r>
              <a:rPr lang="en-US" sz="1900" b="1" dirty="0">
                <a:effectLst/>
                <a:latin typeface="Times New Roman" panose="02020603050405020304" pitchFamily="18" charset="0"/>
                <a:ea typeface="Calibri" panose="020F0502020204030204" pitchFamily="34" charset="0"/>
              </a:rPr>
              <a:t>Standard 27</a:t>
            </a:r>
            <a:endParaRPr lang="en-US" sz="1900" dirty="0">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1900" b="1" dirty="0">
                <a:effectLst/>
                <a:latin typeface="Times New Roman" panose="02020603050405020304" pitchFamily="18" charset="0"/>
                <a:ea typeface="Calibri" panose="020F0502020204030204" pitchFamily="34" charset="0"/>
              </a:rPr>
              <a:t> </a:t>
            </a:r>
            <a:endParaRPr lang="en-US" sz="1900" dirty="0">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1900" b="1" dirty="0">
                <a:effectLst/>
                <a:latin typeface="Times New Roman" panose="02020603050405020304" pitchFamily="18" charset="0"/>
                <a:ea typeface="Calibri" panose="020F0502020204030204" pitchFamily="34" charset="0"/>
              </a:rPr>
              <a:t>Home Management/Personal Hygiene</a:t>
            </a:r>
            <a:endParaRPr lang="en-US" sz="1900" dirty="0">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1900" b="1" dirty="0">
                <a:effectLst/>
                <a:latin typeface="Times New Roman" panose="02020603050405020304" pitchFamily="18" charset="0"/>
                <a:ea typeface="Calibri" panose="020F0502020204030204" pitchFamily="34" charset="0"/>
              </a:rPr>
              <a:t> </a:t>
            </a:r>
            <a:endParaRPr lang="en-US" sz="1900" dirty="0">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1900" dirty="0">
                <a:effectLst/>
                <a:highlight>
                  <a:srgbClr val="FFFF00"/>
                </a:highlight>
                <a:latin typeface="Times New Roman" panose="02020603050405020304" pitchFamily="18" charset="0"/>
                <a:ea typeface="Calibri" panose="020F0502020204030204" pitchFamily="34" charset="0"/>
              </a:rPr>
              <a:t>27.0</a:t>
            </a:r>
            <a:r>
              <a:rPr lang="en-US" sz="1900" dirty="0">
                <a:effectLst/>
                <a:latin typeface="Times New Roman" panose="02020603050405020304" pitchFamily="18" charset="0"/>
                <a:ea typeface="Calibri" panose="020F0502020204030204" pitchFamily="34" charset="0"/>
              </a:rPr>
              <a:t>	In Tiers 1 and 2, youth must demonstrate their ability to manage the upkeep of their residence 	and pass all monthly inspections. </a:t>
            </a:r>
          </a:p>
          <a:p>
            <a:pPr marL="0" marR="0" indent="0">
              <a:spcBef>
                <a:spcPts val="0"/>
              </a:spcBef>
              <a:spcAft>
                <a:spcPts val="0"/>
              </a:spcAft>
              <a:buNone/>
            </a:pPr>
            <a:r>
              <a:rPr lang="en-US" sz="1900" dirty="0">
                <a:effectLst/>
                <a:latin typeface="Times New Roman" panose="02020603050405020304" pitchFamily="18" charset="0"/>
                <a:ea typeface="Calibri" panose="020F0502020204030204" pitchFamily="34" charset="0"/>
              </a:rPr>
              <a:t> </a:t>
            </a:r>
          </a:p>
          <a:p>
            <a:pPr marL="0" marR="0" indent="0">
              <a:spcBef>
                <a:spcPts val="0"/>
              </a:spcBef>
              <a:spcAft>
                <a:spcPts val="0"/>
              </a:spcAft>
              <a:buNone/>
            </a:pPr>
            <a:r>
              <a:rPr lang="en-US" sz="1900" dirty="0">
                <a:effectLst/>
                <a:highlight>
                  <a:srgbClr val="FFFF00"/>
                </a:highlight>
                <a:latin typeface="Times New Roman" panose="02020603050405020304" pitchFamily="18" charset="0"/>
                <a:ea typeface="Calibri" panose="020F0502020204030204" pitchFamily="34" charset="0"/>
              </a:rPr>
              <a:t>27.1</a:t>
            </a:r>
            <a:r>
              <a:rPr lang="en-US" sz="1900" dirty="0">
                <a:effectLst/>
                <a:latin typeface="Times New Roman" panose="02020603050405020304" pitchFamily="18" charset="0"/>
                <a:ea typeface="Calibri" panose="020F0502020204030204" pitchFamily="34" charset="0"/>
              </a:rPr>
              <a:t> 	In Tiers 1 and 2, youth must demonstrate their ability to submit work orders. </a:t>
            </a:r>
          </a:p>
          <a:p>
            <a:pPr marL="0" marR="0" indent="0">
              <a:spcBef>
                <a:spcPts val="0"/>
              </a:spcBef>
              <a:spcAft>
                <a:spcPts val="0"/>
              </a:spcAft>
              <a:buNone/>
            </a:pPr>
            <a:r>
              <a:rPr lang="en-US" sz="1900" dirty="0">
                <a:effectLst/>
                <a:latin typeface="Times New Roman" panose="02020603050405020304" pitchFamily="18" charset="0"/>
                <a:ea typeface="Calibri" panose="020F0502020204030204" pitchFamily="34" charset="0"/>
              </a:rPr>
              <a:t> </a:t>
            </a:r>
          </a:p>
          <a:p>
            <a:pPr marL="0" marR="0" indent="0">
              <a:spcBef>
                <a:spcPts val="0"/>
              </a:spcBef>
              <a:spcAft>
                <a:spcPts val="0"/>
              </a:spcAft>
              <a:buNone/>
            </a:pPr>
            <a:r>
              <a:rPr lang="en-US" sz="1900" dirty="0">
                <a:effectLst/>
                <a:latin typeface="Times New Roman" panose="02020603050405020304" pitchFamily="18" charset="0"/>
                <a:ea typeface="Calibri" panose="020F0502020204030204" pitchFamily="34" charset="0"/>
              </a:rPr>
              <a:t>27.2	Providers must complete inspections of each residence at least once a month, to include</a:t>
            </a:r>
          </a:p>
          <a:p>
            <a:pPr marL="0" marR="0" indent="0">
              <a:spcBef>
                <a:spcPts val="0"/>
              </a:spcBef>
              <a:spcAft>
                <a:spcPts val="0"/>
              </a:spcAft>
              <a:buNone/>
            </a:pPr>
            <a:r>
              <a:rPr lang="en-US" sz="1900" dirty="0">
                <a:effectLst/>
                <a:latin typeface="Times New Roman" panose="02020603050405020304" pitchFamily="18" charset="0"/>
                <a:ea typeface="Calibri" panose="020F0502020204030204" pitchFamily="34" charset="0"/>
              </a:rPr>
              <a:t>	monitoring cleanliness, maintenance concerns, carbon monoxide detectors, fire extinguishers,</a:t>
            </a:r>
          </a:p>
          <a:p>
            <a:pPr marL="0" marR="0" indent="0">
              <a:spcBef>
                <a:spcPts val="0"/>
              </a:spcBef>
              <a:spcAft>
                <a:spcPts val="0"/>
              </a:spcAft>
              <a:buNone/>
            </a:pPr>
            <a:r>
              <a:rPr lang="en-US" sz="1900" dirty="0">
                <a:effectLst/>
                <a:latin typeface="Times New Roman" panose="02020603050405020304" pitchFamily="18" charset="0"/>
                <a:ea typeface="Calibri" panose="020F0502020204030204" pitchFamily="34" charset="0"/>
              </a:rPr>
              <a:t>	food supply, and other safety concerns. </a:t>
            </a:r>
          </a:p>
          <a:p>
            <a:pPr marL="0" marR="0" indent="0">
              <a:spcBef>
                <a:spcPts val="0"/>
              </a:spcBef>
              <a:spcAft>
                <a:spcPts val="0"/>
              </a:spcAft>
              <a:buNone/>
            </a:pPr>
            <a:r>
              <a:rPr lang="en-US" sz="1900" b="1" dirty="0">
                <a:effectLst/>
                <a:latin typeface="Times New Roman" panose="02020603050405020304" pitchFamily="18" charset="0"/>
                <a:ea typeface="Calibri" panose="020F0502020204030204" pitchFamily="34" charset="0"/>
              </a:rPr>
              <a:t> </a:t>
            </a:r>
            <a:endParaRPr lang="en-US" sz="1900" dirty="0">
              <a:effectLst/>
              <a:latin typeface="Times New Roman" panose="02020603050405020304" pitchFamily="18" charset="0"/>
              <a:ea typeface="Calibri" panose="020F0502020204030204" pitchFamily="34" charset="0"/>
            </a:endParaRPr>
          </a:p>
          <a:p>
            <a:endParaRPr lang="en-US" sz="1900" dirty="0"/>
          </a:p>
        </p:txBody>
      </p:sp>
    </p:spTree>
    <p:extLst>
      <p:ext uri="{BB962C8B-B14F-4D97-AF65-F5344CB8AC3E}">
        <p14:creationId xmlns:p14="http://schemas.microsoft.com/office/powerpoint/2010/main" val="185925416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FC1386E-A6FD-46AF-BFE1-3B7272EEC0FA}"/>
              </a:ext>
            </a:extLst>
          </p:cNvPr>
          <p:cNvSpPr>
            <a:spLocks noGrp="1"/>
          </p:cNvSpPr>
          <p:nvPr>
            <p:ph idx="1"/>
          </p:nvPr>
        </p:nvSpPr>
        <p:spPr>
          <a:xfrm>
            <a:off x="321563" y="320040"/>
            <a:ext cx="11867389" cy="7294418"/>
          </a:xfrm>
        </p:spPr>
        <p:txBody>
          <a:bodyPr>
            <a:noAutofit/>
          </a:bodyPr>
          <a:lstStyle/>
          <a:p>
            <a:pPr marL="0" marR="0" indent="0">
              <a:spcBef>
                <a:spcPts val="0"/>
              </a:spcBef>
              <a:spcAft>
                <a:spcPts val="0"/>
              </a:spcAft>
              <a:buNone/>
            </a:pPr>
            <a:r>
              <a:rPr lang="en-US" sz="1050" b="1" dirty="0">
                <a:effectLst/>
                <a:latin typeface="Times New Roman" panose="02020603050405020304" pitchFamily="18" charset="0"/>
                <a:ea typeface="Calibri" panose="020F0502020204030204" pitchFamily="34" charset="0"/>
              </a:rPr>
              <a:t>Standard 28 </a:t>
            </a:r>
            <a:endParaRPr lang="en-US" sz="1050" dirty="0">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1050" b="1" dirty="0">
                <a:effectLst/>
                <a:latin typeface="Times New Roman" panose="02020603050405020304" pitchFamily="18" charset="0"/>
                <a:ea typeface="Calibri" panose="020F0502020204030204" pitchFamily="34" charset="0"/>
              </a:rPr>
              <a:t>Life Coaching </a:t>
            </a:r>
            <a:endParaRPr lang="en-US" sz="1050" dirty="0">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1050" dirty="0">
                <a:effectLst/>
                <a:latin typeface="Times New Roman" panose="02020603050405020304" pitchFamily="18" charset="0"/>
                <a:ea typeface="Calibri" panose="020F0502020204030204" pitchFamily="34" charset="0"/>
              </a:rPr>
              <a:t> </a:t>
            </a:r>
          </a:p>
          <a:p>
            <a:pPr marL="0" marR="0" indent="0">
              <a:spcBef>
                <a:spcPts val="0"/>
              </a:spcBef>
              <a:spcAft>
                <a:spcPts val="0"/>
              </a:spcAft>
              <a:buNone/>
            </a:pPr>
            <a:r>
              <a:rPr lang="en-US" sz="1050" i="1" dirty="0">
                <a:effectLst/>
                <a:latin typeface="Times New Roman" panose="02020603050405020304" pitchFamily="18" charset="0"/>
                <a:ea typeface="Calibri" panose="020F0502020204030204" pitchFamily="34" charset="0"/>
              </a:rPr>
              <a:t>Youth are supported in achieving personal goals through a Life Coach. </a:t>
            </a:r>
            <a:endParaRPr lang="en-US" sz="1050" dirty="0">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1050" dirty="0">
                <a:effectLst/>
                <a:latin typeface="Times New Roman" panose="02020603050405020304" pitchFamily="18" charset="0"/>
                <a:ea typeface="Calibri" panose="020F0502020204030204" pitchFamily="34" charset="0"/>
              </a:rPr>
              <a:t>28.0 	Youth in ILP programs must have a life coach. Life coaches must meet the same educational and experiential requirements of a Human Service Professional (HSP). Life coaching is a practice that helps people identify and achieve personal goals. Life coaches help clients set and reach goals using a variety of tools and techniques. Life Coaches model life skills (e.g., assertiveness, communication, conflict management, problem solving and decision making) and provide activities for youth to practice life skills and provide appropriate feedback to the youth. </a:t>
            </a:r>
          </a:p>
          <a:p>
            <a:pPr marL="0" marR="0" indent="0">
              <a:spcBef>
                <a:spcPts val="0"/>
              </a:spcBef>
              <a:spcAft>
                <a:spcPts val="0"/>
              </a:spcAft>
              <a:buNone/>
            </a:pPr>
            <a:endParaRPr lang="en-US" sz="1050" dirty="0">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1050" dirty="0">
                <a:effectLst/>
                <a:latin typeface="Times New Roman" panose="02020603050405020304" pitchFamily="18" charset="0"/>
                <a:ea typeface="Calibri" panose="020F0502020204030204" pitchFamily="34" charset="0"/>
              </a:rPr>
              <a:t>Life Coaches are minimally responsible for the following activities: </a:t>
            </a:r>
          </a:p>
          <a:p>
            <a:pPr marR="0" indent="0">
              <a:spcBef>
                <a:spcPts val="0"/>
              </a:spcBef>
              <a:spcAft>
                <a:spcPts val="0"/>
              </a:spcAft>
              <a:buNone/>
            </a:pPr>
            <a:r>
              <a:rPr lang="en-US" sz="1050" dirty="0">
                <a:effectLst/>
                <a:latin typeface="Times New Roman" panose="02020603050405020304" pitchFamily="18" charset="0"/>
                <a:ea typeface="Calibri" panose="020F0502020204030204" pitchFamily="34" charset="0"/>
              </a:rPr>
              <a:t>• Assisting the youth in obtaining educational, vocational and employment opportunities; </a:t>
            </a:r>
          </a:p>
          <a:p>
            <a:pPr marR="0" indent="0">
              <a:spcBef>
                <a:spcPts val="0"/>
              </a:spcBef>
              <a:spcAft>
                <a:spcPts val="0"/>
              </a:spcAft>
              <a:buNone/>
            </a:pPr>
            <a:r>
              <a:rPr lang="en-US" sz="1050" dirty="0">
                <a:effectLst/>
                <a:latin typeface="Times New Roman" panose="02020603050405020304" pitchFamily="18" charset="0"/>
                <a:ea typeface="Calibri" panose="020F0502020204030204" pitchFamily="34" charset="0"/>
              </a:rPr>
              <a:t>• Providing transportation when necessary to achieve the goals of the ILP ISP; </a:t>
            </a:r>
          </a:p>
          <a:p>
            <a:pPr marR="0" indent="0">
              <a:spcBef>
                <a:spcPts val="0"/>
              </a:spcBef>
              <a:spcAft>
                <a:spcPts val="0"/>
              </a:spcAft>
              <a:buNone/>
            </a:pPr>
            <a:r>
              <a:rPr lang="en-US" sz="1050" dirty="0">
                <a:effectLst/>
                <a:latin typeface="Times New Roman" panose="02020603050405020304" pitchFamily="18" charset="0"/>
                <a:ea typeface="Calibri" panose="020F0502020204030204" pitchFamily="34" charset="0"/>
              </a:rPr>
              <a:t>• Assisting the youth in establishing and maintaining involvement in community/recreational activities; </a:t>
            </a:r>
          </a:p>
          <a:p>
            <a:pPr marR="0" indent="0">
              <a:spcBef>
                <a:spcPts val="0"/>
              </a:spcBef>
              <a:spcAft>
                <a:spcPts val="0"/>
              </a:spcAft>
              <a:buNone/>
            </a:pPr>
            <a:r>
              <a:rPr lang="en-US" sz="1050" dirty="0">
                <a:effectLst/>
                <a:latin typeface="Times New Roman" panose="02020603050405020304" pitchFamily="18" charset="0"/>
                <a:ea typeface="Calibri" panose="020F0502020204030204" pitchFamily="34" charset="0"/>
              </a:rPr>
              <a:t>• Assisting the youth in securing mental and medical health assistance when necessary; and</a:t>
            </a:r>
          </a:p>
          <a:p>
            <a:pPr marR="0" indent="0">
              <a:spcBef>
                <a:spcPts val="0"/>
              </a:spcBef>
              <a:spcAft>
                <a:spcPts val="0"/>
              </a:spcAft>
              <a:buNone/>
            </a:pPr>
            <a:r>
              <a:rPr lang="en-US" sz="1050" dirty="0">
                <a:effectLst/>
                <a:latin typeface="Times New Roman" panose="02020603050405020304" pitchFamily="18" charset="0"/>
                <a:ea typeface="Calibri" panose="020F0502020204030204" pitchFamily="34" charset="0"/>
              </a:rPr>
              <a:t>Monitoring youth savings and expenditures to ensure proper budgeting of income. </a:t>
            </a:r>
          </a:p>
          <a:p>
            <a:pPr marL="0" marR="0" indent="0">
              <a:spcBef>
                <a:spcPts val="0"/>
              </a:spcBef>
              <a:spcAft>
                <a:spcPts val="0"/>
              </a:spcAft>
              <a:buNone/>
            </a:pPr>
            <a:r>
              <a:rPr lang="en-US" sz="10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050" dirty="0">
                <a:effectLst/>
                <a:latin typeface="Times New Roman" panose="02020603050405020304" pitchFamily="18" charset="0"/>
                <a:ea typeface="Calibri" panose="020F0502020204030204" pitchFamily="34" charset="0"/>
                <a:cs typeface="Times New Roman" panose="02020603050405020304" pitchFamily="18" charset="0"/>
              </a:rPr>
              <a:t>Note: Life Coaches serve as the HSP for ILP programs.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050" dirty="0">
                <a:effectLst/>
                <a:latin typeface="Times New Roman" panose="02020603050405020304" pitchFamily="18" charset="0"/>
                <a:ea typeface="Calibri" panose="020F0502020204030204" pitchFamily="34" charset="0"/>
                <a:cs typeface="Times New Roman" panose="02020603050405020304" pitchFamily="18" charset="0"/>
              </a:rPr>
              <a:t>28.1 	ILP Life Coaches must participate in a basic certification provided by the GA RYSE/IL Program Director. ILP Life Coaches must participate in a basic certification training provided by the state IL Program Manager. Training covers independent living policies, ACLSA and other requirements of the program.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0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050" dirty="0">
                <a:effectLst/>
                <a:latin typeface="Times New Roman" panose="02020603050405020304" pitchFamily="18" charset="0"/>
                <a:ea typeface="Calibri" panose="020F0502020204030204" pitchFamily="34" charset="0"/>
                <a:cs typeface="Times New Roman" panose="02020603050405020304" pitchFamily="18" charset="0"/>
              </a:rPr>
              <a:t>28.2	ILP Life Coaches must attend at least one county/regional/state IL training, meeting or workshop quarterly. This requirement may also be met by meeting individually with the regional ILS (or DFCS Case Manager) to staff the youth.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0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050" dirty="0">
                <a:effectLst/>
                <a:latin typeface="Times New Roman" panose="02020603050405020304" pitchFamily="18" charset="0"/>
                <a:ea typeface="Calibri" panose="020F0502020204030204" pitchFamily="34" charset="0"/>
                <a:cs typeface="Times New Roman" panose="02020603050405020304" pitchFamily="18" charset="0"/>
              </a:rPr>
              <a:t>28.3 	Life Coaches must have a written plan for each youth and have at least weekly face-to-face sessions. The Life Coach plan may be a separate document or incorporated into the ILP ISP.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0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050" dirty="0">
                <a:effectLst/>
                <a:latin typeface="Times New Roman" panose="02020603050405020304" pitchFamily="18" charset="0"/>
                <a:ea typeface="Calibri" panose="020F0502020204030204" pitchFamily="34" charset="0"/>
                <a:cs typeface="Times New Roman" panose="02020603050405020304" pitchFamily="18" charset="0"/>
              </a:rPr>
              <a:t>28.4 	At a minimum, Life Coaches should document at least two efforts weekly that record the youth’s engagement in independent living skills development.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0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050" dirty="0">
                <a:effectLst/>
                <a:latin typeface="Times New Roman" panose="02020603050405020304" pitchFamily="18" charset="0"/>
                <a:ea typeface="Calibri" panose="020F0502020204030204" pitchFamily="34" charset="0"/>
                <a:cs typeface="Times New Roman" panose="02020603050405020304" pitchFamily="18" charset="0"/>
              </a:rPr>
              <a:t>28.5 	Provider will assign a Life Coach to each youth in the program. The ratio of Life Coaches to youth is no more than 1:15.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0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800"/>
              </a:spcAft>
              <a:buNone/>
            </a:pPr>
            <a:r>
              <a:rPr lang="en-US" sz="1050" dirty="0">
                <a:effectLst/>
                <a:latin typeface="Times New Roman" panose="02020603050405020304" pitchFamily="18" charset="0"/>
                <a:ea typeface="Calibri" panose="020F0502020204030204" pitchFamily="34" charset="0"/>
                <a:cs typeface="Times New Roman" panose="02020603050405020304" pitchFamily="18" charset="0"/>
              </a:rPr>
              <a:t>28.6  	The Life Coach must be available to meet with DFCS and DJJ as requested.</a:t>
            </a:r>
            <a:br>
              <a:rPr lang="en-US" sz="1050" b="1" dirty="0">
                <a:effectLst/>
                <a:latin typeface="Times New Roman" panose="02020603050405020304" pitchFamily="18" charset="0"/>
                <a:ea typeface="Calibri" panose="020F0502020204030204" pitchFamily="34" charset="0"/>
              </a:rPr>
            </a:b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3585851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D73D0EB1-6E47-4ED9-B7C9-98A1CA98D012}"/>
              </a:ext>
            </a:extLst>
          </p:cNvPr>
          <p:cNvSpPr>
            <a:spLocks noGrp="1"/>
          </p:cNvSpPr>
          <p:nvPr>
            <p:ph idx="1"/>
          </p:nvPr>
        </p:nvSpPr>
        <p:spPr>
          <a:xfrm>
            <a:off x="515389" y="320040"/>
            <a:ext cx="10838411" cy="6217920"/>
          </a:xfrm>
        </p:spPr>
        <p:txBody>
          <a:bodyPr>
            <a:normAutofit/>
          </a:bodyPr>
          <a:lstStyle/>
          <a:p>
            <a:pPr marL="0" marR="0" indent="0">
              <a:spcBef>
                <a:spcPts val="0"/>
              </a:spcBef>
              <a:spcAft>
                <a:spcPts val="0"/>
              </a:spcAft>
              <a:buNone/>
            </a:pPr>
            <a:r>
              <a:rPr lang="en-US" sz="1200" b="1" dirty="0">
                <a:effectLst/>
                <a:latin typeface="Times New Roman" panose="02020603050405020304" pitchFamily="18" charset="0"/>
                <a:ea typeface="Calibri" panose="020F0502020204030204" pitchFamily="34" charset="0"/>
              </a:rPr>
              <a:t>Standard 28 (cont.)</a:t>
            </a:r>
          </a:p>
          <a:p>
            <a:pPr marL="0" marR="0" indent="0">
              <a:spcBef>
                <a:spcPts val="0"/>
              </a:spcBef>
              <a:spcAft>
                <a:spcPts val="0"/>
              </a:spcAft>
              <a:buNone/>
            </a:pPr>
            <a:endParaRPr lang="en-US" sz="1200" b="1" dirty="0">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1200" b="1" dirty="0">
                <a:effectLst/>
                <a:latin typeface="Times New Roman" panose="02020603050405020304" pitchFamily="18" charset="0"/>
                <a:ea typeface="Calibri" panose="020F0502020204030204" pitchFamily="34" charset="0"/>
              </a:rPr>
              <a:t>Outcome Measures </a:t>
            </a:r>
            <a:endParaRPr lang="en-US" sz="1200" dirty="0">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1200" i="1" dirty="0">
                <a:effectLst/>
                <a:latin typeface="Times New Roman" panose="02020603050405020304" pitchFamily="18" charset="0"/>
                <a:ea typeface="Calibri" panose="020F0502020204030204" pitchFamily="34" charset="0"/>
              </a:rPr>
              <a:t>Providers track outcomes of youth and overall program performance. </a:t>
            </a:r>
            <a:endParaRPr lang="en-US" sz="1200" dirty="0">
              <a:effectLst/>
              <a:latin typeface="Times New Roman" panose="02020603050405020304" pitchFamily="18" charset="0"/>
              <a:ea typeface="Calibri" panose="020F0502020204030204" pitchFamily="34" charset="0"/>
            </a:endParaRPr>
          </a:p>
          <a:p>
            <a:pPr marL="0" marR="0" indent="0">
              <a:spcBef>
                <a:spcPts val="0"/>
              </a:spcBef>
              <a:spcAft>
                <a:spcPts val="0"/>
              </a:spcAft>
              <a:buNone/>
            </a:pPr>
            <a:endParaRPr lang="en-US" sz="1200" dirty="0">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1200" dirty="0">
                <a:effectLst/>
                <a:latin typeface="Times New Roman" panose="02020603050405020304" pitchFamily="18" charset="0"/>
                <a:ea typeface="Calibri" panose="020F0502020204030204" pitchFamily="34" charset="0"/>
              </a:rPr>
              <a:t>28.7 	ILP providers must track outcomes for youth. Minimally, programs should compile on an annual basis the following: </a:t>
            </a:r>
          </a:p>
          <a:p>
            <a:pPr marR="0" indent="0">
              <a:spcBef>
                <a:spcPts val="0"/>
              </a:spcBef>
              <a:spcAft>
                <a:spcPts val="0"/>
              </a:spcAft>
              <a:buNone/>
            </a:pPr>
            <a:r>
              <a:rPr lang="en-US" sz="1200" dirty="0">
                <a:effectLst/>
                <a:latin typeface="Times New Roman" panose="02020603050405020304" pitchFamily="18" charset="0"/>
                <a:ea typeface="Calibri" panose="020F0502020204030204" pitchFamily="34" charset="0"/>
              </a:rPr>
              <a:t>• Demographics on youth served; </a:t>
            </a:r>
          </a:p>
          <a:p>
            <a:pPr marR="0" indent="0">
              <a:spcBef>
                <a:spcPts val="0"/>
              </a:spcBef>
              <a:spcAft>
                <a:spcPts val="0"/>
              </a:spcAft>
              <a:buNone/>
            </a:pPr>
            <a:r>
              <a:rPr lang="en-US" sz="1200" dirty="0">
                <a:effectLst/>
                <a:latin typeface="Times New Roman" panose="02020603050405020304" pitchFamily="18" charset="0"/>
                <a:ea typeface="Calibri" panose="020F0502020204030204" pitchFamily="34" charset="0"/>
              </a:rPr>
              <a:t>• Life skills programming and service delivery; </a:t>
            </a:r>
          </a:p>
          <a:p>
            <a:pPr marR="0" indent="0">
              <a:spcBef>
                <a:spcPts val="0"/>
              </a:spcBef>
              <a:spcAft>
                <a:spcPts val="0"/>
              </a:spcAft>
              <a:buNone/>
            </a:pPr>
            <a:r>
              <a:rPr lang="en-US" sz="1200" dirty="0">
                <a:effectLst/>
                <a:latin typeface="Times New Roman" panose="02020603050405020304" pitchFamily="18" charset="0"/>
                <a:ea typeface="Calibri" panose="020F0502020204030204" pitchFamily="34" charset="0"/>
              </a:rPr>
              <a:t>• Educational outcomes; </a:t>
            </a:r>
          </a:p>
          <a:p>
            <a:pPr marR="0" indent="0">
              <a:spcBef>
                <a:spcPts val="0"/>
              </a:spcBef>
              <a:spcAft>
                <a:spcPts val="0"/>
              </a:spcAft>
              <a:buNone/>
            </a:pPr>
            <a:r>
              <a:rPr lang="en-US" sz="1200" dirty="0">
                <a:effectLst/>
                <a:latin typeface="Times New Roman" panose="02020603050405020304" pitchFamily="18" charset="0"/>
                <a:ea typeface="Calibri" panose="020F0502020204030204" pitchFamily="34" charset="0"/>
              </a:rPr>
              <a:t>• Vocational outcomes; </a:t>
            </a:r>
          </a:p>
          <a:p>
            <a:pPr marR="0" indent="0">
              <a:spcBef>
                <a:spcPts val="0"/>
              </a:spcBef>
              <a:spcAft>
                <a:spcPts val="0"/>
              </a:spcAft>
              <a:buNone/>
            </a:pPr>
            <a:r>
              <a:rPr lang="en-US" sz="1200" dirty="0">
                <a:effectLst/>
                <a:latin typeface="Times New Roman" panose="02020603050405020304" pitchFamily="18" charset="0"/>
                <a:ea typeface="Calibri" panose="020F0502020204030204" pitchFamily="34" charset="0"/>
              </a:rPr>
              <a:t>• Youth involvement with DJJ or DOC; </a:t>
            </a:r>
          </a:p>
          <a:p>
            <a:pPr marR="0" indent="0">
              <a:spcBef>
                <a:spcPts val="0"/>
              </a:spcBef>
              <a:spcAft>
                <a:spcPts val="0"/>
              </a:spcAft>
              <a:buNone/>
            </a:pPr>
            <a:r>
              <a:rPr lang="en-US" sz="1200" dirty="0">
                <a:effectLst/>
                <a:latin typeface="Times New Roman" panose="02020603050405020304" pitchFamily="18" charset="0"/>
                <a:ea typeface="Calibri" panose="020F0502020204030204" pitchFamily="34" charset="0"/>
              </a:rPr>
              <a:t>• Housing, adult connection, employment, educational status of youth discharged and continuing in the program. </a:t>
            </a:r>
          </a:p>
          <a:p>
            <a:pPr marL="0" marR="0" indent="0">
              <a:spcBef>
                <a:spcPts val="0"/>
              </a:spcBef>
              <a:spcAft>
                <a:spcPts val="0"/>
              </a:spcAft>
              <a:buNone/>
            </a:pPr>
            <a:r>
              <a:rPr lang="en-US" sz="1200" dirty="0">
                <a:effectLst/>
                <a:latin typeface="Times New Roman" panose="02020603050405020304" pitchFamily="18" charset="0"/>
                <a:ea typeface="Calibri" panose="020F0502020204030204" pitchFamily="34" charset="0"/>
              </a:rPr>
              <a:t> </a:t>
            </a:r>
          </a:p>
          <a:p>
            <a:pPr marL="0" marR="0" indent="0">
              <a:spcBef>
                <a:spcPts val="0"/>
              </a:spcBef>
              <a:spcAft>
                <a:spcPts val="0"/>
              </a:spcAft>
              <a:buNone/>
            </a:pPr>
            <a:r>
              <a:rPr lang="en-US" sz="1200" dirty="0">
                <a:effectLst/>
                <a:latin typeface="Times New Roman" panose="02020603050405020304" pitchFamily="18" charset="0"/>
                <a:ea typeface="Calibri" panose="020F0502020204030204" pitchFamily="34" charset="0"/>
              </a:rPr>
              <a:t>28.8 	Providers must distribute reports for the contract year by July 30th annually (reports cover July 1- June 30). Reports should be provided to OPM, regional ILS and the GA RYSE/ILP Program Director. </a:t>
            </a:r>
          </a:p>
          <a:p>
            <a:pPr marL="0" marR="0" indent="0">
              <a:spcBef>
                <a:spcPts val="0"/>
              </a:spcBef>
              <a:spcAft>
                <a:spcPts val="0"/>
              </a:spcAft>
              <a:buNone/>
            </a:pPr>
            <a:r>
              <a:rPr lang="en-US" sz="1200" dirty="0">
                <a:effectLst/>
                <a:latin typeface="Times New Roman" panose="02020603050405020304" pitchFamily="18" charset="0"/>
                <a:ea typeface="Calibri" panose="020F0502020204030204" pitchFamily="34" charset="0"/>
              </a:rPr>
              <a:t> </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200" b="1" dirty="0">
                <a:effectLst/>
                <a:latin typeface="Times New Roman" panose="02020603050405020304" pitchFamily="18" charset="0"/>
                <a:ea typeface="Calibri" panose="020F0502020204030204" pitchFamily="34" charset="0"/>
              </a:rPr>
              <a:t>Significant Event Reporting </a:t>
            </a:r>
            <a:endParaRPr lang="en-US" sz="1200" dirty="0">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1200" dirty="0">
                <a:effectLst/>
                <a:latin typeface="Times New Roman" panose="02020603050405020304" pitchFamily="18" charset="0"/>
                <a:ea typeface="Calibri" panose="020F0502020204030204" pitchFamily="34" charset="0"/>
              </a:rPr>
              <a:t> </a:t>
            </a:r>
          </a:p>
          <a:p>
            <a:pPr marL="0" marR="0" indent="0">
              <a:spcBef>
                <a:spcPts val="0"/>
              </a:spcBef>
              <a:spcAft>
                <a:spcPts val="0"/>
              </a:spcAft>
              <a:buNone/>
            </a:pPr>
            <a:r>
              <a:rPr lang="en-US" sz="1200" dirty="0">
                <a:effectLst/>
                <a:latin typeface="Times New Roman" panose="02020603050405020304" pitchFamily="18" charset="0"/>
                <a:ea typeface="Calibri" panose="020F0502020204030204" pitchFamily="34" charset="0"/>
              </a:rPr>
              <a:t>28.9 	Providers must contact the DFCS/DJJ Case Manager immediately when significant issues or incidents occur and the issue/incident is severe enough to risk a youth’s loss of the independent living placement (e.g., apartment) or the issue/incident creates a danger to the youth. </a:t>
            </a:r>
          </a:p>
          <a:p>
            <a:pPr marL="0" marR="0" indent="0">
              <a:spcBef>
                <a:spcPts val="0"/>
              </a:spcBef>
              <a:spcAft>
                <a:spcPts val="0"/>
              </a:spcAft>
              <a:buNone/>
            </a:pPr>
            <a:r>
              <a:rPr lang="en-US" sz="1200" dirty="0">
                <a:effectLst/>
                <a:latin typeface="Times New Roman" panose="02020603050405020304" pitchFamily="18" charset="0"/>
                <a:ea typeface="Calibri" panose="020F0502020204030204" pitchFamily="34" charset="0"/>
              </a:rPr>
              <a:t> </a:t>
            </a:r>
          </a:p>
          <a:p>
            <a:pPr marL="0" marR="0" indent="0">
              <a:spcBef>
                <a:spcPts val="0"/>
              </a:spcBef>
              <a:spcAft>
                <a:spcPts val="0"/>
              </a:spcAft>
              <a:buNone/>
            </a:pPr>
            <a:r>
              <a:rPr lang="en-US" sz="1200" dirty="0">
                <a:effectLst/>
                <a:latin typeface="Times New Roman" panose="02020603050405020304" pitchFamily="18" charset="0"/>
                <a:ea typeface="Calibri" panose="020F0502020204030204" pitchFamily="34" charset="0"/>
              </a:rPr>
              <a:t>28.10 	Providers must notify the Office of Provider Management whenever significant events occur relating to the safety or well-being of IL youth or relating to the IL program. </a:t>
            </a:r>
          </a:p>
          <a:p>
            <a:pPr marL="0" marR="0" indent="0">
              <a:spcBef>
                <a:spcPts val="0"/>
              </a:spcBef>
              <a:spcAft>
                <a:spcPts val="0"/>
              </a:spcAft>
              <a:buNone/>
            </a:pPr>
            <a:r>
              <a:rPr lang="en-US" sz="1200" dirty="0">
                <a:effectLst/>
                <a:latin typeface="Times New Roman" panose="02020603050405020304" pitchFamily="18" charset="0"/>
                <a:ea typeface="Calibri" panose="020F0502020204030204" pitchFamily="34" charset="0"/>
              </a:rPr>
              <a:t> </a:t>
            </a:r>
          </a:p>
          <a:p>
            <a:pPr marL="0" marR="0" indent="0">
              <a:spcBef>
                <a:spcPts val="0"/>
              </a:spcBef>
              <a:spcAft>
                <a:spcPts val="0"/>
              </a:spcAft>
              <a:buNone/>
            </a:pPr>
            <a:r>
              <a:rPr lang="en-US" sz="1200" dirty="0">
                <a:effectLst/>
                <a:latin typeface="Times New Roman" panose="02020603050405020304" pitchFamily="18" charset="0"/>
                <a:ea typeface="Calibri" panose="020F0502020204030204" pitchFamily="34" charset="0"/>
              </a:rPr>
              <a:t>28.11 	Providers must adhere to applicable general RBWO requirements. </a:t>
            </a:r>
          </a:p>
          <a:p>
            <a:pPr marL="0" marR="0" indent="0">
              <a:spcBef>
                <a:spcPts val="0"/>
              </a:spcBef>
              <a:spcAft>
                <a:spcPts val="800"/>
              </a:spcAft>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0121475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5" name="Content Placeholder 4" descr="A close up of a blackboard&#10;&#10;Description automatically generated">
            <a:extLst>
              <a:ext uri="{FF2B5EF4-FFF2-40B4-BE49-F238E27FC236}">
                <a16:creationId xmlns:a16="http://schemas.microsoft.com/office/drawing/2014/main" id="{23DAAFC4-43C6-413E-BF46-A0609AF42533}"/>
              </a:ext>
            </a:extLst>
          </p:cNvPr>
          <p:cNvPicPr>
            <a:picLocks noGrp="1" noChangeAspect="1"/>
          </p:cNvPicPr>
          <p:nvPr>
            <p:ph idx="1"/>
          </p:nvPr>
        </p:nvPicPr>
        <p:blipFill rotWithShape="1">
          <a:blip r:embed="rId3">
            <a:extLst>
              <a:ext uri="{837473B0-CC2E-450A-ABE3-18F120FF3D39}">
                <a1611:picAttrSrcUrl xmlns:a1611="http://schemas.microsoft.com/office/drawing/2016/11/main" r:id="rId4"/>
              </a:ext>
            </a:extLst>
          </a:blip>
          <a:srcRect t="12961" b="2468"/>
          <a:stretch/>
        </p:blipFill>
        <p:spPr>
          <a:xfrm>
            <a:off x="20" y="1282"/>
            <a:ext cx="12191980" cy="6856718"/>
          </a:xfrm>
          <a:prstGeom prst="rect">
            <a:avLst/>
          </a:prstGeom>
        </p:spPr>
      </p:pic>
    </p:spTree>
    <p:extLst>
      <p:ext uri="{BB962C8B-B14F-4D97-AF65-F5344CB8AC3E}">
        <p14:creationId xmlns:p14="http://schemas.microsoft.com/office/powerpoint/2010/main" val="12711839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E5DA7CBD-CD18-4EAB-BB68-E600E12F34B9}"/>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7249" r="734" b="-1"/>
          <a:stretch/>
        </p:blipFill>
        <p:spPr>
          <a:xfrm>
            <a:off x="1449659" y="1137424"/>
            <a:ext cx="9790770" cy="5506288"/>
          </a:xfrm>
          <a:prstGeom prst="rect">
            <a:avLst/>
          </a:prstGeom>
        </p:spPr>
      </p:pic>
    </p:spTree>
    <p:extLst>
      <p:ext uri="{BB962C8B-B14F-4D97-AF65-F5344CB8AC3E}">
        <p14:creationId xmlns:p14="http://schemas.microsoft.com/office/powerpoint/2010/main" val="15421622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064D7-AB9F-43A4-84D1-FCA8F0D545BB}"/>
              </a:ext>
            </a:extLst>
          </p:cNvPr>
          <p:cNvSpPr>
            <a:spLocks noGrp="1"/>
          </p:cNvSpPr>
          <p:nvPr>
            <p:ph type="title"/>
          </p:nvPr>
        </p:nvSpPr>
        <p:spPr>
          <a:xfrm>
            <a:off x="5627077" y="321734"/>
            <a:ext cx="5136412" cy="1135737"/>
          </a:xfrm>
        </p:spPr>
        <p:txBody>
          <a:bodyPr>
            <a:normAutofit fontScale="90000"/>
          </a:bodyPr>
          <a:lstStyle/>
          <a:p>
            <a:br>
              <a:rPr lang="en-US" sz="3600" b="1" dirty="0">
                <a:solidFill>
                  <a:srgbClr val="FF0000"/>
                </a:solidFill>
              </a:rPr>
            </a:br>
            <a:r>
              <a:rPr lang="en-US" sz="3600" b="1" dirty="0">
                <a:solidFill>
                  <a:srgbClr val="FF0000"/>
                </a:solidFill>
              </a:rPr>
              <a:t>New</a:t>
            </a:r>
            <a:r>
              <a:rPr lang="en-US" sz="3600" b="1" dirty="0"/>
              <a:t> RBWO Standard 6.4 (Formerly 6.3)</a:t>
            </a:r>
          </a:p>
        </p:txBody>
      </p:sp>
      <p:pic>
        <p:nvPicPr>
          <p:cNvPr id="5" name="Picture 4" descr="A picture containing indoor, sitting, cup, table&#10;&#10;Description automatically generated">
            <a:extLst>
              <a:ext uri="{FF2B5EF4-FFF2-40B4-BE49-F238E27FC236}">
                <a16:creationId xmlns:a16="http://schemas.microsoft.com/office/drawing/2014/main" id="{66414293-F036-4A69-9CE6-5AD3E56394DA}"/>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6675" r="27068" b="-1"/>
          <a:stretch/>
        </p:blipFill>
        <p:spPr>
          <a:xfrm>
            <a:off x="-2" y="880946"/>
            <a:ext cx="4937762" cy="5519854"/>
          </a:xfrm>
          <a:prstGeom prst="rect">
            <a:avLst/>
          </a:prstGeom>
        </p:spPr>
      </p:pic>
      <p:sp>
        <p:nvSpPr>
          <p:cNvPr id="3" name="Content Placeholder 2">
            <a:extLst>
              <a:ext uri="{FF2B5EF4-FFF2-40B4-BE49-F238E27FC236}">
                <a16:creationId xmlns:a16="http://schemas.microsoft.com/office/drawing/2014/main" id="{C59E4845-BCCD-4324-A2CD-E1633723A131}"/>
              </a:ext>
            </a:extLst>
          </p:cNvPr>
          <p:cNvSpPr>
            <a:spLocks noGrp="1"/>
          </p:cNvSpPr>
          <p:nvPr>
            <p:ph idx="1"/>
          </p:nvPr>
        </p:nvSpPr>
        <p:spPr>
          <a:xfrm>
            <a:off x="5627077" y="1457471"/>
            <a:ext cx="5921455" cy="4719492"/>
          </a:xfrm>
        </p:spPr>
        <p:txBody>
          <a:bodyPr>
            <a:normAutofit fontScale="92500" lnSpcReduction="20000"/>
          </a:bodyPr>
          <a:lstStyle/>
          <a:p>
            <a:pPr marL="0" marR="0" indent="0">
              <a:spcBef>
                <a:spcPts val="0"/>
              </a:spcBef>
              <a:spcAft>
                <a:spcPts val="0"/>
              </a:spcAft>
              <a:buNone/>
            </a:pPr>
            <a:r>
              <a:rPr lang="en-US" sz="2500" dirty="0">
                <a:effectLst/>
                <a:ea typeface="Calibri" panose="020F0502020204030204" pitchFamily="34" charset="0"/>
                <a:cs typeface="LiberationSans"/>
              </a:rPr>
              <a:t>Providers must follow the DHS guidelines for Psychotropic</a:t>
            </a:r>
            <a:r>
              <a:rPr lang="en-US" sz="2500" dirty="0">
                <a:ea typeface="Calibri" panose="020F0502020204030204" pitchFamily="34" charset="0"/>
                <a:cs typeface="Times New Roman" panose="02020603050405020304" pitchFamily="18" charset="0"/>
              </a:rPr>
              <a:t> </a:t>
            </a:r>
            <a:r>
              <a:rPr lang="en-US" sz="2500" dirty="0">
                <a:effectLst/>
                <a:ea typeface="Calibri" panose="020F0502020204030204" pitchFamily="34" charset="0"/>
                <a:cs typeface="LiberationSans"/>
              </a:rPr>
              <a:t>Medication Use in Children and Adolescents and they must have and</a:t>
            </a:r>
            <a:r>
              <a:rPr lang="en-US" sz="2500" dirty="0">
                <a:ea typeface="Calibri" panose="020F0502020204030204" pitchFamily="34" charset="0"/>
                <a:cs typeface="Times New Roman" panose="02020603050405020304" pitchFamily="18" charset="0"/>
              </a:rPr>
              <a:t> </a:t>
            </a:r>
            <a:r>
              <a:rPr lang="en-US" sz="2500" dirty="0">
                <a:effectLst/>
                <a:ea typeface="Calibri" panose="020F0502020204030204" pitchFamily="34" charset="0"/>
                <a:cs typeface="LiberationSans"/>
              </a:rPr>
              <a:t>follow their own medication management policy for all prescription and non-prescription medications which include the following: </a:t>
            </a:r>
          </a:p>
          <a:p>
            <a:pPr marL="0" marR="0" indent="0">
              <a:spcBef>
                <a:spcPts val="0"/>
              </a:spcBef>
              <a:spcAft>
                <a:spcPts val="0"/>
              </a:spcAft>
              <a:buNone/>
            </a:pPr>
            <a:endParaRPr lang="en-US" sz="2500" dirty="0">
              <a:effectLst/>
              <a:ea typeface="Calibri" panose="020F0502020204030204" pitchFamily="34" charset="0"/>
              <a:cs typeface="LiberationSans"/>
            </a:endParaRPr>
          </a:p>
          <a:p>
            <a:pPr>
              <a:spcBef>
                <a:spcPts val="0"/>
              </a:spcBef>
            </a:pPr>
            <a:r>
              <a:rPr lang="en-US" sz="2500" dirty="0">
                <a:effectLst/>
                <a:ea typeface="Calibri" panose="020F0502020204030204" pitchFamily="34" charset="0"/>
                <a:cs typeface="LiberationSans"/>
              </a:rPr>
              <a:t>(I.) Providers’ medication management policy must include children’s right to refuse medication and a procedure for documenting and addressing medication refusals. </a:t>
            </a:r>
          </a:p>
          <a:p>
            <a:pPr>
              <a:spcBef>
                <a:spcPts val="0"/>
              </a:spcBef>
            </a:pPr>
            <a:r>
              <a:rPr lang="en-US" sz="2500" dirty="0">
                <a:effectLst/>
                <a:ea typeface="Calibri" panose="020F0502020204030204" pitchFamily="34" charset="0"/>
                <a:cs typeface="LiberationSans"/>
              </a:rPr>
              <a:t>(V.) Medication management policy should reflect that all medications must be stored in and dispensed from the original container, which should also include the prescribing physician's instructions.</a:t>
            </a:r>
            <a:endParaRPr lang="en-US" sz="2500" dirty="0">
              <a:effectLst/>
              <a:ea typeface="Times New Roman" panose="02020603050405020304" pitchFamily="18" charset="0"/>
              <a:cs typeface="Times New Roman" panose="02020603050405020304" pitchFamily="18" charset="0"/>
            </a:endParaRPr>
          </a:p>
          <a:p>
            <a:pPr marL="0" indent="0">
              <a:buNone/>
            </a:pPr>
            <a:r>
              <a:rPr lang="en-US" sz="1700" b="1" dirty="0"/>
              <a:t>Note:</a:t>
            </a:r>
            <a:r>
              <a:rPr lang="en-US" sz="1700" dirty="0"/>
              <a:t> </a:t>
            </a:r>
            <a:r>
              <a:rPr lang="en-US" sz="1700" b="0" i="0" u="none" strike="noStrike" baseline="0" dirty="0"/>
              <a:t>All other components of the standard remain the same.</a:t>
            </a:r>
            <a:endParaRPr lang="en-US" sz="1700" dirty="0"/>
          </a:p>
        </p:txBody>
      </p:sp>
    </p:spTree>
    <p:extLst>
      <p:ext uri="{BB962C8B-B14F-4D97-AF65-F5344CB8AC3E}">
        <p14:creationId xmlns:p14="http://schemas.microsoft.com/office/powerpoint/2010/main" val="10916301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4666</TotalTime>
  <Words>12497</Words>
  <Application>Microsoft Office PowerPoint</Application>
  <PresentationFormat>Widescreen</PresentationFormat>
  <Paragraphs>807</Paragraphs>
  <Slides>77</Slides>
  <Notes>26</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77</vt:i4>
      </vt:variant>
    </vt:vector>
  </HeadingPairs>
  <TitlesOfParts>
    <vt:vector size="93" baseType="lpstr">
      <vt:lpstr>Arial</vt:lpstr>
      <vt:lpstr>Arial Narrow</vt:lpstr>
      <vt:lpstr>Book Antiqua</vt:lpstr>
      <vt:lpstr>Calibri</vt:lpstr>
      <vt:lpstr>Calibri </vt:lpstr>
      <vt:lpstr>Calibri Light</vt:lpstr>
      <vt:lpstr>Courier New</vt:lpstr>
      <vt:lpstr>LiberationSans</vt:lpstr>
      <vt:lpstr>Museo Sans 500</vt:lpstr>
      <vt:lpstr>Museo Sans 900</vt:lpstr>
      <vt:lpstr>Source Sans Pro Black</vt:lpstr>
      <vt:lpstr>Symbol</vt:lpstr>
      <vt:lpstr>Times New Roman</vt:lpstr>
      <vt:lpstr>Wingdings</vt:lpstr>
      <vt:lpstr>Office Theme</vt:lpstr>
      <vt:lpstr>1_Office Theme</vt:lpstr>
      <vt:lpstr>PowerPoint Presentation</vt:lpstr>
      <vt:lpstr>PowerPoint Presentation</vt:lpstr>
      <vt:lpstr>PowerPoint Presentation</vt:lpstr>
      <vt:lpstr>New RBWO Standard 1.18</vt:lpstr>
      <vt:lpstr>New RBWO Standard 1.19</vt:lpstr>
      <vt:lpstr>PowerPoint Presentation</vt:lpstr>
      <vt:lpstr>New RBWO Standard 6.3</vt:lpstr>
      <vt:lpstr>PowerPoint Presentation</vt:lpstr>
      <vt:lpstr> New RBWO Standard 6.4 (Formerly 6.3)</vt:lpstr>
      <vt:lpstr>New Standard 6.11 (Formerly 6.10)</vt:lpstr>
      <vt:lpstr>RBWO Standard 10.1</vt:lpstr>
      <vt:lpstr>PowerPoint Presentation</vt:lpstr>
      <vt:lpstr>RBWO Standard 13.3</vt:lpstr>
      <vt:lpstr>RBWO Standard 13.19 </vt:lpstr>
      <vt:lpstr>RBWO Standard 13.37</vt:lpstr>
      <vt:lpstr>RBWO Standard 22.0</vt:lpstr>
      <vt:lpstr>RBWO Standard 22.4</vt:lpstr>
      <vt:lpstr>New RBWO Standard 22.8</vt:lpstr>
      <vt:lpstr>New RBWO Standard 23.11</vt:lpstr>
      <vt:lpstr>New RBWO Standard 25.4</vt:lpstr>
      <vt:lpstr>Pending RBWO Standard 26.0</vt:lpstr>
      <vt:lpstr>PowerPoint Presentation</vt:lpstr>
      <vt:lpstr>PowerPoint Presentation</vt:lpstr>
      <vt:lpstr>PowerPoint Presentation</vt:lpstr>
      <vt:lpstr>PowerPoint Presentation</vt:lpstr>
      <vt:lpstr>Performance-Based Placement</vt:lpstr>
      <vt:lpstr>GA+SCORECARDS </vt:lpstr>
      <vt:lpstr>   LET’S TAKE A LOOK    </vt:lpstr>
      <vt:lpstr>PowerPoint Presentation</vt:lpstr>
      <vt:lpstr>TLP &amp; ILP Measurement Updates</vt:lpstr>
      <vt:lpstr>PowerPoint Presentation</vt:lpstr>
      <vt:lpstr>Predicted Impact of Scoring Changes </vt:lpstr>
      <vt:lpstr>Data Highlights: TLP &amp; ILPs</vt:lpstr>
      <vt:lpstr>UNDERSTANDING THE CHILD DETAIL PAGE </vt:lpstr>
      <vt:lpstr>PowerPoint Presentation</vt:lpstr>
      <vt:lpstr>UNDERSTANDING THE STAFF DETAIL PAGE </vt:lpstr>
      <vt:lpstr>PowerPoint Presentation</vt:lpstr>
      <vt:lpstr>PowerPoint Presentation</vt:lpstr>
      <vt:lpstr>PowerPoint Presentation</vt:lpstr>
      <vt:lpstr>PowerPoint Presentation</vt:lpstr>
      <vt:lpstr>Progressive Compliance Process</vt:lpstr>
      <vt:lpstr>Why Is Progressive Compliance Needed?</vt:lpstr>
      <vt:lpstr>Phase One</vt:lpstr>
      <vt:lpstr>QUALITY IMPROVEMENT PLAN</vt:lpstr>
      <vt:lpstr>Phase Two</vt:lpstr>
      <vt:lpstr>Phase Two</vt:lpstr>
      <vt:lpstr>Phase Two</vt:lpstr>
      <vt:lpstr>Phase Two</vt:lpstr>
      <vt:lpstr>Phase Two</vt:lpstr>
      <vt:lpstr>Phase Three</vt:lpstr>
      <vt:lpstr>Suggestions</vt:lpstr>
      <vt:lpstr>PowerPoint Presentation</vt:lpstr>
      <vt:lpstr>Independent Living Standards</vt:lpstr>
      <vt:lpstr>We’re Re-designing ILP…</vt:lpstr>
      <vt:lpstr>PowerPoint Presentation</vt:lpstr>
      <vt:lpstr>PowerPoint Presentation</vt:lpstr>
      <vt:lpstr>PowerPoint Presentation</vt:lpstr>
      <vt:lpstr>PowerPoint Presentation</vt:lpstr>
      <vt:lpstr>Pre-Placement Assessment Minimum Standards</vt:lpstr>
      <vt:lpstr>ILP Admissions and Discharges Minimum Standards</vt:lpstr>
      <vt:lpstr>ILP Tier Progression</vt:lpstr>
      <vt:lpstr>Tier 1</vt:lpstr>
      <vt:lpstr>Tier 2</vt:lpstr>
      <vt:lpstr>Tier 3</vt:lpstr>
      <vt:lpstr>Notable Minimum Standards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Cutliff, Tiffany</dc:creator>
  <cp:lastModifiedBy>Johnson, Shaun</cp:lastModifiedBy>
  <cp:revision>32</cp:revision>
  <dcterms:created xsi:type="dcterms:W3CDTF">2020-08-21T18:51:50Z</dcterms:created>
  <dcterms:modified xsi:type="dcterms:W3CDTF">2020-08-25T02:53:16Z</dcterms:modified>
</cp:coreProperties>
</file>