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png"/>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9" r:id="rId3"/>
    <p:sldId id="290" r:id="rId4"/>
    <p:sldId id="292" r:id="rId5"/>
    <p:sldId id="291" r:id="rId6"/>
    <p:sldId id="293" r:id="rId7"/>
    <p:sldId id="294" r:id="rId8"/>
    <p:sldId id="298" r:id="rId9"/>
    <p:sldId id="316" r:id="rId10"/>
    <p:sldId id="317" r:id="rId11"/>
    <p:sldId id="318" r:id="rId12"/>
    <p:sldId id="320" r:id="rId13"/>
    <p:sldId id="295" r:id="rId14"/>
    <p:sldId id="296" r:id="rId15"/>
    <p:sldId id="319" r:id="rId16"/>
    <p:sldId id="321" r:id="rId17"/>
    <p:sldId id="297" r:id="rId18"/>
    <p:sldId id="302" r:id="rId19"/>
    <p:sldId id="301" r:id="rId20"/>
    <p:sldId id="299" r:id="rId21"/>
    <p:sldId id="303" r:id="rId22"/>
    <p:sldId id="304" r:id="rId23"/>
    <p:sldId id="305" r:id="rId24"/>
    <p:sldId id="306" r:id="rId25"/>
    <p:sldId id="307" r:id="rId26"/>
    <p:sldId id="308" r:id="rId27"/>
    <p:sldId id="309" r:id="rId28"/>
    <p:sldId id="310" r:id="rId29"/>
    <p:sldId id="313" r:id="rId30"/>
    <p:sldId id="314" r:id="rId31"/>
    <p:sldId id="31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964BE3-5A5C-43FE-BB24-F3CB7D47131E}">
          <p14:sldIdLst>
            <p14:sldId id="256"/>
            <p14:sldId id="289"/>
            <p14:sldId id="290"/>
            <p14:sldId id="292"/>
            <p14:sldId id="291"/>
            <p14:sldId id="293"/>
            <p14:sldId id="294"/>
            <p14:sldId id="298"/>
            <p14:sldId id="316"/>
            <p14:sldId id="317"/>
            <p14:sldId id="318"/>
            <p14:sldId id="320"/>
            <p14:sldId id="295"/>
            <p14:sldId id="296"/>
            <p14:sldId id="319"/>
            <p14:sldId id="321"/>
            <p14:sldId id="297"/>
            <p14:sldId id="302"/>
            <p14:sldId id="301"/>
            <p14:sldId id="299"/>
            <p14:sldId id="303"/>
            <p14:sldId id="304"/>
            <p14:sldId id="305"/>
            <p14:sldId id="306"/>
            <p14:sldId id="307"/>
            <p14:sldId id="308"/>
            <p14:sldId id="309"/>
            <p14:sldId id="310"/>
            <p14:sldId id="313"/>
            <p14:sldId id="314"/>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2096" autoAdjust="0"/>
  </p:normalViewPr>
  <p:slideViewPr>
    <p:cSldViewPr snapToGrid="0" snapToObjects="1">
      <p:cViewPr varScale="1">
        <p:scale>
          <a:sx n="55" d="100"/>
          <a:sy n="55" d="100"/>
        </p:scale>
        <p:origin x="112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4CACE-16A7-4CEE-969A-7C820FB3B328}" type="datetimeFigureOut">
              <a:rPr lang="en-US" smtClean="0"/>
              <a:t>6/29/2016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7A557-204C-4A03-A436-8B15E0F0DE1E}" type="slidenum">
              <a:rPr lang="en-US" smtClean="0"/>
              <a:t>‹#›</a:t>
            </a:fld>
            <a:endParaRPr lang="en-US"/>
          </a:p>
        </p:txBody>
      </p:sp>
    </p:spTree>
    <p:extLst>
      <p:ext uri="{BB962C8B-B14F-4D97-AF65-F5344CB8AC3E}">
        <p14:creationId xmlns:p14="http://schemas.microsoft.com/office/powerpoint/2010/main" val="280407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C58FB-3325-BF42-8332-7C7238F6B15F}"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FC58FB-3325-BF42-8332-7C7238F6B15F}" type="datetimeFigureOut">
              <a:rPr lang="en-US" smtClean="0"/>
              <a:pPr/>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C58FB-3325-BF42-8332-7C7238F6B15F}" type="datetimeFigureOut">
              <a:rPr lang="en-US" smtClean="0"/>
              <a:pPr/>
              <a:t>6/29/2016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FC58FB-3325-BF42-8332-7C7238F6B15F}" type="datetimeFigureOut">
              <a:rPr lang="en-US" smtClean="0"/>
              <a:pPr/>
              <a:t>6/29/2016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C58FB-3325-BF42-8332-7C7238F6B15F}" type="datetimeFigureOut">
              <a:rPr lang="en-US" smtClean="0"/>
              <a:pPr/>
              <a:t>6/29/2016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C58FB-3325-BF42-8332-7C7238F6B15F}" type="datetimeFigureOut">
              <a:rPr lang="en-US" smtClean="0"/>
              <a:pPr/>
              <a:t>6/29/2016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2A879-9BE2-FA44-967D-211E21E797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21201" y="47752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Notification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513" y="1940313"/>
            <a:ext cx="8698973" cy="3451632"/>
          </a:xfrm>
        </p:spPr>
      </p:pic>
      <p:sp>
        <p:nvSpPr>
          <p:cNvPr id="5" name="Oval 4"/>
          <p:cNvSpPr/>
          <p:nvPr/>
        </p:nvSpPr>
        <p:spPr>
          <a:xfrm>
            <a:off x="2219093" y="2531327"/>
            <a:ext cx="1282390" cy="2341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2782229" y="2877015"/>
            <a:ext cx="156117" cy="312234"/>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275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48 Hrs. Staffing and OPM Disposition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342" y="1148575"/>
            <a:ext cx="7553316" cy="4843773"/>
          </a:xfrm>
        </p:spPr>
      </p:pic>
    </p:spTree>
    <p:extLst>
      <p:ext uri="{BB962C8B-B14F-4D97-AF65-F5344CB8AC3E}">
        <p14:creationId xmlns:p14="http://schemas.microsoft.com/office/powerpoint/2010/main" val="62841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CPS Disposition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66" y="1951463"/>
            <a:ext cx="8857048" cy="3112370"/>
          </a:xfrm>
        </p:spPr>
      </p:pic>
    </p:spTree>
    <p:extLst>
      <p:ext uri="{BB962C8B-B14F-4D97-AF65-F5344CB8AC3E}">
        <p14:creationId xmlns:p14="http://schemas.microsoft.com/office/powerpoint/2010/main" val="77333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u="sng" dirty="0"/>
              <a:t>Policy Violation Assessment Timeline </a:t>
            </a:r>
          </a:p>
          <a:p>
            <a:pPr marL="0" indent="0" algn="ctr">
              <a:buNone/>
            </a:pPr>
            <a:r>
              <a:rPr lang="en-US" u="sng" dirty="0"/>
              <a:t>(CPS Involvement)</a:t>
            </a:r>
          </a:p>
          <a:p>
            <a:r>
              <a:rPr lang="en-US" dirty="0" smtClean="0"/>
              <a:t>OPM reviews the PVA and makes a concurrence decision within 10 days of the date of PVA </a:t>
            </a:r>
            <a:r>
              <a:rPr lang="en-US" dirty="0" smtClean="0"/>
              <a:t>submission.</a:t>
            </a:r>
            <a:endParaRPr lang="en-US" dirty="0" smtClean="0"/>
          </a:p>
          <a:p>
            <a:r>
              <a:rPr lang="en-US" dirty="0" smtClean="0"/>
              <a:t>When a concurrence decision is made, the provider will receive an automated email response from GA+SCORE regarding next </a:t>
            </a:r>
            <a:r>
              <a:rPr lang="en-US" dirty="0" smtClean="0"/>
              <a:t>steps.</a:t>
            </a:r>
            <a:endParaRPr lang="en-US" dirty="0"/>
          </a:p>
        </p:txBody>
      </p:sp>
    </p:spTree>
    <p:extLst>
      <p:ext uri="{BB962C8B-B14F-4D97-AF65-F5344CB8AC3E}">
        <p14:creationId xmlns:p14="http://schemas.microsoft.com/office/powerpoint/2010/main" val="2632176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sp>
        <p:nvSpPr>
          <p:cNvPr id="3" name="Text Placeholder 2"/>
          <p:cNvSpPr>
            <a:spLocks noGrp="1"/>
          </p:cNvSpPr>
          <p:nvPr>
            <p:ph type="body" idx="1"/>
          </p:nvPr>
        </p:nvSpPr>
        <p:spPr>
          <a:xfrm>
            <a:off x="457201" y="1408431"/>
            <a:ext cx="4040188" cy="461009"/>
          </a:xfrm>
        </p:spPr>
        <p:txBody>
          <a:bodyPr/>
          <a:lstStyle/>
          <a:p>
            <a:r>
              <a:rPr lang="en-US" u="sng" dirty="0" smtClean="0"/>
              <a:t>Policy Violations not Found</a:t>
            </a:r>
            <a:endParaRPr lang="en-US" u="sng" dirty="0"/>
          </a:p>
        </p:txBody>
      </p:sp>
      <p:sp>
        <p:nvSpPr>
          <p:cNvPr id="4" name="Content Placeholder 3"/>
          <p:cNvSpPr>
            <a:spLocks noGrp="1"/>
          </p:cNvSpPr>
          <p:nvPr>
            <p:ph sz="half" idx="2"/>
          </p:nvPr>
        </p:nvSpPr>
        <p:spPr>
          <a:xfrm>
            <a:off x="457201" y="1869440"/>
            <a:ext cx="4040188" cy="4256723"/>
          </a:xfrm>
        </p:spPr>
        <p:txBody>
          <a:bodyPr>
            <a:normAutofit/>
          </a:bodyPr>
          <a:lstStyle/>
          <a:p>
            <a:r>
              <a:rPr lang="en-US" dirty="0" smtClean="0"/>
              <a:t>If no policy violations are found either:</a:t>
            </a:r>
          </a:p>
          <a:p>
            <a:r>
              <a:rPr lang="en-US" dirty="0" smtClean="0"/>
              <a:t>The CPS notification in GA+SCORE will be closed and finalized </a:t>
            </a:r>
            <a:r>
              <a:rPr lang="en-US" b="1" u="sng" dirty="0" smtClean="0"/>
              <a:t>OR</a:t>
            </a:r>
          </a:p>
          <a:p>
            <a:r>
              <a:rPr lang="en-US" dirty="0" smtClean="0"/>
              <a:t>OPM may request further preventive measures such as a safety plan, etc. to be uploaded before case is closed and finalized</a:t>
            </a:r>
          </a:p>
          <a:p>
            <a:endParaRPr lang="en-US" dirty="0" smtClean="0"/>
          </a:p>
        </p:txBody>
      </p:sp>
      <p:sp>
        <p:nvSpPr>
          <p:cNvPr id="5" name="Text Placeholder 4"/>
          <p:cNvSpPr>
            <a:spLocks noGrp="1"/>
          </p:cNvSpPr>
          <p:nvPr>
            <p:ph type="body" sz="quarter" idx="3"/>
          </p:nvPr>
        </p:nvSpPr>
        <p:spPr>
          <a:xfrm>
            <a:off x="4645026" y="1378904"/>
            <a:ext cx="4041775" cy="490536"/>
          </a:xfrm>
        </p:spPr>
        <p:txBody>
          <a:bodyPr/>
          <a:lstStyle/>
          <a:p>
            <a:r>
              <a:rPr lang="en-US" u="sng" dirty="0" smtClean="0"/>
              <a:t>Policy Violations Found</a:t>
            </a:r>
            <a:endParaRPr lang="en-US" u="sng" dirty="0"/>
          </a:p>
        </p:txBody>
      </p:sp>
      <p:sp>
        <p:nvSpPr>
          <p:cNvPr id="6" name="Content Placeholder 5"/>
          <p:cNvSpPr>
            <a:spLocks noGrp="1"/>
          </p:cNvSpPr>
          <p:nvPr>
            <p:ph sz="quarter" idx="4"/>
          </p:nvPr>
        </p:nvSpPr>
        <p:spPr>
          <a:xfrm>
            <a:off x="4645026" y="1869440"/>
            <a:ext cx="4041775" cy="4256723"/>
          </a:xfrm>
        </p:spPr>
        <p:txBody>
          <a:bodyPr>
            <a:normAutofit lnSpcReduction="10000"/>
          </a:bodyPr>
          <a:lstStyle/>
          <a:p>
            <a:r>
              <a:rPr lang="en-US" dirty="0" smtClean="0"/>
              <a:t>If policy violations are found:</a:t>
            </a:r>
          </a:p>
          <a:p>
            <a:r>
              <a:rPr lang="en-US" dirty="0" smtClean="0"/>
              <a:t>A Corrective Action Plan (CAP) will be requested for completion</a:t>
            </a:r>
          </a:p>
          <a:p>
            <a:r>
              <a:rPr lang="en-US" dirty="0" smtClean="0"/>
              <a:t>Provider will complete a CAP and upload directly into GA+SCORE for review</a:t>
            </a:r>
          </a:p>
          <a:p>
            <a:r>
              <a:rPr lang="en-US" dirty="0" smtClean="0"/>
              <a:t>Once the CAP is approved, the case will be closed and finalized</a:t>
            </a:r>
            <a:endParaRPr lang="en-US" dirty="0"/>
          </a:p>
        </p:txBody>
      </p:sp>
    </p:spTree>
    <p:extLst>
      <p:ext uri="{BB962C8B-B14F-4D97-AF65-F5344CB8AC3E}">
        <p14:creationId xmlns:p14="http://schemas.microsoft.com/office/powerpoint/2010/main" val="801809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6191" y="1081669"/>
            <a:ext cx="6331617" cy="4966436"/>
          </a:xfrm>
        </p:spPr>
      </p:pic>
      <p:sp>
        <p:nvSpPr>
          <p:cNvPr id="5" name="Left Arrow 4"/>
          <p:cNvSpPr/>
          <p:nvPr/>
        </p:nvSpPr>
        <p:spPr>
          <a:xfrm>
            <a:off x="2966224" y="4309946"/>
            <a:ext cx="267630" cy="100361"/>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2341756" y="5631366"/>
            <a:ext cx="278781" cy="11151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58683" y="1417638"/>
            <a:ext cx="312234" cy="22302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 Arrow 7"/>
          <p:cNvSpPr/>
          <p:nvPr/>
        </p:nvSpPr>
        <p:spPr>
          <a:xfrm>
            <a:off x="4047893" y="1743890"/>
            <a:ext cx="100361" cy="232742"/>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233854" y="4206237"/>
            <a:ext cx="1359311" cy="307777"/>
          </a:xfrm>
          <a:prstGeom prst="rect">
            <a:avLst/>
          </a:prstGeom>
          <a:noFill/>
        </p:spPr>
        <p:txBody>
          <a:bodyPr wrap="square" rtlCol="0">
            <a:spAutoFit/>
          </a:bodyPr>
          <a:lstStyle/>
          <a:p>
            <a:r>
              <a:rPr lang="en-US" sz="1400" b="1" dirty="0" smtClean="0">
                <a:solidFill>
                  <a:srgbClr val="FF0000"/>
                </a:solidFill>
              </a:rPr>
              <a:t>Upload CAP</a:t>
            </a:r>
            <a:endParaRPr lang="en-US" sz="1400" b="1" dirty="0">
              <a:solidFill>
                <a:srgbClr val="FF0000"/>
              </a:solidFill>
            </a:endParaRPr>
          </a:p>
        </p:txBody>
      </p:sp>
      <p:sp>
        <p:nvSpPr>
          <p:cNvPr id="10" name="TextBox 9"/>
          <p:cNvSpPr txBox="1"/>
          <p:nvPr/>
        </p:nvSpPr>
        <p:spPr>
          <a:xfrm>
            <a:off x="1406191" y="5533233"/>
            <a:ext cx="1170878" cy="307777"/>
          </a:xfrm>
          <a:prstGeom prst="rect">
            <a:avLst/>
          </a:prstGeom>
          <a:noFill/>
        </p:spPr>
        <p:txBody>
          <a:bodyPr wrap="square" rtlCol="0">
            <a:spAutoFit/>
          </a:bodyPr>
          <a:lstStyle/>
          <a:p>
            <a:r>
              <a:rPr lang="en-US" sz="1400" b="1" dirty="0" smtClean="0">
                <a:solidFill>
                  <a:srgbClr val="FF0000"/>
                </a:solidFill>
              </a:rPr>
              <a:t>CAP Notes</a:t>
            </a:r>
            <a:endParaRPr lang="en-US" sz="1400" b="1" dirty="0">
              <a:solidFill>
                <a:srgbClr val="FF0000"/>
              </a:solidFill>
            </a:endParaRPr>
          </a:p>
        </p:txBody>
      </p:sp>
    </p:spTree>
    <p:extLst>
      <p:ext uri="{BB962C8B-B14F-4D97-AF65-F5344CB8AC3E}">
        <p14:creationId xmlns:p14="http://schemas.microsoft.com/office/powerpoint/2010/main" val="1317506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823" y="1115123"/>
            <a:ext cx="7820354" cy="4910680"/>
          </a:xfrm>
        </p:spPr>
      </p:pic>
      <p:sp>
        <p:nvSpPr>
          <p:cNvPr id="5" name="Right Arrow 4"/>
          <p:cNvSpPr/>
          <p:nvPr/>
        </p:nvSpPr>
        <p:spPr>
          <a:xfrm>
            <a:off x="2107580" y="4382429"/>
            <a:ext cx="401444" cy="11151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458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a:t>
            </a:r>
            <a:endParaRPr lang="en-US" dirty="0"/>
          </a:p>
        </p:txBody>
      </p:sp>
      <p:sp>
        <p:nvSpPr>
          <p:cNvPr id="3" name="Content Placeholder 2"/>
          <p:cNvSpPr>
            <a:spLocks noGrp="1"/>
          </p:cNvSpPr>
          <p:nvPr>
            <p:ph sz="half" idx="1"/>
          </p:nvPr>
        </p:nvSpPr>
        <p:spPr/>
        <p:txBody>
          <a:bodyPr/>
          <a:lstStyle/>
          <a:p>
            <a:pPr marL="0" indent="0">
              <a:buNone/>
            </a:pPr>
            <a:r>
              <a:rPr lang="en-US" dirty="0" smtClean="0"/>
              <a:t>Policy Violation Assessments can also be requested for concerns identified following:</a:t>
            </a:r>
          </a:p>
          <a:p>
            <a:r>
              <a:rPr lang="en-US" dirty="0" smtClean="0"/>
              <a:t>Safety Reviews</a:t>
            </a:r>
          </a:p>
          <a:p>
            <a:r>
              <a:rPr lang="en-US" dirty="0" smtClean="0"/>
              <a:t>Comprehensive Reviews</a:t>
            </a:r>
          </a:p>
          <a:p>
            <a:r>
              <a:rPr lang="en-US" dirty="0" smtClean="0"/>
              <a:t>Concerns identified by third parties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1"/>
            <a:ext cx="4038600" cy="4038600"/>
          </a:xfrm>
        </p:spPr>
      </p:pic>
    </p:spTree>
    <p:extLst>
      <p:ext uri="{BB962C8B-B14F-4D97-AF65-F5344CB8AC3E}">
        <p14:creationId xmlns:p14="http://schemas.microsoft.com/office/powerpoint/2010/main" val="2858002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Process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55" y="1417638"/>
            <a:ext cx="8757889" cy="3550802"/>
          </a:xfrm>
        </p:spPr>
      </p:pic>
    </p:spTree>
    <p:extLst>
      <p:ext uri="{BB962C8B-B14F-4D97-AF65-F5344CB8AC3E}">
        <p14:creationId xmlns:p14="http://schemas.microsoft.com/office/powerpoint/2010/main" val="4086587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Process</a:t>
            </a:r>
            <a:endParaRPr lang="en-US" dirty="0"/>
          </a:p>
        </p:txBody>
      </p:sp>
      <p:sp>
        <p:nvSpPr>
          <p:cNvPr id="3" name="Content Placeholder 2"/>
          <p:cNvSpPr>
            <a:spLocks noGrp="1"/>
          </p:cNvSpPr>
          <p:nvPr>
            <p:ph sz="half" idx="1"/>
          </p:nvPr>
        </p:nvSpPr>
        <p:spPr>
          <a:xfrm>
            <a:off x="457200" y="1600201"/>
            <a:ext cx="8229600" cy="4525963"/>
          </a:xfrm>
        </p:spPr>
        <p:txBody>
          <a:bodyPr>
            <a:normAutofit/>
          </a:bodyPr>
          <a:lstStyle/>
          <a:p>
            <a:pPr marL="0" indent="0">
              <a:buNone/>
            </a:pPr>
            <a:r>
              <a:rPr lang="en-US" dirty="0" smtClean="0"/>
              <a:t>Providers have the right to appeal a given PVA concurrence determination</a:t>
            </a:r>
          </a:p>
          <a:p>
            <a:r>
              <a:rPr lang="en-US" u="sng" dirty="0" smtClean="0"/>
              <a:t>Appeal Process</a:t>
            </a:r>
            <a:r>
              <a:rPr lang="en-US" dirty="0" smtClean="0"/>
              <a:t>:</a:t>
            </a:r>
          </a:p>
          <a:p>
            <a:pPr lvl="1"/>
            <a:r>
              <a:rPr lang="en-US" dirty="0" smtClean="0"/>
              <a:t>Written request </a:t>
            </a:r>
            <a:r>
              <a:rPr lang="en-US" dirty="0"/>
              <a:t>(PVA Appeal Request Form) submitted to assigned Monitoring </a:t>
            </a:r>
            <a:r>
              <a:rPr lang="en-US" dirty="0" smtClean="0"/>
              <a:t>Manager.</a:t>
            </a:r>
            <a:endParaRPr lang="en-US" dirty="0" smtClean="0"/>
          </a:p>
          <a:p>
            <a:pPr lvl="1"/>
            <a:r>
              <a:rPr lang="en-US" dirty="0" smtClean="0"/>
              <a:t>Indicate reason why you disagree with concurrence </a:t>
            </a:r>
            <a:r>
              <a:rPr lang="en-US" dirty="0" smtClean="0"/>
              <a:t>determination.</a:t>
            </a:r>
            <a:endParaRPr lang="en-US" dirty="0" smtClean="0"/>
          </a:p>
          <a:p>
            <a:pPr lvl="1"/>
            <a:r>
              <a:rPr lang="en-US" dirty="0"/>
              <a:t>Second level concurrence review conducted by OPM Leadership within 10 days of receipt of appeal </a:t>
            </a:r>
            <a:r>
              <a:rPr lang="en-US" dirty="0" smtClean="0"/>
              <a:t>request.</a:t>
            </a:r>
            <a:endParaRPr lang="en-US" dirty="0"/>
          </a:p>
          <a:p>
            <a:pPr lvl="1"/>
            <a:r>
              <a:rPr lang="en-US" dirty="0"/>
              <a:t>Final determination of appeal is </a:t>
            </a:r>
            <a:r>
              <a:rPr lang="en-US" dirty="0" smtClean="0"/>
              <a:t>reached.</a:t>
            </a:r>
            <a:endParaRPr lang="en-US" dirty="0"/>
          </a:p>
        </p:txBody>
      </p:sp>
    </p:spTree>
    <p:extLst>
      <p:ext uri="{BB962C8B-B14F-4D97-AF65-F5344CB8AC3E}">
        <p14:creationId xmlns:p14="http://schemas.microsoft.com/office/powerpoint/2010/main" val="230773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660401"/>
            <a:ext cx="8661400" cy="749300"/>
          </a:xfrm>
        </p:spPr>
        <p:txBody>
          <a:bodyPr>
            <a:normAutofit fontScale="90000"/>
          </a:bodyPr>
          <a:lstStyle/>
          <a:p>
            <a:r>
              <a:rPr lang="en-US" b="1" dirty="0" smtClean="0">
                <a:latin typeface="Minion Pro"/>
                <a:cs typeface="Minion Pro"/>
              </a:rPr>
              <a:t>Policy Violation Assessment Process</a:t>
            </a:r>
            <a:endParaRPr lang="en-US" b="1" dirty="0">
              <a:latin typeface="Minion Pro"/>
              <a:cs typeface="Minion Pro"/>
            </a:endParaRPr>
          </a:p>
        </p:txBody>
      </p:sp>
      <p:sp>
        <p:nvSpPr>
          <p:cNvPr id="3" name="Subtitle 2"/>
          <p:cNvSpPr>
            <a:spLocks noGrp="1"/>
          </p:cNvSpPr>
          <p:nvPr>
            <p:ph type="subTitle" idx="1"/>
          </p:nvPr>
        </p:nvSpPr>
        <p:spPr>
          <a:xfrm>
            <a:off x="330200" y="1651000"/>
            <a:ext cx="8661400" cy="3987800"/>
          </a:xfrm>
        </p:spPr>
        <p:txBody>
          <a:bodyPr>
            <a:normAutofit/>
          </a:bodyPr>
          <a:lstStyle/>
          <a:p>
            <a:pPr algn="r"/>
            <a:endParaRPr lang="en-US" sz="2800" dirty="0" smtClean="0"/>
          </a:p>
          <a:p>
            <a:pPr algn="r"/>
            <a:endParaRPr lang="en-US" sz="2800" dirty="0"/>
          </a:p>
          <a:p>
            <a:pPr algn="r"/>
            <a:endParaRPr lang="en-US" sz="2800" dirty="0" smtClean="0"/>
          </a:p>
          <a:p>
            <a:pPr algn="r"/>
            <a:endParaRPr lang="en-US" sz="2800" dirty="0"/>
          </a:p>
          <a:p>
            <a:pPr algn="r"/>
            <a:endParaRPr lang="en-US" sz="2800" dirty="0" smtClean="0"/>
          </a:p>
          <a:p>
            <a:pPr algn="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1651000"/>
            <a:ext cx="5588000" cy="4092442"/>
          </a:xfrm>
          <a:prstGeom prst="rect">
            <a:avLst/>
          </a:prstGeom>
        </p:spPr>
      </p:pic>
      <p:sp>
        <p:nvSpPr>
          <p:cNvPr id="5" name="TextBox 4"/>
          <p:cNvSpPr txBox="1"/>
          <p:nvPr/>
        </p:nvSpPr>
        <p:spPr>
          <a:xfrm>
            <a:off x="2712720" y="5588009"/>
            <a:ext cx="6278880" cy="523220"/>
          </a:xfrm>
          <a:prstGeom prst="rect">
            <a:avLst/>
          </a:prstGeom>
          <a:noFill/>
        </p:spPr>
        <p:txBody>
          <a:bodyPr wrap="square" rtlCol="0">
            <a:spAutoFit/>
          </a:bodyPr>
          <a:lstStyle/>
          <a:p>
            <a:pPr algn="r"/>
            <a:r>
              <a:rPr lang="en-US" sz="2800" dirty="0" smtClean="0"/>
              <a:t>Presented by Deborah Spaulding</a:t>
            </a:r>
            <a:endParaRPr lang="en-US" sz="2800" dirty="0"/>
          </a:p>
        </p:txBody>
      </p:sp>
    </p:spTree>
    <p:extLst>
      <p:ext uri="{BB962C8B-B14F-4D97-AF65-F5344CB8AC3E}">
        <p14:creationId xmlns:p14="http://schemas.microsoft.com/office/powerpoint/2010/main" val="98954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862" y="1266311"/>
            <a:ext cx="7430275" cy="4525963"/>
          </a:xfrm>
        </p:spPr>
      </p:pic>
      <p:sp>
        <p:nvSpPr>
          <p:cNvPr id="2" name="Title 1"/>
          <p:cNvSpPr>
            <a:spLocks noGrp="1"/>
          </p:cNvSpPr>
          <p:nvPr>
            <p:ph type="title"/>
          </p:nvPr>
        </p:nvSpPr>
        <p:spPr/>
        <p:txBody>
          <a:bodyPr/>
          <a:lstStyle/>
          <a:p>
            <a:r>
              <a:rPr lang="en-US" dirty="0" smtClean="0"/>
              <a:t>Information Only Cases</a:t>
            </a:r>
            <a:endParaRPr lang="en-US" dirty="0"/>
          </a:p>
        </p:txBody>
      </p:sp>
      <p:sp>
        <p:nvSpPr>
          <p:cNvPr id="6" name="Oval 5"/>
          <p:cNvSpPr/>
          <p:nvPr/>
        </p:nvSpPr>
        <p:spPr>
          <a:xfrm>
            <a:off x="3398554" y="5386589"/>
            <a:ext cx="3065171" cy="5022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2069753" y="5463863"/>
            <a:ext cx="1017431" cy="25113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070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Reporting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760" y="1224456"/>
            <a:ext cx="8084480" cy="4627668"/>
          </a:xfrm>
        </p:spPr>
      </p:pic>
    </p:spTree>
    <p:extLst>
      <p:ext uri="{BB962C8B-B14F-4D97-AF65-F5344CB8AC3E}">
        <p14:creationId xmlns:p14="http://schemas.microsoft.com/office/powerpoint/2010/main" val="107936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Reporting</a:t>
            </a:r>
            <a:endParaRPr lang="en-US" dirty="0"/>
          </a:p>
        </p:txBody>
      </p:sp>
      <p:sp>
        <p:nvSpPr>
          <p:cNvPr id="3" name="Content Placeholder 2"/>
          <p:cNvSpPr>
            <a:spLocks noGrp="1"/>
          </p:cNvSpPr>
          <p:nvPr>
            <p:ph idx="1"/>
          </p:nvPr>
        </p:nvSpPr>
        <p:spPr/>
        <p:txBody>
          <a:bodyPr/>
          <a:lstStyle/>
          <a:p>
            <a:pPr marL="0" indent="0">
              <a:buNone/>
            </a:pPr>
            <a:r>
              <a:rPr lang="en-US" dirty="0" smtClean="0"/>
              <a:t>Which entity below is considered to be a mandated reporter?</a:t>
            </a:r>
          </a:p>
          <a:p>
            <a:r>
              <a:rPr lang="en-US" dirty="0" smtClean="0"/>
              <a:t>A. School Officials</a:t>
            </a:r>
          </a:p>
          <a:p>
            <a:r>
              <a:rPr lang="en-US" dirty="0" smtClean="0"/>
              <a:t>B. Therapists/Medical Personnel</a:t>
            </a:r>
          </a:p>
          <a:p>
            <a:r>
              <a:rPr lang="en-US" dirty="0" smtClean="0"/>
              <a:t>C. DFCS Case Managers</a:t>
            </a:r>
          </a:p>
          <a:p>
            <a:r>
              <a:rPr lang="en-US" dirty="0" smtClean="0"/>
              <a:t>D. All of the above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918" y="3721995"/>
            <a:ext cx="2530699" cy="2088315"/>
          </a:xfrm>
          <a:prstGeom prst="rect">
            <a:avLst/>
          </a:prstGeom>
        </p:spPr>
      </p:pic>
    </p:spTree>
    <p:extLst>
      <p:ext uri="{BB962C8B-B14F-4D97-AF65-F5344CB8AC3E}">
        <p14:creationId xmlns:p14="http://schemas.microsoft.com/office/powerpoint/2010/main" val="1955944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Reporting</a:t>
            </a:r>
            <a:endParaRPr lang="en-US" dirty="0"/>
          </a:p>
        </p:txBody>
      </p:sp>
      <p:sp>
        <p:nvSpPr>
          <p:cNvPr id="3" name="Content Placeholder 2"/>
          <p:cNvSpPr>
            <a:spLocks noGrp="1"/>
          </p:cNvSpPr>
          <p:nvPr>
            <p:ph idx="1"/>
          </p:nvPr>
        </p:nvSpPr>
        <p:spPr>
          <a:xfrm>
            <a:off x="457200" y="1417639"/>
            <a:ext cx="8229600" cy="4708526"/>
          </a:xfrm>
        </p:spPr>
        <p:txBody>
          <a:bodyPr>
            <a:normAutofit fontScale="92500" lnSpcReduction="10000"/>
          </a:bodyPr>
          <a:lstStyle/>
          <a:p>
            <a:pPr marL="0" indent="0" algn="ctr">
              <a:buNone/>
            </a:pPr>
            <a:r>
              <a:rPr lang="en-US" sz="7200" b="1" dirty="0" smtClean="0">
                <a:solidFill>
                  <a:srgbClr val="FF0000"/>
                </a:solidFill>
              </a:rPr>
              <a:t>YOU!!!</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Any agency (including all staff) providing care for children are considered to be mandated reporters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281" y="2350440"/>
            <a:ext cx="2762250" cy="2543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73" y="2311959"/>
            <a:ext cx="3048000" cy="2581656"/>
          </a:xfrm>
          <a:prstGeom prst="rect">
            <a:avLst/>
          </a:prstGeom>
        </p:spPr>
      </p:pic>
    </p:spTree>
    <p:extLst>
      <p:ext uri="{BB962C8B-B14F-4D97-AF65-F5344CB8AC3E}">
        <p14:creationId xmlns:p14="http://schemas.microsoft.com/office/powerpoint/2010/main" val="139842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Case to Report??</a:t>
            </a:r>
            <a:endParaRPr lang="en-US" dirty="0"/>
          </a:p>
        </p:txBody>
      </p:sp>
      <p:sp>
        <p:nvSpPr>
          <p:cNvPr id="3" name="Text Placeholder 2"/>
          <p:cNvSpPr>
            <a:spLocks noGrp="1"/>
          </p:cNvSpPr>
          <p:nvPr>
            <p:ph type="body" idx="1"/>
          </p:nvPr>
        </p:nvSpPr>
        <p:spPr>
          <a:xfrm>
            <a:off x="457200" y="1256396"/>
            <a:ext cx="4040188" cy="639762"/>
          </a:xfrm>
        </p:spPr>
        <p:txBody>
          <a:bodyPr/>
          <a:lstStyle/>
          <a:p>
            <a:pPr algn="ctr"/>
            <a:r>
              <a:rPr lang="en-US" dirty="0" smtClean="0"/>
              <a:t>Case Scenario 1</a:t>
            </a:r>
            <a:endParaRPr lang="en-US" dirty="0"/>
          </a:p>
        </p:txBody>
      </p:sp>
      <p:sp>
        <p:nvSpPr>
          <p:cNvPr id="4" name="Content Placeholder 3"/>
          <p:cNvSpPr>
            <a:spLocks noGrp="1"/>
          </p:cNvSpPr>
          <p:nvPr>
            <p:ph sz="half" idx="2"/>
          </p:nvPr>
        </p:nvSpPr>
        <p:spPr>
          <a:xfrm>
            <a:off x="457201" y="1896158"/>
            <a:ext cx="4040188" cy="4324339"/>
          </a:xfrm>
          <a:ln w="25400" cmpd="sng">
            <a:solidFill>
              <a:schemeClr val="tx1"/>
            </a:solidFill>
          </a:ln>
        </p:spPr>
        <p:txBody>
          <a:bodyPr>
            <a:normAutofit fontScale="70000" lnSpcReduction="20000"/>
          </a:bodyPr>
          <a:lstStyle/>
          <a:p>
            <a:pPr marL="0" indent="0">
              <a:buNone/>
            </a:pPr>
            <a:r>
              <a:rPr lang="en-US" dirty="0" smtClean="0"/>
              <a:t>Happy Days CCI staff Marge Simpson was completing her 15 minutes check at 11:30pm. When Ms. Simpson entered the room of youth Bart Simpson and his roommate youth Phil Foster, Phil was observed to be in Bart’s bed under the covers. Ms. Simpson overheard the youth giggling. Staff Ms. Simpson immediately separated Bart and Phil and asked what was going on and why Phil was in Bart’s bed. Phil stated he was scared so he climbed into Bart’s bed for comfort. Bart stated Phil touched him in his privates and that’s why he giggled. Phil denied touching Bart. Bart has a history of fabricating stories of being inappropriately touched by other youth in the past which has been found to be false. As a result, it is likely that Bart is fabricating what occurred.</a:t>
            </a:r>
            <a:endParaRPr lang="en-US" dirty="0"/>
          </a:p>
        </p:txBody>
      </p:sp>
      <p:sp>
        <p:nvSpPr>
          <p:cNvPr id="5" name="Text Placeholder 4"/>
          <p:cNvSpPr>
            <a:spLocks noGrp="1"/>
          </p:cNvSpPr>
          <p:nvPr>
            <p:ph type="body" sz="quarter" idx="3"/>
          </p:nvPr>
        </p:nvSpPr>
        <p:spPr>
          <a:xfrm>
            <a:off x="4645026" y="1246044"/>
            <a:ext cx="4041775" cy="639762"/>
          </a:xfrm>
        </p:spPr>
        <p:txBody>
          <a:bodyPr/>
          <a:lstStyle/>
          <a:p>
            <a:pPr algn="ctr"/>
            <a:r>
              <a:rPr lang="en-US" dirty="0" smtClean="0"/>
              <a:t>Case Scenario 2</a:t>
            </a:r>
            <a:endParaRPr lang="en-US" dirty="0"/>
          </a:p>
        </p:txBody>
      </p:sp>
      <p:sp>
        <p:nvSpPr>
          <p:cNvPr id="6" name="Content Placeholder 5"/>
          <p:cNvSpPr>
            <a:spLocks noGrp="1"/>
          </p:cNvSpPr>
          <p:nvPr>
            <p:ph sz="quarter" idx="4"/>
          </p:nvPr>
        </p:nvSpPr>
        <p:spPr>
          <a:xfrm>
            <a:off x="4645026" y="1896159"/>
            <a:ext cx="4041775" cy="4324338"/>
          </a:xfrm>
          <a:ln w="25400">
            <a:solidFill>
              <a:schemeClr val="tx1"/>
            </a:solidFill>
          </a:ln>
        </p:spPr>
        <p:txBody>
          <a:bodyPr>
            <a:normAutofit fontScale="70000" lnSpcReduction="20000"/>
          </a:bodyPr>
          <a:lstStyle/>
          <a:p>
            <a:pPr marL="0" indent="0">
              <a:buNone/>
            </a:pPr>
            <a:r>
              <a:rPr lang="en-US" dirty="0" smtClean="0"/>
              <a:t>Happy Days CCI staff Mr. Simpson took the group outside for a group activity. During the group activity, staff Mr. Simpson noticed that youth Lisa Simpson and youth Suzie McCall engaged in a verbal confrontation. At that point, youth Leslie Foster informed Mr. Simpson that she needed to use the restroom. Mr. Simpson walked youth Leslie back to the cottage to allow her to use the restroom. When Mr. Simpson returned, youth Lisa had youth Suzie on the ground punching her. Mr. Simpson broke up the fight and redirected both youth back to the cottage. Ice was applied to Lisa’s hand to reduce swelling and ointment applied to Suzie’s face which had a visible cut on her cheek. A head count was completed and discovered that Samantha and Cassandra was unaccounted for. A missing person police report was made.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28" y="464516"/>
            <a:ext cx="1717631" cy="11014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165" y="446337"/>
            <a:ext cx="1377503" cy="1377503"/>
          </a:xfrm>
          <a:prstGeom prst="rect">
            <a:avLst/>
          </a:prstGeom>
        </p:spPr>
      </p:pic>
    </p:spTree>
    <p:extLst>
      <p:ext uri="{BB962C8B-B14F-4D97-AF65-F5344CB8AC3E}">
        <p14:creationId xmlns:p14="http://schemas.microsoft.com/office/powerpoint/2010/main" val="472599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23097"/>
          </a:xfrm>
        </p:spPr>
        <p:txBody>
          <a:bodyPr>
            <a:normAutofit/>
          </a:bodyPr>
          <a:lstStyle/>
          <a:p>
            <a:r>
              <a:rPr lang="en-US" b="1" u="sng" dirty="0" smtClean="0">
                <a:solidFill>
                  <a:srgbClr val="FF0000"/>
                </a:solidFill>
              </a:rPr>
              <a:t>Both</a:t>
            </a:r>
            <a:endParaRPr lang="en-US" b="1" u="sng" dirty="0">
              <a:solidFill>
                <a:srgbClr val="FF0000"/>
              </a:solidFill>
            </a:endParaRPr>
          </a:p>
        </p:txBody>
      </p:sp>
      <p:sp>
        <p:nvSpPr>
          <p:cNvPr id="3" name="Content Placeholder 2"/>
          <p:cNvSpPr>
            <a:spLocks noGrp="1"/>
          </p:cNvSpPr>
          <p:nvPr>
            <p:ph idx="1"/>
          </p:nvPr>
        </p:nvSpPr>
        <p:spPr>
          <a:xfrm>
            <a:off x="457201" y="1004553"/>
            <a:ext cx="6973909" cy="5473520"/>
          </a:xfrm>
        </p:spPr>
        <p:txBody>
          <a:bodyPr>
            <a:normAutofit fontScale="70000" lnSpcReduction="20000"/>
          </a:bodyPr>
          <a:lstStyle/>
          <a:p>
            <a:pPr marL="0" indent="0">
              <a:buNone/>
            </a:pPr>
            <a:r>
              <a:rPr lang="en-US" b="1" u="sng" dirty="0" smtClean="0"/>
              <a:t>Case scenario 1: </a:t>
            </a:r>
          </a:p>
          <a:p>
            <a:r>
              <a:rPr lang="en-US" dirty="0" smtClean="0"/>
              <a:t>Despite a past history of fabricating stories, Bart alleges that another youth touched him inappropriately</a:t>
            </a:r>
          </a:p>
          <a:p>
            <a:r>
              <a:rPr lang="en-US" dirty="0" smtClean="0"/>
              <a:t>It’s Bart’s word against Phil’s and there’s no way of really knowing what occurred under the covers </a:t>
            </a:r>
          </a:p>
          <a:p>
            <a:r>
              <a:rPr lang="en-US" dirty="0" smtClean="0"/>
              <a:t>Any child on child sexual incident must be reported </a:t>
            </a:r>
          </a:p>
          <a:p>
            <a:pPr marL="0" indent="0">
              <a:buNone/>
            </a:pPr>
            <a:r>
              <a:rPr lang="en-US" b="1" u="sng" dirty="0" smtClean="0"/>
              <a:t>Case scenario 2:</a:t>
            </a:r>
          </a:p>
          <a:p>
            <a:r>
              <a:rPr lang="en-US" dirty="0" smtClean="0"/>
              <a:t>Staff left youth alone resulting in youth fighting causing injury</a:t>
            </a:r>
          </a:p>
          <a:p>
            <a:r>
              <a:rPr lang="en-US" dirty="0" smtClean="0"/>
              <a:t>Staff failed to redirect youth to de-escalate the verbal confrontation between Lisa and Suzie which caused the confrontation to escalate to become more physical</a:t>
            </a:r>
          </a:p>
          <a:p>
            <a:r>
              <a:rPr lang="en-US" dirty="0" smtClean="0"/>
              <a:t>Temporary lack of supervision of youth resulted in some youth running away</a:t>
            </a:r>
          </a:p>
          <a:p>
            <a:r>
              <a:rPr lang="en-US" dirty="0" smtClean="0"/>
              <a:t>Lisa and Suzie were not medically assessed and just provided with ice packs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490" y="3611961"/>
            <a:ext cx="1362075" cy="1752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277" y="639595"/>
            <a:ext cx="1714500" cy="2362200"/>
          </a:xfrm>
          <a:prstGeom prst="rect">
            <a:avLst/>
          </a:prstGeom>
        </p:spPr>
      </p:pic>
    </p:spTree>
    <p:extLst>
      <p:ext uri="{BB962C8B-B14F-4D97-AF65-F5344CB8AC3E}">
        <p14:creationId xmlns:p14="http://schemas.microsoft.com/office/powerpoint/2010/main" val="49944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Events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040" y="1687132"/>
            <a:ext cx="8439919" cy="3449358"/>
          </a:xfrm>
        </p:spPr>
      </p:pic>
    </p:spTree>
    <p:extLst>
      <p:ext uri="{BB962C8B-B14F-4D97-AF65-F5344CB8AC3E}">
        <p14:creationId xmlns:p14="http://schemas.microsoft.com/office/powerpoint/2010/main" val="505197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Event Documentation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smtClean="0"/>
              <a:t>Reporting Timeframe</a:t>
            </a:r>
            <a:r>
              <a:rPr lang="en-US" b="1" dirty="0" smtClean="0"/>
              <a:t>:</a:t>
            </a:r>
          </a:p>
          <a:p>
            <a:r>
              <a:rPr lang="en-US" dirty="0" smtClean="0"/>
              <a:t>When a child related significant event occurs, documentation of that incident requires entry into GA+SCORE within </a:t>
            </a:r>
            <a:r>
              <a:rPr lang="en-US" b="1" u="sng" dirty="0" smtClean="0">
                <a:solidFill>
                  <a:srgbClr val="FF0000"/>
                </a:solidFill>
              </a:rPr>
              <a:t>one calendar day </a:t>
            </a:r>
            <a:r>
              <a:rPr lang="en-US" dirty="0" smtClean="0"/>
              <a:t>of date of incident or date of notification</a:t>
            </a:r>
          </a:p>
          <a:p>
            <a:r>
              <a:rPr lang="en-US" dirty="0" smtClean="0"/>
              <a:t>Significant events should critically assess:</a:t>
            </a:r>
          </a:p>
          <a:p>
            <a:pPr lvl="1"/>
            <a:r>
              <a:rPr lang="en-US" dirty="0" smtClean="0"/>
              <a:t>What happened?</a:t>
            </a:r>
          </a:p>
          <a:p>
            <a:pPr lvl="1"/>
            <a:r>
              <a:rPr lang="en-US" dirty="0" smtClean="0"/>
              <a:t>When did this occur?</a:t>
            </a:r>
          </a:p>
          <a:p>
            <a:pPr lvl="1"/>
            <a:r>
              <a:rPr lang="en-US" dirty="0" smtClean="0"/>
              <a:t>Who was involved?</a:t>
            </a:r>
          </a:p>
          <a:p>
            <a:pPr lvl="1"/>
            <a:r>
              <a:rPr lang="en-US" dirty="0" smtClean="0"/>
              <a:t>Where was the caregiver at the time?</a:t>
            </a:r>
          </a:p>
          <a:p>
            <a:pPr lvl="1"/>
            <a:r>
              <a:rPr lang="en-US" dirty="0" smtClean="0"/>
              <a:t>How was the incident handled/resolved?</a:t>
            </a:r>
          </a:p>
          <a:p>
            <a:pPr lvl="1"/>
            <a:r>
              <a:rPr lang="en-US" dirty="0" smtClean="0"/>
              <a:t>Why did this occur?  </a:t>
            </a:r>
          </a:p>
          <a:p>
            <a:pPr lvl="1"/>
            <a:r>
              <a:rPr lang="en-US" dirty="0" smtClean="0"/>
              <a:t>Was follow up needed?</a:t>
            </a:r>
            <a:endParaRPr lang="en-US" dirty="0"/>
          </a:p>
        </p:txBody>
      </p:sp>
    </p:spTree>
    <p:extLst>
      <p:ext uri="{BB962C8B-B14F-4D97-AF65-F5344CB8AC3E}">
        <p14:creationId xmlns:p14="http://schemas.microsoft.com/office/powerpoint/2010/main" val="4059062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4004"/>
          </a:xfrm>
        </p:spPr>
        <p:txBody>
          <a:bodyPr>
            <a:normAutofit fontScale="90000"/>
          </a:bodyPr>
          <a:lstStyle/>
          <a:p>
            <a:r>
              <a:rPr lang="en-US" dirty="0" smtClean="0"/>
              <a:t>What’s Missing?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8676" y="888642"/>
            <a:ext cx="6654009" cy="5164428"/>
          </a:xfrm>
        </p:spPr>
      </p:pic>
    </p:spTree>
    <p:extLst>
      <p:ext uri="{BB962C8B-B14F-4D97-AF65-F5344CB8AC3E}">
        <p14:creationId xmlns:p14="http://schemas.microsoft.com/office/powerpoint/2010/main" val="1029769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Events</a:t>
            </a:r>
            <a:endParaRPr lang="en-US" dirty="0"/>
          </a:p>
        </p:txBody>
      </p:sp>
      <p:sp>
        <p:nvSpPr>
          <p:cNvPr id="3" name="Content Placeholder 2"/>
          <p:cNvSpPr>
            <a:spLocks noGrp="1"/>
          </p:cNvSpPr>
          <p:nvPr>
            <p:ph idx="1"/>
          </p:nvPr>
        </p:nvSpPr>
        <p:spPr>
          <a:xfrm>
            <a:off x="457200" y="1600202"/>
            <a:ext cx="6342845" cy="4208170"/>
          </a:xfrm>
        </p:spPr>
        <p:txBody>
          <a:bodyPr>
            <a:normAutofit fontScale="77500" lnSpcReduction="20000"/>
          </a:bodyPr>
          <a:lstStyle/>
          <a:p>
            <a:pPr marL="0" indent="0">
              <a:buNone/>
            </a:pPr>
            <a:r>
              <a:rPr lang="en-US" b="1" u="sng" dirty="0" smtClean="0"/>
              <a:t>Things to remember:</a:t>
            </a:r>
          </a:p>
          <a:p>
            <a:r>
              <a:rPr lang="en-US" dirty="0" smtClean="0"/>
              <a:t>Who, What, Where, How, </a:t>
            </a:r>
            <a:r>
              <a:rPr lang="en-US" dirty="0" smtClean="0"/>
              <a:t>Why and </a:t>
            </a:r>
            <a:r>
              <a:rPr lang="en-US" dirty="0" smtClean="0"/>
              <a:t>Follow </a:t>
            </a:r>
            <a:r>
              <a:rPr lang="en-US" dirty="0" smtClean="0"/>
              <a:t>Up?</a:t>
            </a:r>
            <a:endParaRPr lang="en-US" dirty="0" smtClean="0"/>
          </a:p>
          <a:p>
            <a:r>
              <a:rPr lang="en-US" dirty="0" smtClean="0"/>
              <a:t>Enter youth’s full name (no abbreviations for RBWO youth)</a:t>
            </a:r>
          </a:p>
          <a:p>
            <a:r>
              <a:rPr lang="en-US" dirty="0" smtClean="0"/>
              <a:t>Enter in staff involved full name</a:t>
            </a:r>
          </a:p>
          <a:p>
            <a:r>
              <a:rPr lang="en-US" dirty="0" smtClean="0"/>
              <a:t>Report incident into GA+SCORE within one calendar day of </a:t>
            </a:r>
            <a:r>
              <a:rPr lang="en-US" dirty="0" smtClean="0"/>
              <a:t>incident.</a:t>
            </a:r>
            <a:endParaRPr lang="en-US" dirty="0" smtClean="0"/>
          </a:p>
          <a:p>
            <a:r>
              <a:rPr lang="en-US" dirty="0" smtClean="0"/>
              <a:t>Enter in significant event whenever notified of CPS </a:t>
            </a:r>
            <a:r>
              <a:rPr lang="en-US" dirty="0" smtClean="0"/>
              <a:t>involvement.</a:t>
            </a:r>
            <a:endParaRPr lang="en-US" dirty="0" smtClean="0"/>
          </a:p>
          <a:p>
            <a:r>
              <a:rPr lang="en-US" dirty="0" smtClean="0"/>
              <a:t>Ensure significant event is correctly </a:t>
            </a:r>
            <a:r>
              <a:rPr lang="en-US" dirty="0" smtClean="0"/>
              <a:t>categorized.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648" y="2650730"/>
            <a:ext cx="2194455" cy="3247794"/>
          </a:xfrm>
          <a:prstGeom prst="rect">
            <a:avLst/>
          </a:prstGeom>
        </p:spPr>
      </p:pic>
    </p:spTree>
    <p:extLst>
      <p:ext uri="{BB962C8B-B14F-4D97-AF65-F5344CB8AC3E}">
        <p14:creationId xmlns:p14="http://schemas.microsoft.com/office/powerpoint/2010/main" val="2222315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 (PVA)</a:t>
            </a:r>
            <a:endParaRPr lang="en-US" dirty="0"/>
          </a:p>
        </p:txBody>
      </p:sp>
      <p:sp>
        <p:nvSpPr>
          <p:cNvPr id="3" name="Content Placeholder 2"/>
          <p:cNvSpPr>
            <a:spLocks noGrp="1"/>
          </p:cNvSpPr>
          <p:nvPr>
            <p:ph sz="half" idx="1"/>
          </p:nvPr>
        </p:nvSpPr>
        <p:spPr>
          <a:xfrm>
            <a:off x="81280" y="1727200"/>
            <a:ext cx="6888480" cy="4023360"/>
          </a:xfrm>
        </p:spPr>
        <p:txBody>
          <a:bodyPr>
            <a:normAutofit/>
          </a:bodyPr>
          <a:lstStyle/>
          <a:p>
            <a:pPr marL="0" indent="0">
              <a:buNone/>
            </a:pPr>
            <a:r>
              <a:rPr lang="en-US" b="1" dirty="0" smtClean="0"/>
              <a:t>What is a Policy Violation Assessment (PVA)?</a:t>
            </a:r>
          </a:p>
          <a:p>
            <a:pPr marL="0" indent="0">
              <a:buNone/>
            </a:pPr>
            <a:endParaRPr lang="en-US" b="1" dirty="0"/>
          </a:p>
          <a:p>
            <a:pPr marL="0" indent="0">
              <a:buNone/>
            </a:pPr>
            <a:r>
              <a:rPr lang="en-US" dirty="0" smtClean="0"/>
              <a:t>A </a:t>
            </a:r>
            <a:r>
              <a:rPr lang="en-US" b="1" dirty="0" smtClean="0"/>
              <a:t>P</a:t>
            </a:r>
            <a:r>
              <a:rPr lang="en-US" dirty="0" smtClean="0"/>
              <a:t>olicy </a:t>
            </a:r>
            <a:r>
              <a:rPr lang="en-US" b="1" dirty="0" smtClean="0"/>
              <a:t>V</a:t>
            </a:r>
            <a:r>
              <a:rPr lang="en-US" dirty="0" smtClean="0"/>
              <a:t>iolation </a:t>
            </a:r>
            <a:r>
              <a:rPr lang="en-US" b="1" dirty="0" smtClean="0"/>
              <a:t>A</a:t>
            </a:r>
            <a:r>
              <a:rPr lang="en-US" dirty="0" smtClean="0"/>
              <a:t>ssessment </a:t>
            </a:r>
            <a:r>
              <a:rPr lang="en-US" b="1" dirty="0" smtClean="0"/>
              <a:t>(PVA) </a:t>
            </a:r>
            <a:r>
              <a:rPr lang="en-US" dirty="0" smtClean="0"/>
              <a:t>is an assessment completed to assess whether a child or staff related incident involved any policy </a:t>
            </a:r>
            <a:r>
              <a:rPr lang="en-US" dirty="0" smtClean="0"/>
              <a:t>violations.</a:t>
            </a:r>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8560" y="3738880"/>
            <a:ext cx="2885440" cy="2181393"/>
          </a:xfrm>
        </p:spPr>
      </p:pic>
    </p:spTree>
    <p:extLst>
      <p:ext uri="{BB962C8B-B14F-4D97-AF65-F5344CB8AC3E}">
        <p14:creationId xmlns:p14="http://schemas.microsoft.com/office/powerpoint/2010/main" val="396128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544" y="1167574"/>
            <a:ext cx="6900912" cy="4600608"/>
          </a:xfrm>
        </p:spPr>
      </p:pic>
    </p:spTree>
    <p:extLst>
      <p:ext uri="{BB962C8B-B14F-4D97-AF65-F5344CB8AC3E}">
        <p14:creationId xmlns:p14="http://schemas.microsoft.com/office/powerpoint/2010/main" val="2157828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Deborah Spaulding</a:t>
            </a:r>
          </a:p>
          <a:p>
            <a:pPr marL="0" indent="0" algn="ctr">
              <a:buNone/>
            </a:pPr>
            <a:r>
              <a:rPr lang="en-US" sz="2400" u="sng" dirty="0" smtClean="0">
                <a:solidFill>
                  <a:srgbClr val="0070C0"/>
                </a:solidFill>
              </a:rPr>
              <a:t>Deborah.Spaulding@dhs.ga.gov</a:t>
            </a:r>
          </a:p>
          <a:p>
            <a:pPr marL="0" indent="0" algn="ctr">
              <a:buNone/>
            </a:pPr>
            <a:r>
              <a:rPr lang="en-US" sz="2400" dirty="0" smtClean="0"/>
              <a:t>Office 404-463-7256</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017" y="1304522"/>
            <a:ext cx="4159875" cy="3301489"/>
          </a:xfrm>
          <a:prstGeom prst="rect">
            <a:avLst/>
          </a:prstGeom>
        </p:spPr>
      </p:pic>
    </p:spTree>
    <p:extLst>
      <p:ext uri="{BB962C8B-B14F-4D97-AF65-F5344CB8AC3E}">
        <p14:creationId xmlns:p14="http://schemas.microsoft.com/office/powerpoint/2010/main" val="1097530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2444" y="1808480"/>
            <a:ext cx="4245756" cy="3918226"/>
          </a:xfrm>
        </p:spPr>
      </p:pic>
      <p:sp>
        <p:nvSpPr>
          <p:cNvPr id="4" name="Content Placeholder 3"/>
          <p:cNvSpPr>
            <a:spLocks noGrp="1"/>
          </p:cNvSpPr>
          <p:nvPr>
            <p:ph sz="half" idx="2"/>
          </p:nvPr>
        </p:nvSpPr>
        <p:spPr>
          <a:xfrm>
            <a:off x="4648200" y="1417639"/>
            <a:ext cx="4038600" cy="4708526"/>
          </a:xfrm>
        </p:spPr>
        <p:txBody>
          <a:bodyPr/>
          <a:lstStyle/>
          <a:p>
            <a:pPr marL="0" indent="0">
              <a:buNone/>
            </a:pPr>
            <a:r>
              <a:rPr lang="en-US" b="1" dirty="0" smtClean="0"/>
              <a:t>Why </a:t>
            </a:r>
            <a:r>
              <a:rPr lang="en-US" b="1" dirty="0"/>
              <a:t>is a PVA needed?</a:t>
            </a:r>
          </a:p>
          <a:p>
            <a:pPr marL="0" indent="0">
              <a:buNone/>
            </a:pPr>
            <a:r>
              <a:rPr lang="en-US" dirty="0"/>
              <a:t>A PVA is needed to further assess any situation in which a determination is needed of whether any policy violations have occurred. </a:t>
            </a:r>
          </a:p>
          <a:p>
            <a:endParaRPr lang="en-US" dirty="0"/>
          </a:p>
        </p:txBody>
      </p:sp>
    </p:spTree>
    <p:extLst>
      <p:ext uri="{BB962C8B-B14F-4D97-AF65-F5344CB8AC3E}">
        <p14:creationId xmlns:p14="http://schemas.microsoft.com/office/powerpoint/2010/main" val="198311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a:t>
            </a:r>
            <a:endParaRPr lang="en-US" dirty="0"/>
          </a:p>
        </p:txBody>
      </p:sp>
      <p:sp>
        <p:nvSpPr>
          <p:cNvPr id="3" name="Content Placeholder 2"/>
          <p:cNvSpPr>
            <a:spLocks noGrp="1"/>
          </p:cNvSpPr>
          <p:nvPr>
            <p:ph sz="half" idx="1"/>
          </p:nvPr>
        </p:nvSpPr>
        <p:spPr>
          <a:xfrm>
            <a:off x="457200" y="1417639"/>
            <a:ext cx="6289040" cy="5166042"/>
          </a:xfrm>
        </p:spPr>
        <p:txBody>
          <a:bodyPr>
            <a:normAutofit/>
          </a:bodyPr>
          <a:lstStyle/>
          <a:p>
            <a:pPr marL="0" indent="0">
              <a:buNone/>
            </a:pPr>
            <a:endParaRPr lang="en-US" b="1" dirty="0" smtClean="0"/>
          </a:p>
          <a:p>
            <a:pPr marL="0" indent="0">
              <a:buNone/>
            </a:pPr>
            <a:r>
              <a:rPr lang="en-US" b="1" dirty="0" smtClean="0"/>
              <a:t>When is a PVA required for completion?</a:t>
            </a:r>
          </a:p>
          <a:p>
            <a:r>
              <a:rPr lang="en-US" dirty="0" smtClean="0"/>
              <a:t>A PVA is required for completion when either:</a:t>
            </a:r>
          </a:p>
          <a:p>
            <a:pPr lvl="1"/>
            <a:r>
              <a:rPr lang="en-US" dirty="0" smtClean="0"/>
              <a:t>A CPS alert is received regarding allegations against a group home, staff or child placed in a group home</a:t>
            </a:r>
          </a:p>
          <a:p>
            <a:pPr lvl="1"/>
            <a:r>
              <a:rPr lang="en-US" dirty="0" smtClean="0"/>
              <a:t>OPM identifies a need for a PVA to be completed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4300" y="2287366"/>
            <a:ext cx="2438400" cy="3151632"/>
          </a:xfrm>
        </p:spPr>
      </p:pic>
    </p:spTree>
    <p:extLst>
      <p:ext uri="{BB962C8B-B14F-4D97-AF65-F5344CB8AC3E}">
        <p14:creationId xmlns:p14="http://schemas.microsoft.com/office/powerpoint/2010/main" val="1109930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sp>
        <p:nvSpPr>
          <p:cNvPr id="3" name="Content Placeholder 2"/>
          <p:cNvSpPr>
            <a:spLocks noGrp="1"/>
          </p:cNvSpPr>
          <p:nvPr>
            <p:ph sz="half" idx="1"/>
          </p:nvPr>
        </p:nvSpPr>
        <p:spPr>
          <a:xfrm>
            <a:off x="457200" y="1600201"/>
            <a:ext cx="8229600" cy="4525963"/>
          </a:xfrm>
        </p:spPr>
        <p:txBody>
          <a:bodyPr>
            <a:normAutofit lnSpcReduction="10000"/>
          </a:bodyPr>
          <a:lstStyle/>
          <a:p>
            <a:pPr marL="0" indent="0">
              <a:buNone/>
            </a:pPr>
            <a:r>
              <a:rPr lang="en-US" u="sng" dirty="0" smtClean="0"/>
              <a:t>Policy Violation Assessment Timeline (CPS Involvement)</a:t>
            </a:r>
          </a:p>
          <a:p>
            <a:r>
              <a:rPr lang="en-US" dirty="0" smtClean="0"/>
              <a:t>Risk Management section receives notification of the CPS incident involving the agency, staff or child placed in a group </a:t>
            </a:r>
            <a:r>
              <a:rPr lang="en-US" dirty="0" smtClean="0"/>
              <a:t>home.</a:t>
            </a:r>
            <a:endParaRPr lang="en-US" dirty="0" smtClean="0"/>
          </a:p>
          <a:p>
            <a:r>
              <a:rPr lang="en-US" dirty="0" smtClean="0"/>
              <a:t>A PVA request is entered into GA+SCORE if the incident is screened out </a:t>
            </a:r>
            <a:r>
              <a:rPr lang="en-US" dirty="0"/>
              <a:t>or when an initial notification of an investigation closure is </a:t>
            </a:r>
            <a:r>
              <a:rPr lang="en-US" dirty="0" smtClean="0"/>
              <a:t>received.</a:t>
            </a:r>
            <a:endParaRPr lang="en-US" dirty="0"/>
          </a:p>
          <a:p>
            <a:r>
              <a:rPr lang="en-US" dirty="0" smtClean="0"/>
              <a:t>If the notification is regarding a pending investigation, a PVA is requested 7 days following the date of initial </a:t>
            </a:r>
            <a:r>
              <a:rPr lang="en-US" dirty="0" smtClean="0"/>
              <a:t>notification.</a:t>
            </a:r>
            <a:endParaRPr lang="en-US" dirty="0"/>
          </a:p>
        </p:txBody>
      </p:sp>
    </p:spTree>
    <p:extLst>
      <p:ext uri="{BB962C8B-B14F-4D97-AF65-F5344CB8AC3E}">
        <p14:creationId xmlns:p14="http://schemas.microsoft.com/office/powerpoint/2010/main" val="2967696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 </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u="sng" dirty="0"/>
              <a:t>Policy Violation Assessment Timeline </a:t>
            </a:r>
            <a:endParaRPr lang="en-US" u="sng" dirty="0" smtClean="0"/>
          </a:p>
          <a:p>
            <a:pPr marL="0" indent="0" algn="ctr">
              <a:buNone/>
            </a:pPr>
            <a:r>
              <a:rPr lang="en-US" u="sng" dirty="0" smtClean="0"/>
              <a:t>(</a:t>
            </a:r>
            <a:r>
              <a:rPr lang="en-US" u="sng" dirty="0"/>
              <a:t>CPS Involvement)</a:t>
            </a:r>
          </a:p>
          <a:p>
            <a:r>
              <a:rPr lang="en-US" dirty="0" smtClean="0"/>
              <a:t>Provider receives PVA request via automated email response from </a:t>
            </a:r>
            <a:r>
              <a:rPr lang="en-US" dirty="0" smtClean="0"/>
              <a:t>GA+SCORE.</a:t>
            </a:r>
            <a:endParaRPr lang="en-US" dirty="0" smtClean="0"/>
          </a:p>
          <a:p>
            <a:r>
              <a:rPr lang="en-US" dirty="0" smtClean="0"/>
              <a:t>Provider has 15 calendar days to complete the PVA from date of notification from </a:t>
            </a:r>
            <a:r>
              <a:rPr lang="en-US" dirty="0" smtClean="0"/>
              <a:t>GA+SCORE.</a:t>
            </a:r>
            <a:endParaRPr lang="en-US" dirty="0" smtClean="0"/>
          </a:p>
          <a:p>
            <a:r>
              <a:rPr lang="en-US" dirty="0" smtClean="0"/>
              <a:t>Provider uploads PVA </a:t>
            </a:r>
            <a:r>
              <a:rPr lang="en-US" b="1" dirty="0" smtClean="0"/>
              <a:t>directly</a:t>
            </a:r>
            <a:r>
              <a:rPr lang="en-US" dirty="0" smtClean="0"/>
              <a:t> into GA+SCORE under corresponding CPS notification for </a:t>
            </a:r>
            <a:r>
              <a:rPr lang="en-US" dirty="0" smtClean="0"/>
              <a:t>review.</a:t>
            </a:r>
            <a:endParaRPr lang="en-US" dirty="0"/>
          </a:p>
        </p:txBody>
      </p:sp>
    </p:spTree>
    <p:extLst>
      <p:ext uri="{BB962C8B-B14F-4D97-AF65-F5344CB8AC3E}">
        <p14:creationId xmlns:p14="http://schemas.microsoft.com/office/powerpoint/2010/main" val="3957970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194" y="1417638"/>
            <a:ext cx="3473612" cy="4525963"/>
          </a:xfrm>
        </p:spPr>
      </p:pic>
    </p:spTree>
    <p:extLst>
      <p:ext uri="{BB962C8B-B14F-4D97-AF65-F5344CB8AC3E}">
        <p14:creationId xmlns:p14="http://schemas.microsoft.com/office/powerpoint/2010/main" val="2597419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634" y="1321117"/>
            <a:ext cx="6690283" cy="4526266"/>
          </a:xfrm>
        </p:spPr>
      </p:pic>
      <p:sp>
        <p:nvSpPr>
          <p:cNvPr id="5" name="Oval 4"/>
          <p:cNvSpPr/>
          <p:nvPr/>
        </p:nvSpPr>
        <p:spPr>
          <a:xfrm>
            <a:off x="2475571" y="2754351"/>
            <a:ext cx="981307" cy="25647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405053" y="5363737"/>
            <a:ext cx="2051825" cy="47249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02927" y="1749424"/>
            <a:ext cx="367990" cy="22438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3529585" y="5539688"/>
            <a:ext cx="312234" cy="12059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4039529" y="2029560"/>
            <a:ext cx="94785" cy="159941"/>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278459" y="2575932"/>
            <a:ext cx="251126" cy="1784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197948" y="2327353"/>
            <a:ext cx="1287742" cy="276999"/>
          </a:xfrm>
          <a:prstGeom prst="rect">
            <a:avLst/>
          </a:prstGeom>
          <a:noFill/>
        </p:spPr>
        <p:txBody>
          <a:bodyPr wrap="square" rtlCol="0">
            <a:spAutoFit/>
          </a:bodyPr>
          <a:lstStyle/>
          <a:p>
            <a:r>
              <a:rPr lang="en-US" sz="1200" b="1" dirty="0" smtClean="0">
                <a:solidFill>
                  <a:srgbClr val="FF0000"/>
                </a:solidFill>
              </a:rPr>
              <a:t>CPS Notification</a:t>
            </a:r>
            <a:endParaRPr lang="en-US" sz="1200" b="1" dirty="0">
              <a:solidFill>
                <a:srgbClr val="FF0000"/>
              </a:solidFill>
            </a:endParaRPr>
          </a:p>
        </p:txBody>
      </p:sp>
      <p:sp>
        <p:nvSpPr>
          <p:cNvPr id="13" name="TextBox 12"/>
          <p:cNvSpPr txBox="1"/>
          <p:nvPr/>
        </p:nvSpPr>
        <p:spPr>
          <a:xfrm>
            <a:off x="3841819" y="5430707"/>
            <a:ext cx="1315844" cy="338554"/>
          </a:xfrm>
          <a:prstGeom prst="rect">
            <a:avLst/>
          </a:prstGeom>
          <a:noFill/>
        </p:spPr>
        <p:txBody>
          <a:bodyPr wrap="square" rtlCol="0">
            <a:spAutoFit/>
          </a:bodyPr>
          <a:lstStyle/>
          <a:p>
            <a:r>
              <a:rPr lang="en-US" sz="1600" b="1" dirty="0" smtClean="0">
                <a:solidFill>
                  <a:srgbClr val="FF0000"/>
                </a:solidFill>
              </a:rPr>
              <a:t>Upload PVA</a:t>
            </a:r>
            <a:endParaRPr lang="en-US" sz="1600" b="1" dirty="0">
              <a:solidFill>
                <a:srgbClr val="FF0000"/>
              </a:solidFill>
            </a:endParaRPr>
          </a:p>
        </p:txBody>
      </p:sp>
    </p:spTree>
    <p:extLst>
      <p:ext uri="{BB962C8B-B14F-4D97-AF65-F5344CB8AC3E}">
        <p14:creationId xmlns:p14="http://schemas.microsoft.com/office/powerpoint/2010/main" val="4259856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1158</Words>
  <Application>Microsoft Office PowerPoint</Application>
  <PresentationFormat>On-screen Show (4:3)</PresentationFormat>
  <Paragraphs>131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Minion Pro</vt:lpstr>
      <vt:lpstr>Office Theme</vt:lpstr>
      <vt:lpstr>PowerPoint Presentation</vt:lpstr>
      <vt:lpstr>Policy Violation Assessment Process</vt:lpstr>
      <vt:lpstr>Policy Violation Assessment (PVA)</vt:lpstr>
      <vt:lpstr>Policy Violation Assessment</vt:lpstr>
      <vt:lpstr>Policy Violation Assessment</vt:lpstr>
      <vt:lpstr>PVA Process</vt:lpstr>
      <vt:lpstr>PVA Process </vt:lpstr>
      <vt:lpstr>Policy Violation Assessment</vt:lpstr>
      <vt:lpstr>PVA Process</vt:lpstr>
      <vt:lpstr>CPS Notification</vt:lpstr>
      <vt:lpstr>48 Hrs. Staffing and OPM Disposition</vt:lpstr>
      <vt:lpstr>CPS Disposition</vt:lpstr>
      <vt:lpstr>PVA Process</vt:lpstr>
      <vt:lpstr>PVA Process</vt:lpstr>
      <vt:lpstr>PVA Process</vt:lpstr>
      <vt:lpstr>PVA Process</vt:lpstr>
      <vt:lpstr>Policy Violation Assessment</vt:lpstr>
      <vt:lpstr>Appeal Process</vt:lpstr>
      <vt:lpstr>Appeal Process</vt:lpstr>
      <vt:lpstr>Information Only Cases</vt:lpstr>
      <vt:lpstr>Mandated Reporting</vt:lpstr>
      <vt:lpstr>Mandated Reporting</vt:lpstr>
      <vt:lpstr>Mandated Reporting</vt:lpstr>
      <vt:lpstr>Which Case to Report??</vt:lpstr>
      <vt:lpstr>Both</vt:lpstr>
      <vt:lpstr>Significant Events</vt:lpstr>
      <vt:lpstr>Significant Event Documentation</vt:lpstr>
      <vt:lpstr>What’s Missing?</vt:lpstr>
      <vt:lpstr>Significant Events</vt:lpstr>
      <vt:lpstr>Questions???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Tahni Segars</dc:creator>
  <cp:lastModifiedBy>sejohnson</cp:lastModifiedBy>
  <cp:revision>120</cp:revision>
  <dcterms:created xsi:type="dcterms:W3CDTF">2015-04-24T11:28:49Z</dcterms:created>
  <dcterms:modified xsi:type="dcterms:W3CDTF">2016-06-29T17:49:44Z</dcterms:modified>
</cp:coreProperties>
</file>