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9" r:id="rId3"/>
    <p:sldId id="290" r:id="rId4"/>
    <p:sldId id="292" r:id="rId5"/>
    <p:sldId id="291" r:id="rId6"/>
    <p:sldId id="293" r:id="rId7"/>
    <p:sldId id="294" r:id="rId8"/>
    <p:sldId id="298" r:id="rId9"/>
    <p:sldId id="316" r:id="rId10"/>
    <p:sldId id="317" r:id="rId11"/>
    <p:sldId id="318" r:id="rId12"/>
    <p:sldId id="319" r:id="rId13"/>
    <p:sldId id="295" r:id="rId14"/>
    <p:sldId id="296" r:id="rId15"/>
    <p:sldId id="320" r:id="rId16"/>
    <p:sldId id="321" r:id="rId17"/>
    <p:sldId id="297" r:id="rId18"/>
    <p:sldId id="302" r:id="rId19"/>
    <p:sldId id="301" r:id="rId20"/>
    <p:sldId id="299" r:id="rId21"/>
    <p:sldId id="303" r:id="rId22"/>
    <p:sldId id="304" r:id="rId23"/>
    <p:sldId id="305" r:id="rId24"/>
    <p:sldId id="306" r:id="rId25"/>
    <p:sldId id="307" r:id="rId26"/>
    <p:sldId id="308" r:id="rId27"/>
    <p:sldId id="309" r:id="rId28"/>
    <p:sldId id="310" r:id="rId29"/>
    <p:sldId id="311" r:id="rId30"/>
    <p:sldId id="313" r:id="rId31"/>
    <p:sldId id="312" r:id="rId32"/>
    <p:sldId id="314" r:id="rId33"/>
    <p:sldId id="31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64BE3-5A5C-43FE-BB24-F3CB7D47131E}">
          <p14:sldIdLst>
            <p14:sldId id="256"/>
            <p14:sldId id="289"/>
            <p14:sldId id="290"/>
            <p14:sldId id="292"/>
            <p14:sldId id="291"/>
            <p14:sldId id="293"/>
            <p14:sldId id="294"/>
            <p14:sldId id="298"/>
            <p14:sldId id="316"/>
            <p14:sldId id="317"/>
            <p14:sldId id="318"/>
            <p14:sldId id="319"/>
            <p14:sldId id="295"/>
            <p14:sldId id="296"/>
            <p14:sldId id="320"/>
            <p14:sldId id="321"/>
            <p14:sldId id="297"/>
            <p14:sldId id="302"/>
            <p14:sldId id="301"/>
            <p14:sldId id="299"/>
            <p14:sldId id="303"/>
            <p14:sldId id="304"/>
            <p14:sldId id="305"/>
            <p14:sldId id="306"/>
            <p14:sldId id="307"/>
            <p14:sldId id="308"/>
            <p14:sldId id="309"/>
            <p14:sldId id="310"/>
            <p14:sldId id="311"/>
            <p14:sldId id="313"/>
            <p14:sldId id="312"/>
            <p14:sldId id="314"/>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2096" autoAdjust="0"/>
  </p:normalViewPr>
  <p:slideViewPr>
    <p:cSldViewPr snapToGrid="0" snapToObjects="1">
      <p:cViewPr varScale="1">
        <p:scale>
          <a:sx n="55" d="100"/>
          <a:sy n="55" d="100"/>
        </p:scale>
        <p:origin x="1123"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4CACE-16A7-4CEE-969A-7C820FB3B328}"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7A557-204C-4A03-A436-8B15E0F0DE1E}" type="slidenum">
              <a:rPr lang="en-US" smtClean="0"/>
              <a:t>‹#›</a:t>
            </a:fld>
            <a:endParaRPr lang="en-US"/>
          </a:p>
        </p:txBody>
      </p:sp>
    </p:spTree>
    <p:extLst>
      <p:ext uri="{BB962C8B-B14F-4D97-AF65-F5344CB8AC3E}">
        <p14:creationId xmlns:p14="http://schemas.microsoft.com/office/powerpoint/2010/main" val="28040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58FB-3325-BF42-8332-7C7238F6B15F}"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C58FB-3325-BF42-8332-7C7238F6B15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C58FB-3325-BF42-8332-7C7238F6B15F}"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58FB-3325-BF42-8332-7C7238F6B15F}"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58FB-3325-BF42-8332-7C7238F6B15F}"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58FB-3325-BF42-8332-7C7238F6B15F}" type="datetimeFigureOut">
              <a:rPr lang="en-US" smtClean="0"/>
              <a:pPr/>
              <a:t>6/27/2016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A879-9BE2-FA44-967D-211E21E79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21201" y="4775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Notification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9200"/>
            <a:ext cx="9144000" cy="4511040"/>
          </a:xfrm>
        </p:spPr>
      </p:pic>
      <p:sp>
        <p:nvSpPr>
          <p:cNvPr id="5" name="Oval 4"/>
          <p:cNvSpPr/>
          <p:nvPr/>
        </p:nvSpPr>
        <p:spPr>
          <a:xfrm>
            <a:off x="2051824" y="1984917"/>
            <a:ext cx="1416205" cy="2899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a:off x="2676291" y="2362200"/>
            <a:ext cx="167269" cy="412595"/>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38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4882"/>
          </a:xfrm>
        </p:spPr>
        <p:txBody>
          <a:bodyPr>
            <a:normAutofit fontScale="90000"/>
          </a:bodyPr>
          <a:lstStyle/>
          <a:p>
            <a:r>
              <a:rPr lang="en-US" dirty="0" smtClean="0"/>
              <a:t>48 Hrs. Staffing and OPM Disposition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431" y="1051560"/>
            <a:ext cx="7617137" cy="4841240"/>
          </a:xfrm>
        </p:spPr>
      </p:pic>
    </p:spTree>
    <p:extLst>
      <p:ext uri="{BB962C8B-B14F-4D97-AF65-F5344CB8AC3E}">
        <p14:creationId xmlns:p14="http://schemas.microsoft.com/office/powerpoint/2010/main" val="1442431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 Disposition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69" y="1747520"/>
            <a:ext cx="8737861" cy="3738880"/>
          </a:xfrm>
        </p:spPr>
      </p:pic>
    </p:spTree>
    <p:extLst>
      <p:ext uri="{BB962C8B-B14F-4D97-AF65-F5344CB8AC3E}">
        <p14:creationId xmlns:p14="http://schemas.microsoft.com/office/powerpoint/2010/main" val="4279465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u="sng" dirty="0"/>
              <a:t>Policy Violation Assessment Timeline </a:t>
            </a:r>
          </a:p>
          <a:p>
            <a:pPr marL="0" indent="0" algn="ctr">
              <a:buNone/>
            </a:pPr>
            <a:r>
              <a:rPr lang="en-US" u="sng" dirty="0"/>
              <a:t>(CPS Involvement)</a:t>
            </a:r>
          </a:p>
          <a:p>
            <a:r>
              <a:rPr lang="en-US" dirty="0" smtClean="0"/>
              <a:t>OPM reviews the PVA and makes a concurrence decision within 10 days of the date of PVA submission.</a:t>
            </a:r>
          </a:p>
          <a:p>
            <a:r>
              <a:rPr lang="en-US" dirty="0" smtClean="0"/>
              <a:t>When a concurrence decision is made, the provider will receive an automated email response from GA+SCORE regarding next steps.</a:t>
            </a:r>
            <a:endParaRPr lang="en-US" dirty="0"/>
          </a:p>
        </p:txBody>
      </p:sp>
    </p:spTree>
    <p:extLst>
      <p:ext uri="{BB962C8B-B14F-4D97-AF65-F5344CB8AC3E}">
        <p14:creationId xmlns:p14="http://schemas.microsoft.com/office/powerpoint/2010/main" val="263217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Text Placeholder 2"/>
          <p:cNvSpPr>
            <a:spLocks noGrp="1"/>
          </p:cNvSpPr>
          <p:nvPr>
            <p:ph type="body" idx="1"/>
          </p:nvPr>
        </p:nvSpPr>
        <p:spPr>
          <a:xfrm>
            <a:off x="457201" y="1408431"/>
            <a:ext cx="4040188" cy="461009"/>
          </a:xfrm>
        </p:spPr>
        <p:txBody>
          <a:bodyPr/>
          <a:lstStyle/>
          <a:p>
            <a:r>
              <a:rPr lang="en-US" u="sng" dirty="0" smtClean="0"/>
              <a:t>Policy Violations not Found</a:t>
            </a:r>
            <a:endParaRPr lang="en-US" u="sng" dirty="0"/>
          </a:p>
        </p:txBody>
      </p:sp>
      <p:sp>
        <p:nvSpPr>
          <p:cNvPr id="4" name="Content Placeholder 3"/>
          <p:cNvSpPr>
            <a:spLocks noGrp="1"/>
          </p:cNvSpPr>
          <p:nvPr>
            <p:ph sz="half" idx="2"/>
          </p:nvPr>
        </p:nvSpPr>
        <p:spPr>
          <a:xfrm>
            <a:off x="457201" y="1869440"/>
            <a:ext cx="4040188" cy="4256723"/>
          </a:xfrm>
        </p:spPr>
        <p:txBody>
          <a:bodyPr>
            <a:normAutofit lnSpcReduction="10000"/>
          </a:bodyPr>
          <a:lstStyle/>
          <a:p>
            <a:r>
              <a:rPr lang="en-US" dirty="0" smtClean="0"/>
              <a:t>If no policy violations are found either:</a:t>
            </a:r>
          </a:p>
          <a:p>
            <a:r>
              <a:rPr lang="en-US" dirty="0" smtClean="0"/>
              <a:t>The CPS notification in GA+SCORE will be closed and finalized and the home hold will be released </a:t>
            </a:r>
            <a:r>
              <a:rPr lang="en-US" b="1" u="sng" dirty="0" smtClean="0"/>
              <a:t>OR</a:t>
            </a:r>
          </a:p>
          <a:p>
            <a:r>
              <a:rPr lang="en-US" dirty="0" smtClean="0"/>
              <a:t>OPM may request further preventive measures such as a safety plan, etc. to be uploaded before home hold is released.</a:t>
            </a:r>
          </a:p>
          <a:p>
            <a:endParaRPr lang="en-US" dirty="0" smtClean="0"/>
          </a:p>
        </p:txBody>
      </p:sp>
      <p:sp>
        <p:nvSpPr>
          <p:cNvPr id="5" name="Text Placeholder 4"/>
          <p:cNvSpPr>
            <a:spLocks noGrp="1"/>
          </p:cNvSpPr>
          <p:nvPr>
            <p:ph type="body" sz="quarter" idx="3"/>
          </p:nvPr>
        </p:nvSpPr>
        <p:spPr>
          <a:xfrm>
            <a:off x="4645026" y="1378904"/>
            <a:ext cx="4041775" cy="490536"/>
          </a:xfrm>
        </p:spPr>
        <p:txBody>
          <a:bodyPr/>
          <a:lstStyle/>
          <a:p>
            <a:r>
              <a:rPr lang="en-US" u="sng" dirty="0" smtClean="0"/>
              <a:t>Policy Violations Found</a:t>
            </a:r>
            <a:endParaRPr lang="en-US" u="sng" dirty="0"/>
          </a:p>
        </p:txBody>
      </p:sp>
      <p:sp>
        <p:nvSpPr>
          <p:cNvPr id="6" name="Content Placeholder 5"/>
          <p:cNvSpPr>
            <a:spLocks noGrp="1"/>
          </p:cNvSpPr>
          <p:nvPr>
            <p:ph sz="quarter" idx="4"/>
          </p:nvPr>
        </p:nvSpPr>
        <p:spPr>
          <a:xfrm>
            <a:off x="4645026" y="1869440"/>
            <a:ext cx="4041775" cy="4256723"/>
          </a:xfrm>
        </p:spPr>
        <p:txBody>
          <a:bodyPr>
            <a:normAutofit lnSpcReduction="10000"/>
          </a:bodyPr>
          <a:lstStyle/>
          <a:p>
            <a:r>
              <a:rPr lang="en-US" dirty="0" smtClean="0"/>
              <a:t>If policy violations are found:</a:t>
            </a:r>
          </a:p>
          <a:p>
            <a:r>
              <a:rPr lang="en-US" dirty="0" smtClean="0"/>
              <a:t>A Corrective Action Plan (CAP) will be requested for completion.</a:t>
            </a:r>
          </a:p>
          <a:p>
            <a:r>
              <a:rPr lang="en-US" dirty="0" smtClean="0"/>
              <a:t>Provider will complete a CAP and upload directly into GA+SCORE for review.</a:t>
            </a:r>
          </a:p>
          <a:p>
            <a:r>
              <a:rPr lang="en-US" dirty="0" smtClean="0"/>
              <a:t>Once the CAP is approved, the home hold will be released.</a:t>
            </a:r>
            <a:endParaRPr lang="en-US" dirty="0"/>
          </a:p>
        </p:txBody>
      </p:sp>
    </p:spTree>
    <p:extLst>
      <p:ext uri="{BB962C8B-B14F-4D97-AF65-F5344CB8AC3E}">
        <p14:creationId xmlns:p14="http://schemas.microsoft.com/office/powerpoint/2010/main" val="801809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746" y="1254760"/>
            <a:ext cx="5432508" cy="4525963"/>
          </a:xfrm>
        </p:spPr>
      </p:pic>
      <p:sp>
        <p:nvSpPr>
          <p:cNvPr id="6" name="Left Arrow 5"/>
          <p:cNvSpPr/>
          <p:nvPr/>
        </p:nvSpPr>
        <p:spPr>
          <a:xfrm>
            <a:off x="3308466" y="4169202"/>
            <a:ext cx="382588" cy="161358"/>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701089" y="4111382"/>
            <a:ext cx="1020539" cy="276999"/>
          </a:xfrm>
          <a:prstGeom prst="rect">
            <a:avLst/>
          </a:prstGeom>
          <a:noFill/>
        </p:spPr>
        <p:txBody>
          <a:bodyPr wrap="square" rtlCol="0">
            <a:spAutoFit/>
          </a:bodyPr>
          <a:lstStyle/>
          <a:p>
            <a:r>
              <a:rPr lang="en-US" sz="1200" b="1" dirty="0" smtClean="0">
                <a:solidFill>
                  <a:srgbClr val="FF0000"/>
                </a:solidFill>
              </a:rPr>
              <a:t>Upload CAP</a:t>
            </a:r>
            <a:endParaRPr lang="en-US" sz="1200" b="1" dirty="0">
              <a:solidFill>
                <a:srgbClr val="FF0000"/>
              </a:solidFill>
            </a:endParaRPr>
          </a:p>
        </p:txBody>
      </p:sp>
      <p:sp>
        <p:nvSpPr>
          <p:cNvPr id="9" name="Right Arrow 8"/>
          <p:cNvSpPr/>
          <p:nvPr/>
        </p:nvSpPr>
        <p:spPr>
          <a:xfrm>
            <a:off x="2698594" y="5430644"/>
            <a:ext cx="223025" cy="5575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07941" y="5227689"/>
            <a:ext cx="657922" cy="461665"/>
          </a:xfrm>
          <a:prstGeom prst="rect">
            <a:avLst/>
          </a:prstGeom>
          <a:noFill/>
        </p:spPr>
        <p:txBody>
          <a:bodyPr wrap="square" rtlCol="0">
            <a:spAutoFit/>
          </a:bodyPr>
          <a:lstStyle/>
          <a:p>
            <a:r>
              <a:rPr lang="en-US" sz="1200" b="1" dirty="0" smtClean="0">
                <a:solidFill>
                  <a:srgbClr val="FF0000"/>
                </a:solidFill>
              </a:rPr>
              <a:t>CAP</a:t>
            </a:r>
            <a:r>
              <a:rPr lang="en-US" sz="1200" dirty="0" smtClean="0"/>
              <a:t> </a:t>
            </a:r>
            <a:r>
              <a:rPr lang="en-US" sz="1200" b="1" dirty="0" smtClean="0">
                <a:solidFill>
                  <a:srgbClr val="FF0000"/>
                </a:solidFill>
              </a:rPr>
              <a:t>Notes</a:t>
            </a:r>
            <a:endParaRPr lang="en-US" sz="1200" b="1" dirty="0">
              <a:solidFill>
                <a:srgbClr val="FF0000"/>
              </a:solidFill>
            </a:endParaRPr>
          </a:p>
        </p:txBody>
      </p:sp>
      <p:sp>
        <p:nvSpPr>
          <p:cNvPr id="11" name="Oval 10"/>
          <p:cNvSpPr/>
          <p:nvPr/>
        </p:nvSpPr>
        <p:spPr>
          <a:xfrm>
            <a:off x="3924114" y="1633654"/>
            <a:ext cx="502920" cy="27320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4170556" y="1977206"/>
            <a:ext cx="99246" cy="286492"/>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40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274" y="1154151"/>
            <a:ext cx="7123452" cy="4666786"/>
          </a:xfrm>
        </p:spPr>
      </p:pic>
      <p:sp>
        <p:nvSpPr>
          <p:cNvPr id="5" name="Right Arrow 4"/>
          <p:cNvSpPr/>
          <p:nvPr/>
        </p:nvSpPr>
        <p:spPr>
          <a:xfrm>
            <a:off x="2430966" y="4259766"/>
            <a:ext cx="278780" cy="8921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985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sp>
        <p:nvSpPr>
          <p:cNvPr id="3" name="Content Placeholder 2"/>
          <p:cNvSpPr>
            <a:spLocks noGrp="1"/>
          </p:cNvSpPr>
          <p:nvPr>
            <p:ph sz="half" idx="1"/>
          </p:nvPr>
        </p:nvSpPr>
        <p:spPr/>
        <p:txBody>
          <a:bodyPr/>
          <a:lstStyle/>
          <a:p>
            <a:pPr marL="0" indent="0">
              <a:buNone/>
            </a:pPr>
            <a:r>
              <a:rPr lang="en-US" dirty="0" smtClean="0"/>
              <a:t>Policy Violation Assessments can also be requested for concerns identified following:</a:t>
            </a:r>
          </a:p>
          <a:p>
            <a:r>
              <a:rPr lang="en-US" dirty="0" smtClean="0"/>
              <a:t>Safety Reviews</a:t>
            </a:r>
          </a:p>
          <a:p>
            <a:r>
              <a:rPr lang="en-US" dirty="0" smtClean="0"/>
              <a:t>Comprehensive Reviews</a:t>
            </a:r>
          </a:p>
          <a:p>
            <a:r>
              <a:rPr lang="en-US" dirty="0" smtClean="0"/>
              <a:t>Concerns identified by third parties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1"/>
            <a:ext cx="4038600" cy="4038600"/>
          </a:xfrm>
        </p:spPr>
      </p:pic>
    </p:spTree>
    <p:extLst>
      <p:ext uri="{BB962C8B-B14F-4D97-AF65-F5344CB8AC3E}">
        <p14:creationId xmlns:p14="http://schemas.microsoft.com/office/powerpoint/2010/main" val="2858002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55" y="1417638"/>
            <a:ext cx="8757889" cy="3550802"/>
          </a:xfrm>
        </p:spPr>
      </p:pic>
    </p:spTree>
    <p:extLst>
      <p:ext uri="{BB962C8B-B14F-4D97-AF65-F5344CB8AC3E}">
        <p14:creationId xmlns:p14="http://schemas.microsoft.com/office/powerpoint/2010/main" val="4086587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Process</a:t>
            </a:r>
            <a:endParaRPr lang="en-US" dirty="0"/>
          </a:p>
        </p:txBody>
      </p:sp>
      <p:sp>
        <p:nvSpPr>
          <p:cNvPr id="3" name="Content Placeholder 2"/>
          <p:cNvSpPr>
            <a:spLocks noGrp="1"/>
          </p:cNvSpPr>
          <p:nvPr>
            <p:ph sz="half" idx="1"/>
          </p:nvPr>
        </p:nvSpPr>
        <p:spPr>
          <a:xfrm>
            <a:off x="457200" y="1600201"/>
            <a:ext cx="8229600" cy="4525963"/>
          </a:xfrm>
        </p:spPr>
        <p:txBody>
          <a:bodyPr>
            <a:normAutofit/>
          </a:bodyPr>
          <a:lstStyle/>
          <a:p>
            <a:pPr marL="0" indent="0">
              <a:buNone/>
            </a:pPr>
            <a:r>
              <a:rPr lang="en-US" dirty="0" smtClean="0"/>
              <a:t>Providers have the right to appeal a given PVA concurrence determination</a:t>
            </a:r>
          </a:p>
          <a:p>
            <a:r>
              <a:rPr lang="en-US" u="sng" dirty="0" smtClean="0"/>
              <a:t>Appeal Process</a:t>
            </a:r>
            <a:r>
              <a:rPr lang="en-US" dirty="0" smtClean="0"/>
              <a:t>:</a:t>
            </a:r>
          </a:p>
          <a:p>
            <a:pPr lvl="1"/>
            <a:r>
              <a:rPr lang="en-US" dirty="0" smtClean="0"/>
              <a:t>Written request (PVA Appeal Request Form) submitted to assigned Monitoring Manager.</a:t>
            </a:r>
          </a:p>
          <a:p>
            <a:pPr lvl="1"/>
            <a:r>
              <a:rPr lang="en-US" dirty="0" smtClean="0"/>
              <a:t>Indicate reason why you disagree with concurrence determination.</a:t>
            </a:r>
          </a:p>
          <a:p>
            <a:pPr lvl="1"/>
            <a:r>
              <a:rPr lang="en-US" dirty="0" smtClean="0"/>
              <a:t>Second level concurrence review conducted by OPM Leadership within 10 days of receipt of appeal request.</a:t>
            </a:r>
          </a:p>
          <a:p>
            <a:pPr lvl="1"/>
            <a:r>
              <a:rPr lang="en-US" dirty="0" smtClean="0"/>
              <a:t>Final determination of appeal is reached.</a:t>
            </a:r>
          </a:p>
          <a:p>
            <a:endParaRPr lang="en-US" dirty="0"/>
          </a:p>
        </p:txBody>
      </p:sp>
    </p:spTree>
    <p:extLst>
      <p:ext uri="{BB962C8B-B14F-4D97-AF65-F5344CB8AC3E}">
        <p14:creationId xmlns:p14="http://schemas.microsoft.com/office/powerpoint/2010/main" val="2307738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 y="660401"/>
            <a:ext cx="8661400" cy="749300"/>
          </a:xfrm>
        </p:spPr>
        <p:txBody>
          <a:bodyPr>
            <a:normAutofit fontScale="90000"/>
          </a:bodyPr>
          <a:lstStyle/>
          <a:p>
            <a:r>
              <a:rPr lang="en-US" b="1" dirty="0" smtClean="0">
                <a:latin typeface="Minion Pro"/>
                <a:cs typeface="Minion Pro"/>
              </a:rPr>
              <a:t>Policy Violation Assessment Process</a:t>
            </a:r>
            <a:endParaRPr lang="en-US" b="1" dirty="0">
              <a:latin typeface="Minion Pro"/>
              <a:cs typeface="Minion Pro"/>
            </a:endParaRPr>
          </a:p>
        </p:txBody>
      </p:sp>
      <p:sp>
        <p:nvSpPr>
          <p:cNvPr id="3" name="Subtitle 2"/>
          <p:cNvSpPr>
            <a:spLocks noGrp="1"/>
          </p:cNvSpPr>
          <p:nvPr>
            <p:ph type="subTitle" idx="1"/>
          </p:nvPr>
        </p:nvSpPr>
        <p:spPr>
          <a:xfrm>
            <a:off x="330200" y="1651000"/>
            <a:ext cx="8661400" cy="3987800"/>
          </a:xfrm>
        </p:spPr>
        <p:txBody>
          <a:bodyPr>
            <a:normAutofit/>
          </a:bodyPr>
          <a:lstStyle/>
          <a:p>
            <a:pPr algn="r"/>
            <a:endParaRPr lang="en-US" sz="2800" dirty="0" smtClean="0"/>
          </a:p>
          <a:p>
            <a:pPr algn="r"/>
            <a:endParaRPr lang="en-US" sz="2800" dirty="0"/>
          </a:p>
          <a:p>
            <a:pPr algn="r"/>
            <a:endParaRPr lang="en-US" sz="2800" dirty="0" smtClean="0"/>
          </a:p>
          <a:p>
            <a:pPr algn="r"/>
            <a:endParaRPr lang="en-US" sz="2800" dirty="0"/>
          </a:p>
          <a:p>
            <a:pPr algn="r"/>
            <a:endParaRPr lang="en-US" sz="2800" dirty="0" smtClean="0"/>
          </a:p>
          <a:p>
            <a:pPr algn="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1651000"/>
            <a:ext cx="5588000" cy="4092442"/>
          </a:xfrm>
          <a:prstGeom prst="rect">
            <a:avLst/>
          </a:prstGeom>
        </p:spPr>
      </p:pic>
      <p:sp>
        <p:nvSpPr>
          <p:cNvPr id="5" name="TextBox 4"/>
          <p:cNvSpPr txBox="1"/>
          <p:nvPr/>
        </p:nvSpPr>
        <p:spPr>
          <a:xfrm>
            <a:off x="2712720" y="5588009"/>
            <a:ext cx="6278880" cy="523220"/>
          </a:xfrm>
          <a:prstGeom prst="rect">
            <a:avLst/>
          </a:prstGeom>
          <a:noFill/>
        </p:spPr>
        <p:txBody>
          <a:bodyPr wrap="square" rtlCol="0">
            <a:spAutoFit/>
          </a:bodyPr>
          <a:lstStyle/>
          <a:p>
            <a:pPr algn="r"/>
            <a:r>
              <a:rPr lang="en-US" sz="2800" dirty="0" smtClean="0"/>
              <a:t>Presented by Deborah Spaulding</a:t>
            </a:r>
            <a:endParaRPr lang="en-US" sz="2800" dirty="0"/>
          </a:p>
        </p:txBody>
      </p:sp>
    </p:spTree>
    <p:extLst>
      <p:ext uri="{BB962C8B-B14F-4D97-AF65-F5344CB8AC3E}">
        <p14:creationId xmlns:p14="http://schemas.microsoft.com/office/powerpoint/2010/main" val="98954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Only Cases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878" y="1201917"/>
            <a:ext cx="6978243" cy="4525963"/>
          </a:xfrm>
        </p:spPr>
      </p:pic>
      <p:sp>
        <p:nvSpPr>
          <p:cNvPr id="6" name="Oval 5"/>
          <p:cNvSpPr/>
          <p:nvPr/>
        </p:nvSpPr>
        <p:spPr>
          <a:xfrm>
            <a:off x="3400023" y="5261020"/>
            <a:ext cx="3065171" cy="5022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069753" y="5386589"/>
            <a:ext cx="1017431" cy="25113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070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760" y="1224456"/>
            <a:ext cx="8084480" cy="4627668"/>
          </a:xfrm>
        </p:spPr>
      </p:pic>
    </p:spTree>
    <p:extLst>
      <p:ext uri="{BB962C8B-B14F-4D97-AF65-F5344CB8AC3E}">
        <p14:creationId xmlns:p14="http://schemas.microsoft.com/office/powerpoint/2010/main" val="107936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sp>
        <p:nvSpPr>
          <p:cNvPr id="3" name="Content Placeholder 2"/>
          <p:cNvSpPr>
            <a:spLocks noGrp="1"/>
          </p:cNvSpPr>
          <p:nvPr>
            <p:ph idx="1"/>
          </p:nvPr>
        </p:nvSpPr>
        <p:spPr/>
        <p:txBody>
          <a:bodyPr/>
          <a:lstStyle/>
          <a:p>
            <a:pPr marL="0" indent="0">
              <a:buNone/>
            </a:pPr>
            <a:r>
              <a:rPr lang="en-US" dirty="0" smtClean="0"/>
              <a:t>Which entity below is considered to be a mandated reporter?</a:t>
            </a:r>
          </a:p>
          <a:p>
            <a:r>
              <a:rPr lang="en-US" dirty="0" smtClean="0"/>
              <a:t>A. School Officials</a:t>
            </a:r>
          </a:p>
          <a:p>
            <a:r>
              <a:rPr lang="en-US" dirty="0" smtClean="0"/>
              <a:t>B. Therapists/Medical Personnel</a:t>
            </a:r>
          </a:p>
          <a:p>
            <a:r>
              <a:rPr lang="en-US" dirty="0" smtClean="0"/>
              <a:t>C. Foster Parents</a:t>
            </a:r>
          </a:p>
          <a:p>
            <a:r>
              <a:rPr lang="en-US" dirty="0" smtClean="0"/>
              <a:t>D. All of the above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918" y="3721995"/>
            <a:ext cx="2530699" cy="2088315"/>
          </a:xfrm>
          <a:prstGeom prst="rect">
            <a:avLst/>
          </a:prstGeom>
        </p:spPr>
      </p:pic>
    </p:spTree>
    <p:extLst>
      <p:ext uri="{BB962C8B-B14F-4D97-AF65-F5344CB8AC3E}">
        <p14:creationId xmlns:p14="http://schemas.microsoft.com/office/powerpoint/2010/main" val="1955944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Reporting</a:t>
            </a:r>
            <a:endParaRPr lang="en-US" dirty="0"/>
          </a:p>
        </p:txBody>
      </p:sp>
      <p:sp>
        <p:nvSpPr>
          <p:cNvPr id="3" name="Content Placeholder 2"/>
          <p:cNvSpPr>
            <a:spLocks noGrp="1"/>
          </p:cNvSpPr>
          <p:nvPr>
            <p:ph idx="1"/>
          </p:nvPr>
        </p:nvSpPr>
        <p:spPr>
          <a:xfrm>
            <a:off x="457200" y="1417639"/>
            <a:ext cx="8229600" cy="4708526"/>
          </a:xfrm>
        </p:spPr>
        <p:txBody>
          <a:bodyPr>
            <a:normAutofit fontScale="92500" lnSpcReduction="10000"/>
          </a:bodyPr>
          <a:lstStyle/>
          <a:p>
            <a:pPr marL="0" indent="0" algn="ctr">
              <a:buNone/>
            </a:pPr>
            <a:r>
              <a:rPr lang="en-US" sz="7200" b="1" dirty="0" smtClean="0">
                <a:solidFill>
                  <a:srgbClr val="FF0000"/>
                </a:solidFill>
              </a:rPr>
              <a:t>YOU!!!</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Any agency (including all staff) providing care for children are considered to be mandated reporters.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281" y="2350440"/>
            <a:ext cx="2762250" cy="2543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73" y="2311959"/>
            <a:ext cx="3048000" cy="2581656"/>
          </a:xfrm>
          <a:prstGeom prst="rect">
            <a:avLst/>
          </a:prstGeom>
        </p:spPr>
      </p:pic>
    </p:spTree>
    <p:extLst>
      <p:ext uri="{BB962C8B-B14F-4D97-AF65-F5344CB8AC3E}">
        <p14:creationId xmlns:p14="http://schemas.microsoft.com/office/powerpoint/2010/main" val="13984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Case to Report??</a:t>
            </a:r>
            <a:endParaRPr lang="en-US" dirty="0"/>
          </a:p>
        </p:txBody>
      </p:sp>
      <p:sp>
        <p:nvSpPr>
          <p:cNvPr id="3" name="Text Placeholder 2"/>
          <p:cNvSpPr>
            <a:spLocks noGrp="1"/>
          </p:cNvSpPr>
          <p:nvPr>
            <p:ph type="body" idx="1"/>
          </p:nvPr>
        </p:nvSpPr>
        <p:spPr>
          <a:xfrm>
            <a:off x="457200" y="1256396"/>
            <a:ext cx="4040188" cy="639762"/>
          </a:xfrm>
        </p:spPr>
        <p:txBody>
          <a:bodyPr/>
          <a:lstStyle/>
          <a:p>
            <a:pPr algn="ctr"/>
            <a:r>
              <a:rPr lang="en-US" dirty="0" smtClean="0"/>
              <a:t>Case Scenario 1</a:t>
            </a:r>
            <a:endParaRPr lang="en-US" dirty="0"/>
          </a:p>
        </p:txBody>
      </p:sp>
      <p:sp>
        <p:nvSpPr>
          <p:cNvPr id="4" name="Content Placeholder 3"/>
          <p:cNvSpPr>
            <a:spLocks noGrp="1"/>
          </p:cNvSpPr>
          <p:nvPr>
            <p:ph sz="half" idx="2"/>
          </p:nvPr>
        </p:nvSpPr>
        <p:spPr>
          <a:xfrm>
            <a:off x="457201" y="1896158"/>
            <a:ext cx="4040188" cy="4230005"/>
          </a:xfrm>
          <a:ln w="25400" cmpd="sng">
            <a:solidFill>
              <a:schemeClr val="tx1"/>
            </a:solidFill>
          </a:ln>
        </p:spPr>
        <p:txBody>
          <a:bodyPr>
            <a:normAutofit fontScale="85000" lnSpcReduction="10000"/>
          </a:bodyPr>
          <a:lstStyle/>
          <a:p>
            <a:pPr marL="0" indent="0">
              <a:buNone/>
            </a:pPr>
            <a:r>
              <a:rPr lang="en-US" dirty="0" smtClean="0"/>
              <a:t>Happy Days CPA received a telephone call from foster parent Marge Simpson stating that while she was attempting to change foster child Maggie Simpson’s (2 years old) diaper, Mrs. Simpson turned around to reach for a diaper when Maggie suddenly turned over causing her to roll off the sofa. Mrs. Simpson assessed Maggie and observed a small bruise on Maggie’s forehead due to the fall. Mrs. Simpson took Maggie to urgent care where she was medically assessed to be fine.</a:t>
            </a:r>
            <a:endParaRPr lang="en-US" dirty="0"/>
          </a:p>
        </p:txBody>
      </p:sp>
      <p:sp>
        <p:nvSpPr>
          <p:cNvPr id="5" name="Text Placeholder 4"/>
          <p:cNvSpPr>
            <a:spLocks noGrp="1"/>
          </p:cNvSpPr>
          <p:nvPr>
            <p:ph type="body" sz="quarter" idx="3"/>
          </p:nvPr>
        </p:nvSpPr>
        <p:spPr>
          <a:xfrm>
            <a:off x="4645026" y="1246044"/>
            <a:ext cx="4041775" cy="639762"/>
          </a:xfrm>
        </p:spPr>
        <p:txBody>
          <a:bodyPr/>
          <a:lstStyle/>
          <a:p>
            <a:pPr algn="ctr"/>
            <a:r>
              <a:rPr lang="en-US" dirty="0" smtClean="0"/>
              <a:t>Case Scenario 2</a:t>
            </a:r>
            <a:endParaRPr lang="en-US" dirty="0"/>
          </a:p>
        </p:txBody>
      </p:sp>
      <p:sp>
        <p:nvSpPr>
          <p:cNvPr id="6" name="Content Placeholder 5"/>
          <p:cNvSpPr>
            <a:spLocks noGrp="1"/>
          </p:cNvSpPr>
          <p:nvPr>
            <p:ph sz="quarter" idx="4"/>
          </p:nvPr>
        </p:nvSpPr>
        <p:spPr>
          <a:xfrm>
            <a:off x="4645026" y="1896159"/>
            <a:ext cx="4041775" cy="4324338"/>
          </a:xfrm>
          <a:ln w="25400">
            <a:solidFill>
              <a:schemeClr val="tx1"/>
            </a:solidFill>
          </a:ln>
        </p:spPr>
        <p:txBody>
          <a:bodyPr>
            <a:normAutofit fontScale="85000" lnSpcReduction="20000"/>
          </a:bodyPr>
          <a:lstStyle/>
          <a:p>
            <a:pPr marL="0" indent="0">
              <a:buNone/>
            </a:pPr>
            <a:r>
              <a:rPr lang="en-US" dirty="0" smtClean="0"/>
              <a:t>Happy Days CPA received a telephone call from foster parent Homer Simpson stating that foster children Lisa Simpson and Bart Simpson were horse playing outside when Mr. Simpson heard Lisa start crying. When Mr. Simpson went outside to see why Lisa was crying, Lisa stated Bart tricked her into running into a tree causing her to hurt her hand. Mr. Simpson took Lisa to urgent care where she was medically assessed to have a broken finger. Lisa’s finger was treated and Lisa was sent home with no follow up needed.</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8" y="464516"/>
            <a:ext cx="1717631" cy="11014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165" y="446337"/>
            <a:ext cx="1377503" cy="1377503"/>
          </a:xfrm>
          <a:prstGeom prst="rect">
            <a:avLst/>
          </a:prstGeom>
        </p:spPr>
      </p:pic>
    </p:spTree>
    <p:extLst>
      <p:ext uri="{BB962C8B-B14F-4D97-AF65-F5344CB8AC3E}">
        <p14:creationId xmlns:p14="http://schemas.microsoft.com/office/powerpoint/2010/main" val="472599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9914"/>
          </a:xfrm>
        </p:spPr>
        <p:txBody>
          <a:bodyPr>
            <a:normAutofit fontScale="90000"/>
          </a:bodyPr>
          <a:lstStyle/>
          <a:p>
            <a:r>
              <a:rPr lang="en-US" b="1" u="sng" dirty="0" smtClean="0">
                <a:solidFill>
                  <a:srgbClr val="FF0000"/>
                </a:solidFill>
              </a:rPr>
              <a:t>Both</a:t>
            </a:r>
            <a:endParaRPr lang="en-US" b="1" u="sng" dirty="0">
              <a:solidFill>
                <a:srgbClr val="FF0000"/>
              </a:solidFill>
            </a:endParaRPr>
          </a:p>
        </p:txBody>
      </p:sp>
      <p:sp>
        <p:nvSpPr>
          <p:cNvPr id="3" name="Content Placeholder 2"/>
          <p:cNvSpPr>
            <a:spLocks noGrp="1"/>
          </p:cNvSpPr>
          <p:nvPr>
            <p:ph idx="1"/>
          </p:nvPr>
        </p:nvSpPr>
        <p:spPr>
          <a:xfrm>
            <a:off x="457201" y="1004553"/>
            <a:ext cx="6973909" cy="4868214"/>
          </a:xfrm>
        </p:spPr>
        <p:txBody>
          <a:bodyPr>
            <a:normAutofit fontScale="70000" lnSpcReduction="20000"/>
          </a:bodyPr>
          <a:lstStyle/>
          <a:p>
            <a:pPr marL="0" indent="0">
              <a:buNone/>
            </a:pPr>
            <a:r>
              <a:rPr lang="en-US" dirty="0" smtClean="0"/>
              <a:t>Both cases involves a child being injured or presenting with bruises</a:t>
            </a:r>
          </a:p>
          <a:p>
            <a:pPr marL="0" indent="0">
              <a:buNone/>
            </a:pPr>
            <a:r>
              <a:rPr lang="en-US" b="1" u="sng" dirty="0" smtClean="0"/>
              <a:t>Case scenario 1: </a:t>
            </a:r>
          </a:p>
          <a:p>
            <a:r>
              <a:rPr lang="en-US" dirty="0" smtClean="0"/>
              <a:t>Maggie is nonverbal and presenting with a bruise</a:t>
            </a:r>
          </a:p>
          <a:p>
            <a:r>
              <a:rPr lang="en-US" dirty="0" smtClean="0"/>
              <a:t>Maggie should not have been changed on the sofa but on a more suitable surface which prevents falls</a:t>
            </a:r>
          </a:p>
          <a:p>
            <a:pPr marL="0" indent="0">
              <a:buNone/>
            </a:pPr>
            <a:r>
              <a:rPr lang="en-US" b="1" u="sng" dirty="0" smtClean="0"/>
              <a:t>Case scenario 2:</a:t>
            </a:r>
          </a:p>
          <a:p>
            <a:r>
              <a:rPr lang="en-US" dirty="0" smtClean="0"/>
              <a:t>No documented private interviews conducted with both children by a third party to verify statements (foster parent’s account of incident only) </a:t>
            </a:r>
          </a:p>
          <a:p>
            <a:r>
              <a:rPr lang="en-US" dirty="0" smtClean="0"/>
              <a:t>Documented that Mr. Simpson “went outside” which implies he was not outdoors with the children when the incident occurred which questions level of supervision</a:t>
            </a:r>
          </a:p>
          <a:p>
            <a:r>
              <a:rPr lang="en-US" dirty="0" smtClean="0"/>
              <a:t>The children were “horse playing” resulting in Lisa breaking her finger and no documentation regarding whether the foster parent made an effort to intervene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807" y="451841"/>
            <a:ext cx="1725771" cy="19732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90" y="2602250"/>
            <a:ext cx="1454508" cy="135754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306" y="4120167"/>
            <a:ext cx="1362075" cy="1752600"/>
          </a:xfrm>
          <a:prstGeom prst="rect">
            <a:avLst/>
          </a:prstGeom>
        </p:spPr>
      </p:pic>
    </p:spTree>
    <p:extLst>
      <p:ext uri="{BB962C8B-B14F-4D97-AF65-F5344CB8AC3E}">
        <p14:creationId xmlns:p14="http://schemas.microsoft.com/office/powerpoint/2010/main" val="49944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040" y="1687132"/>
            <a:ext cx="8439919" cy="3449358"/>
          </a:xfrm>
        </p:spPr>
      </p:pic>
    </p:spTree>
    <p:extLst>
      <p:ext uri="{BB962C8B-B14F-4D97-AF65-F5344CB8AC3E}">
        <p14:creationId xmlns:p14="http://schemas.microsoft.com/office/powerpoint/2010/main" val="50519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 Documentation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Reporting Timeframe</a:t>
            </a:r>
            <a:r>
              <a:rPr lang="en-US" b="1" dirty="0" smtClean="0"/>
              <a:t>:</a:t>
            </a:r>
          </a:p>
          <a:p>
            <a:r>
              <a:rPr lang="en-US" dirty="0" smtClean="0"/>
              <a:t>When a child related significant event occurs, documentation of that incident requires entry into GA+SCORE within </a:t>
            </a:r>
            <a:r>
              <a:rPr lang="en-US" b="1" u="sng" dirty="0" smtClean="0">
                <a:solidFill>
                  <a:srgbClr val="FF0000"/>
                </a:solidFill>
              </a:rPr>
              <a:t>one calendar day </a:t>
            </a:r>
            <a:r>
              <a:rPr lang="en-US" dirty="0" smtClean="0"/>
              <a:t>of date of incident or date of notification</a:t>
            </a:r>
          </a:p>
          <a:p>
            <a:r>
              <a:rPr lang="en-US" dirty="0" smtClean="0"/>
              <a:t>Significant events should critically assess:</a:t>
            </a:r>
          </a:p>
          <a:p>
            <a:pPr lvl="1"/>
            <a:r>
              <a:rPr lang="en-US" dirty="0" smtClean="0"/>
              <a:t>What happened?</a:t>
            </a:r>
          </a:p>
          <a:p>
            <a:pPr lvl="1"/>
            <a:r>
              <a:rPr lang="en-US" dirty="0" smtClean="0"/>
              <a:t>When did this occur?</a:t>
            </a:r>
          </a:p>
          <a:p>
            <a:pPr lvl="1"/>
            <a:r>
              <a:rPr lang="en-US" dirty="0" smtClean="0"/>
              <a:t>Who was involved?</a:t>
            </a:r>
          </a:p>
          <a:p>
            <a:pPr lvl="1"/>
            <a:r>
              <a:rPr lang="en-US" dirty="0" smtClean="0"/>
              <a:t>Where was the caregiver at the time?</a:t>
            </a:r>
          </a:p>
          <a:p>
            <a:pPr lvl="1"/>
            <a:r>
              <a:rPr lang="en-US" dirty="0" smtClean="0"/>
              <a:t>How was the incident handled/resolved?</a:t>
            </a:r>
          </a:p>
          <a:p>
            <a:pPr lvl="1"/>
            <a:r>
              <a:rPr lang="en-US" dirty="0" smtClean="0"/>
              <a:t>Why did this occur?  </a:t>
            </a:r>
          </a:p>
          <a:p>
            <a:pPr lvl="1"/>
            <a:r>
              <a:rPr lang="en-US" dirty="0" smtClean="0"/>
              <a:t>Was follow up needed?</a:t>
            </a:r>
            <a:endParaRPr lang="en-US" dirty="0"/>
          </a:p>
        </p:txBody>
      </p:sp>
    </p:spTree>
    <p:extLst>
      <p:ext uri="{BB962C8B-B14F-4D97-AF65-F5344CB8AC3E}">
        <p14:creationId xmlns:p14="http://schemas.microsoft.com/office/powerpoint/2010/main" val="4059062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004"/>
          </a:xfrm>
        </p:spPr>
        <p:txBody>
          <a:bodyPr>
            <a:normAutofit fontScale="90000"/>
          </a:bodyPr>
          <a:lstStyle/>
          <a:p>
            <a:r>
              <a:rPr lang="en-US" dirty="0" smtClean="0"/>
              <a:t>What’s Missing?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467" y="888642"/>
            <a:ext cx="6701066" cy="5237521"/>
          </a:xfrm>
        </p:spPr>
      </p:pic>
    </p:spTree>
    <p:extLst>
      <p:ext uri="{BB962C8B-B14F-4D97-AF65-F5344CB8AC3E}">
        <p14:creationId xmlns:p14="http://schemas.microsoft.com/office/powerpoint/2010/main" val="1029769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6883"/>
          </a:xfrm>
        </p:spPr>
        <p:txBody>
          <a:bodyPr>
            <a:normAutofit fontScale="90000"/>
          </a:bodyPr>
          <a:lstStyle/>
          <a:p>
            <a:r>
              <a:rPr lang="en-US" dirty="0" smtClean="0"/>
              <a:t>Significant Events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0018" y="923823"/>
            <a:ext cx="6563963" cy="5057217"/>
          </a:xfrm>
        </p:spPr>
      </p:pic>
    </p:spTree>
    <p:extLst>
      <p:ext uri="{BB962C8B-B14F-4D97-AF65-F5344CB8AC3E}">
        <p14:creationId xmlns:p14="http://schemas.microsoft.com/office/powerpoint/2010/main" val="86181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 (PVA)</a:t>
            </a:r>
            <a:endParaRPr lang="en-US" dirty="0"/>
          </a:p>
        </p:txBody>
      </p:sp>
      <p:sp>
        <p:nvSpPr>
          <p:cNvPr id="3" name="Content Placeholder 2"/>
          <p:cNvSpPr>
            <a:spLocks noGrp="1"/>
          </p:cNvSpPr>
          <p:nvPr>
            <p:ph sz="half" idx="1"/>
          </p:nvPr>
        </p:nvSpPr>
        <p:spPr>
          <a:xfrm>
            <a:off x="81280" y="1727200"/>
            <a:ext cx="6888480" cy="4023360"/>
          </a:xfrm>
        </p:spPr>
        <p:txBody>
          <a:bodyPr>
            <a:normAutofit/>
          </a:bodyPr>
          <a:lstStyle/>
          <a:p>
            <a:pPr marL="0" indent="0">
              <a:buNone/>
            </a:pPr>
            <a:r>
              <a:rPr lang="en-US" b="1" dirty="0" smtClean="0"/>
              <a:t>What is a Policy Violation Assessment (PVA)?</a:t>
            </a:r>
          </a:p>
          <a:p>
            <a:pPr marL="0" indent="0">
              <a:buNone/>
            </a:pPr>
            <a:endParaRPr lang="en-US" b="1" dirty="0" smtClean="0"/>
          </a:p>
          <a:p>
            <a:pPr marL="0" indent="0">
              <a:buNone/>
            </a:pPr>
            <a:r>
              <a:rPr lang="en-US" dirty="0" smtClean="0"/>
              <a:t>A </a:t>
            </a:r>
            <a:r>
              <a:rPr lang="en-US" b="1" dirty="0" smtClean="0"/>
              <a:t>P</a:t>
            </a:r>
            <a:r>
              <a:rPr lang="en-US" dirty="0" smtClean="0"/>
              <a:t>olicy </a:t>
            </a:r>
            <a:r>
              <a:rPr lang="en-US" b="1" dirty="0" smtClean="0"/>
              <a:t>V</a:t>
            </a:r>
            <a:r>
              <a:rPr lang="en-US" dirty="0" smtClean="0"/>
              <a:t>iolation </a:t>
            </a:r>
            <a:r>
              <a:rPr lang="en-US" b="1" dirty="0" smtClean="0"/>
              <a:t>A</a:t>
            </a:r>
            <a:r>
              <a:rPr lang="en-US" dirty="0" smtClean="0"/>
              <a:t>ssessment </a:t>
            </a:r>
            <a:r>
              <a:rPr lang="en-US" b="1" dirty="0" smtClean="0"/>
              <a:t>(PVA) </a:t>
            </a:r>
            <a:r>
              <a:rPr lang="en-US" dirty="0" smtClean="0"/>
              <a:t>is an assessment completed to assess whether a child or staff related incident involved any policy violations.</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75042" y="3534332"/>
            <a:ext cx="2768958" cy="2093333"/>
          </a:xfrm>
        </p:spPr>
      </p:pic>
    </p:spTree>
    <p:extLst>
      <p:ext uri="{BB962C8B-B14F-4D97-AF65-F5344CB8AC3E}">
        <p14:creationId xmlns:p14="http://schemas.microsoft.com/office/powerpoint/2010/main" val="396128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Events</a:t>
            </a:r>
            <a:endParaRPr lang="en-US" dirty="0"/>
          </a:p>
        </p:txBody>
      </p:sp>
      <p:sp>
        <p:nvSpPr>
          <p:cNvPr id="3" name="Content Placeholder 2"/>
          <p:cNvSpPr>
            <a:spLocks noGrp="1"/>
          </p:cNvSpPr>
          <p:nvPr>
            <p:ph idx="1"/>
          </p:nvPr>
        </p:nvSpPr>
        <p:spPr>
          <a:xfrm>
            <a:off x="457200" y="1600202"/>
            <a:ext cx="6342845" cy="4208170"/>
          </a:xfrm>
        </p:spPr>
        <p:txBody>
          <a:bodyPr>
            <a:normAutofit fontScale="77500" lnSpcReduction="20000"/>
          </a:bodyPr>
          <a:lstStyle/>
          <a:p>
            <a:pPr marL="0" indent="0">
              <a:buNone/>
            </a:pPr>
            <a:r>
              <a:rPr lang="en-US" b="1" u="sng" dirty="0" smtClean="0"/>
              <a:t>Things to remember:</a:t>
            </a:r>
          </a:p>
          <a:p>
            <a:r>
              <a:rPr lang="en-US" dirty="0" smtClean="0"/>
              <a:t>Who, What, Where, How, Why and Follow Up?</a:t>
            </a:r>
          </a:p>
          <a:p>
            <a:r>
              <a:rPr lang="en-US" dirty="0" smtClean="0"/>
              <a:t>Enter youth’s full name (no abbreviations)</a:t>
            </a:r>
          </a:p>
          <a:p>
            <a:r>
              <a:rPr lang="en-US" dirty="0" smtClean="0"/>
              <a:t>Enter in foster parent(s) full name</a:t>
            </a:r>
          </a:p>
          <a:p>
            <a:r>
              <a:rPr lang="en-US" dirty="0" smtClean="0"/>
              <a:t>Report incident into GA+SCORE within one calendar day of incident</a:t>
            </a:r>
          </a:p>
          <a:p>
            <a:r>
              <a:rPr lang="en-US" dirty="0" smtClean="0"/>
              <a:t>Enter in significant event whenever notified of CPS involvement</a:t>
            </a:r>
          </a:p>
          <a:p>
            <a:r>
              <a:rPr lang="en-US" dirty="0" smtClean="0"/>
              <a:t>Ensure significant event is correctly categorized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745" y="2560578"/>
            <a:ext cx="1866265" cy="3247794"/>
          </a:xfrm>
          <a:prstGeom prst="rect">
            <a:avLst/>
          </a:prstGeom>
        </p:spPr>
      </p:pic>
    </p:spTree>
    <p:extLst>
      <p:ext uri="{BB962C8B-B14F-4D97-AF65-F5344CB8AC3E}">
        <p14:creationId xmlns:p14="http://schemas.microsoft.com/office/powerpoint/2010/main" val="2222315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Waivers</a:t>
            </a:r>
            <a:endParaRPr lang="en-US" dirty="0"/>
          </a:p>
        </p:txBody>
      </p:sp>
      <p:sp>
        <p:nvSpPr>
          <p:cNvPr id="3" name="Content Placeholder 2"/>
          <p:cNvSpPr>
            <a:spLocks noGrp="1"/>
          </p:cNvSpPr>
          <p:nvPr>
            <p:ph idx="1"/>
          </p:nvPr>
        </p:nvSpPr>
        <p:spPr>
          <a:xfrm>
            <a:off x="457201" y="1600201"/>
            <a:ext cx="5801932" cy="4079382"/>
          </a:xfrm>
        </p:spPr>
        <p:txBody>
          <a:bodyPr>
            <a:normAutofit fontScale="85000" lnSpcReduction="20000"/>
          </a:bodyPr>
          <a:lstStyle/>
          <a:p>
            <a:pPr marL="0" indent="0">
              <a:buNone/>
            </a:pPr>
            <a:r>
              <a:rPr lang="en-US" b="1" u="sng" dirty="0" smtClean="0"/>
              <a:t>Things to Remember:</a:t>
            </a:r>
          </a:p>
          <a:p>
            <a:r>
              <a:rPr lang="en-US" dirty="0" smtClean="0"/>
              <a:t>Program designation accuracy and update GA+SCORE accordingly</a:t>
            </a:r>
          </a:p>
          <a:p>
            <a:r>
              <a:rPr lang="en-US" dirty="0" smtClean="0"/>
              <a:t>Notification of family composition changes and update GA+SCORE accordingly</a:t>
            </a:r>
          </a:p>
          <a:p>
            <a:pPr lvl="1"/>
            <a:r>
              <a:rPr lang="en-US" dirty="0" smtClean="0"/>
              <a:t>Household members moving in/out</a:t>
            </a:r>
          </a:p>
          <a:p>
            <a:pPr lvl="1"/>
            <a:r>
              <a:rPr lang="en-US" dirty="0" smtClean="0"/>
              <a:t>Relationship status changes</a:t>
            </a:r>
          </a:p>
          <a:p>
            <a:r>
              <a:rPr lang="en-US" dirty="0" smtClean="0"/>
              <a:t>Capacity waiver approval required </a:t>
            </a:r>
            <a:r>
              <a:rPr lang="en-US" b="1" u="sng" dirty="0" smtClean="0">
                <a:solidFill>
                  <a:srgbClr val="FF0000"/>
                </a:solidFill>
              </a:rPr>
              <a:t>prior</a:t>
            </a:r>
            <a:r>
              <a:rPr lang="en-US" dirty="0" smtClean="0"/>
              <a:t> to placement (if required)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56" y="2281975"/>
            <a:ext cx="2927144" cy="2805180"/>
          </a:xfrm>
          <a:prstGeom prst="rect">
            <a:avLst/>
          </a:prstGeom>
        </p:spPr>
      </p:pic>
    </p:spTree>
    <p:extLst>
      <p:ext uri="{BB962C8B-B14F-4D97-AF65-F5344CB8AC3E}">
        <p14:creationId xmlns:p14="http://schemas.microsoft.com/office/powerpoint/2010/main" val="1581503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544" y="1167574"/>
            <a:ext cx="6900912" cy="4600608"/>
          </a:xfrm>
        </p:spPr>
      </p:pic>
    </p:spTree>
    <p:extLst>
      <p:ext uri="{BB962C8B-B14F-4D97-AF65-F5344CB8AC3E}">
        <p14:creationId xmlns:p14="http://schemas.microsoft.com/office/powerpoint/2010/main" val="2157828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Deborah Spaulding</a:t>
            </a:r>
          </a:p>
          <a:p>
            <a:pPr marL="0" indent="0" algn="ctr">
              <a:buNone/>
            </a:pPr>
            <a:r>
              <a:rPr lang="en-US" sz="2400" u="sng" dirty="0" smtClean="0">
                <a:solidFill>
                  <a:srgbClr val="0070C0"/>
                </a:solidFill>
              </a:rPr>
              <a:t>Deborah.Spaulding@dhs.ga.gov</a:t>
            </a:r>
          </a:p>
          <a:p>
            <a:pPr marL="0" indent="0" algn="ctr">
              <a:buNone/>
            </a:pPr>
            <a:r>
              <a:rPr lang="en-US" sz="2400" dirty="0" smtClean="0"/>
              <a:t>Office 404-463-7256</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017" y="1304522"/>
            <a:ext cx="4159875" cy="3301489"/>
          </a:xfrm>
          <a:prstGeom prst="rect">
            <a:avLst/>
          </a:prstGeom>
        </p:spPr>
      </p:pic>
    </p:spTree>
    <p:extLst>
      <p:ext uri="{BB962C8B-B14F-4D97-AF65-F5344CB8AC3E}">
        <p14:creationId xmlns:p14="http://schemas.microsoft.com/office/powerpoint/2010/main" val="109753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1" y="1808480"/>
            <a:ext cx="4245756" cy="3918226"/>
          </a:xfrm>
        </p:spPr>
      </p:pic>
      <p:sp>
        <p:nvSpPr>
          <p:cNvPr id="4" name="Content Placeholder 3"/>
          <p:cNvSpPr>
            <a:spLocks noGrp="1"/>
          </p:cNvSpPr>
          <p:nvPr>
            <p:ph sz="half" idx="2"/>
          </p:nvPr>
        </p:nvSpPr>
        <p:spPr>
          <a:xfrm>
            <a:off x="4648200" y="1417639"/>
            <a:ext cx="4038600" cy="4708526"/>
          </a:xfrm>
        </p:spPr>
        <p:txBody>
          <a:bodyPr/>
          <a:lstStyle/>
          <a:p>
            <a:pPr marL="0" indent="0">
              <a:buNone/>
            </a:pPr>
            <a:r>
              <a:rPr lang="en-US" b="1" dirty="0" smtClean="0"/>
              <a:t>Why </a:t>
            </a:r>
            <a:r>
              <a:rPr lang="en-US" b="1" dirty="0"/>
              <a:t>is a PVA needed?</a:t>
            </a:r>
          </a:p>
          <a:p>
            <a:pPr marL="0" indent="0">
              <a:buNone/>
            </a:pPr>
            <a:endParaRPr lang="en-US" dirty="0" smtClean="0"/>
          </a:p>
          <a:p>
            <a:pPr marL="0" indent="0">
              <a:buNone/>
            </a:pPr>
            <a:r>
              <a:rPr lang="en-US" dirty="0" smtClean="0"/>
              <a:t>A </a:t>
            </a:r>
            <a:r>
              <a:rPr lang="en-US" dirty="0"/>
              <a:t>PVA is needed to further assess any situation in which a determination is needed of whether any policy violations have occurred. </a:t>
            </a:r>
          </a:p>
          <a:p>
            <a:endParaRPr lang="en-US" dirty="0"/>
          </a:p>
        </p:txBody>
      </p:sp>
    </p:spTree>
    <p:extLst>
      <p:ext uri="{BB962C8B-B14F-4D97-AF65-F5344CB8AC3E}">
        <p14:creationId xmlns:p14="http://schemas.microsoft.com/office/powerpoint/2010/main" val="198311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sp>
        <p:nvSpPr>
          <p:cNvPr id="3" name="Content Placeholder 2"/>
          <p:cNvSpPr>
            <a:spLocks noGrp="1"/>
          </p:cNvSpPr>
          <p:nvPr>
            <p:ph sz="half" idx="1"/>
          </p:nvPr>
        </p:nvSpPr>
        <p:spPr>
          <a:xfrm>
            <a:off x="457200" y="1417639"/>
            <a:ext cx="6289040" cy="5166042"/>
          </a:xfrm>
        </p:spPr>
        <p:txBody>
          <a:bodyPr>
            <a:normAutofit/>
          </a:bodyPr>
          <a:lstStyle/>
          <a:p>
            <a:pPr marL="0" indent="0">
              <a:buNone/>
            </a:pPr>
            <a:endParaRPr lang="en-US" b="1" dirty="0" smtClean="0"/>
          </a:p>
          <a:p>
            <a:pPr marL="0" indent="0">
              <a:buNone/>
            </a:pPr>
            <a:r>
              <a:rPr lang="en-US" b="1" dirty="0" smtClean="0"/>
              <a:t>When is a PVA required for completion?</a:t>
            </a:r>
          </a:p>
          <a:p>
            <a:r>
              <a:rPr lang="en-US" dirty="0" smtClean="0"/>
              <a:t>A PVA is required for completion when either:</a:t>
            </a:r>
          </a:p>
          <a:p>
            <a:pPr lvl="1"/>
            <a:r>
              <a:rPr lang="en-US" dirty="0" smtClean="0"/>
              <a:t>A CPS alert is received regarding allegations against a foster home</a:t>
            </a:r>
          </a:p>
          <a:p>
            <a:pPr lvl="1"/>
            <a:r>
              <a:rPr lang="en-US" dirty="0" smtClean="0"/>
              <a:t>OPM identifies a need for a PVA to be completed</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4764" y="2287366"/>
            <a:ext cx="2307936" cy="3151632"/>
          </a:xfrm>
        </p:spPr>
      </p:pic>
    </p:spTree>
    <p:extLst>
      <p:ext uri="{BB962C8B-B14F-4D97-AF65-F5344CB8AC3E}">
        <p14:creationId xmlns:p14="http://schemas.microsoft.com/office/powerpoint/2010/main" val="1109930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sp>
        <p:nvSpPr>
          <p:cNvPr id="3" name="Content Placeholder 2"/>
          <p:cNvSpPr>
            <a:spLocks noGrp="1"/>
          </p:cNvSpPr>
          <p:nvPr>
            <p:ph sz="half" idx="1"/>
          </p:nvPr>
        </p:nvSpPr>
        <p:spPr>
          <a:xfrm>
            <a:off x="457200" y="1600201"/>
            <a:ext cx="8229600" cy="4525963"/>
          </a:xfrm>
        </p:spPr>
        <p:txBody>
          <a:bodyPr>
            <a:normAutofit lnSpcReduction="10000"/>
          </a:bodyPr>
          <a:lstStyle/>
          <a:p>
            <a:pPr marL="0" indent="0">
              <a:buNone/>
            </a:pPr>
            <a:r>
              <a:rPr lang="en-US" u="sng" dirty="0" smtClean="0"/>
              <a:t>Policy Violation Assessment Timeline (CPS Involvement)</a:t>
            </a:r>
          </a:p>
          <a:p>
            <a:r>
              <a:rPr lang="en-US" dirty="0" smtClean="0"/>
              <a:t>Risk Management section receives notification of the CPS incident involving the foster home or involving a child placed in the foster home.</a:t>
            </a:r>
          </a:p>
          <a:p>
            <a:r>
              <a:rPr lang="en-US" dirty="0" smtClean="0"/>
              <a:t>A PVA request is entered into GA+SCORE if the incident is screened out or when an initial notification of an investigation closure is received.</a:t>
            </a:r>
          </a:p>
          <a:p>
            <a:r>
              <a:rPr lang="en-US" dirty="0" smtClean="0"/>
              <a:t>If the notification is regarding a pending investigation, a PVA is requested 7 days following the date of initial notification.</a:t>
            </a:r>
            <a:endParaRPr lang="en-US" dirty="0"/>
          </a:p>
        </p:txBody>
      </p:sp>
    </p:spTree>
    <p:extLst>
      <p:ext uri="{BB962C8B-B14F-4D97-AF65-F5344CB8AC3E}">
        <p14:creationId xmlns:p14="http://schemas.microsoft.com/office/powerpoint/2010/main" val="2967696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u="sng" dirty="0"/>
              <a:t>Policy Violation Assessment Timeline </a:t>
            </a:r>
            <a:endParaRPr lang="en-US" u="sng" dirty="0" smtClean="0"/>
          </a:p>
          <a:p>
            <a:pPr marL="0" indent="0" algn="ctr">
              <a:buNone/>
            </a:pPr>
            <a:r>
              <a:rPr lang="en-US" u="sng" dirty="0" smtClean="0"/>
              <a:t>(</a:t>
            </a:r>
            <a:r>
              <a:rPr lang="en-US" u="sng" dirty="0"/>
              <a:t>CPS Involvement)</a:t>
            </a:r>
          </a:p>
          <a:p>
            <a:r>
              <a:rPr lang="en-US" dirty="0" smtClean="0"/>
              <a:t>Provider receives PVA request via automated email response from GA+SCORE.</a:t>
            </a:r>
          </a:p>
          <a:p>
            <a:r>
              <a:rPr lang="en-US" dirty="0" smtClean="0"/>
              <a:t>Provider has 15 calendar days to complete the PVA from date of notification from GA+SCORE.</a:t>
            </a:r>
          </a:p>
          <a:p>
            <a:r>
              <a:rPr lang="en-US" dirty="0" smtClean="0"/>
              <a:t>Provider uploads PVA </a:t>
            </a:r>
            <a:r>
              <a:rPr lang="en-US" b="1" dirty="0" smtClean="0"/>
              <a:t>directly</a:t>
            </a:r>
            <a:r>
              <a:rPr lang="en-US" dirty="0" smtClean="0"/>
              <a:t> into GA+SCORE under corresponding CPS notification for review.</a:t>
            </a:r>
            <a:endParaRPr lang="en-US" dirty="0"/>
          </a:p>
        </p:txBody>
      </p:sp>
    </p:spTree>
    <p:extLst>
      <p:ext uri="{BB962C8B-B14F-4D97-AF65-F5344CB8AC3E}">
        <p14:creationId xmlns:p14="http://schemas.microsoft.com/office/powerpoint/2010/main" val="395797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Violation Assessment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332" y="1255078"/>
            <a:ext cx="3497335" cy="4525963"/>
          </a:xfrm>
        </p:spPr>
      </p:pic>
    </p:spTree>
    <p:extLst>
      <p:ext uri="{BB962C8B-B14F-4D97-AF65-F5344CB8AC3E}">
        <p14:creationId xmlns:p14="http://schemas.microsoft.com/office/powerpoint/2010/main" val="2597419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PVA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7081" y="1417638"/>
            <a:ext cx="6689835" cy="4525963"/>
          </a:xfrm>
        </p:spPr>
      </p:pic>
      <p:sp>
        <p:nvSpPr>
          <p:cNvPr id="5" name="Oval 4"/>
          <p:cNvSpPr/>
          <p:nvPr/>
        </p:nvSpPr>
        <p:spPr>
          <a:xfrm>
            <a:off x="1227082" y="5489843"/>
            <a:ext cx="2349238" cy="3385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3799839" y="5489844"/>
            <a:ext cx="671800" cy="275336"/>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401701" y="2926080"/>
            <a:ext cx="1032379" cy="18288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271520" y="2524706"/>
            <a:ext cx="304800" cy="3860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917890" y="2273479"/>
            <a:ext cx="1553749" cy="276999"/>
          </a:xfrm>
          <a:prstGeom prst="rect">
            <a:avLst/>
          </a:prstGeom>
          <a:noFill/>
        </p:spPr>
        <p:txBody>
          <a:bodyPr wrap="square" rtlCol="0">
            <a:spAutoFit/>
          </a:bodyPr>
          <a:lstStyle/>
          <a:p>
            <a:r>
              <a:rPr lang="en-US" sz="1200" b="1" dirty="0" smtClean="0">
                <a:solidFill>
                  <a:srgbClr val="FF0000"/>
                </a:solidFill>
              </a:rPr>
              <a:t>CPS Notification</a:t>
            </a:r>
            <a:endParaRPr lang="en-US" sz="1200" b="1" dirty="0">
              <a:solidFill>
                <a:srgbClr val="FF0000"/>
              </a:solidFill>
            </a:endParaRPr>
          </a:p>
        </p:txBody>
      </p:sp>
      <p:sp>
        <p:nvSpPr>
          <p:cNvPr id="14" name="TextBox 13"/>
          <p:cNvSpPr txBox="1"/>
          <p:nvPr/>
        </p:nvSpPr>
        <p:spPr>
          <a:xfrm>
            <a:off x="4456721" y="5489844"/>
            <a:ext cx="1569597" cy="338554"/>
          </a:xfrm>
          <a:prstGeom prst="rect">
            <a:avLst/>
          </a:prstGeom>
          <a:noFill/>
        </p:spPr>
        <p:txBody>
          <a:bodyPr wrap="square" rtlCol="0">
            <a:spAutoFit/>
          </a:bodyPr>
          <a:lstStyle/>
          <a:p>
            <a:r>
              <a:rPr lang="en-US" sz="1600" b="1" dirty="0" smtClean="0">
                <a:solidFill>
                  <a:srgbClr val="FF0000"/>
                </a:solidFill>
              </a:rPr>
              <a:t>Upload PVA</a:t>
            </a:r>
            <a:endParaRPr lang="en-US" sz="1600" b="1" dirty="0">
              <a:solidFill>
                <a:srgbClr val="FF0000"/>
              </a:solidFill>
            </a:endParaRPr>
          </a:p>
        </p:txBody>
      </p:sp>
      <p:sp>
        <p:nvSpPr>
          <p:cNvPr id="15" name="Oval 14"/>
          <p:cNvSpPr/>
          <p:nvPr/>
        </p:nvSpPr>
        <p:spPr>
          <a:xfrm>
            <a:off x="3925229" y="1895707"/>
            <a:ext cx="356839" cy="17842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4090020" y="2128513"/>
            <a:ext cx="45719" cy="226339"/>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623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1090</Words>
  <Application>Microsoft Office PowerPoint</Application>
  <PresentationFormat>On-screen Show (4:3)</PresentationFormat>
  <Paragraphs>139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Minion Pro</vt:lpstr>
      <vt:lpstr>Office Theme</vt:lpstr>
      <vt:lpstr>PowerPoint Presentation</vt:lpstr>
      <vt:lpstr>Policy Violation Assessment Process</vt:lpstr>
      <vt:lpstr>Policy Violation Assessment (PVA)</vt:lpstr>
      <vt:lpstr>Policy Violation Assessment</vt:lpstr>
      <vt:lpstr>Policy Violation Assessment</vt:lpstr>
      <vt:lpstr>PVA Process</vt:lpstr>
      <vt:lpstr>PVA Process </vt:lpstr>
      <vt:lpstr>Policy Violation Assessment</vt:lpstr>
      <vt:lpstr>PVA Process</vt:lpstr>
      <vt:lpstr>CPS Notification</vt:lpstr>
      <vt:lpstr>48 Hrs. Staffing and OPM Disposition</vt:lpstr>
      <vt:lpstr>CPS Disposition</vt:lpstr>
      <vt:lpstr>PVA Process</vt:lpstr>
      <vt:lpstr>PVA Process</vt:lpstr>
      <vt:lpstr>PVA Process</vt:lpstr>
      <vt:lpstr>PVA Process</vt:lpstr>
      <vt:lpstr>Policy Violation Assessment</vt:lpstr>
      <vt:lpstr>Appeal Process</vt:lpstr>
      <vt:lpstr>Appeal Process</vt:lpstr>
      <vt:lpstr>Information Only Cases</vt:lpstr>
      <vt:lpstr>Mandated Reporting</vt:lpstr>
      <vt:lpstr>Mandated Reporting</vt:lpstr>
      <vt:lpstr>Mandated Reporting</vt:lpstr>
      <vt:lpstr>Which Case to Report??</vt:lpstr>
      <vt:lpstr>Both</vt:lpstr>
      <vt:lpstr>Significant Events</vt:lpstr>
      <vt:lpstr>Significant Event Documentation</vt:lpstr>
      <vt:lpstr>What’s Missing?</vt:lpstr>
      <vt:lpstr>Significant Events</vt:lpstr>
      <vt:lpstr>Significant Events</vt:lpstr>
      <vt:lpstr>Capacity Waivers</vt:lpstr>
      <vt:lpstr>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sejohnson</cp:lastModifiedBy>
  <cp:revision>108</cp:revision>
  <dcterms:created xsi:type="dcterms:W3CDTF">2015-04-24T11:28:49Z</dcterms:created>
  <dcterms:modified xsi:type="dcterms:W3CDTF">2016-06-27T13:54:25Z</dcterms:modified>
</cp:coreProperties>
</file>