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735" r:id="rId4"/>
    <p:sldId id="736" r:id="rId5"/>
    <p:sldId id="737" r:id="rId6"/>
    <p:sldId id="738" r:id="rId7"/>
    <p:sldId id="739" r:id="rId8"/>
    <p:sldId id="741" r:id="rId9"/>
    <p:sldId id="742" r:id="rId10"/>
    <p:sldId id="743" r:id="rId11"/>
    <p:sldId id="740" r:id="rId12"/>
    <p:sldId id="74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232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844DA0-77C3-47F8-A34B-B390F2679A62}" v="1" dt="2019-05-17T15:58:11.553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0"/>
    <p:restoredTop sz="94712"/>
  </p:normalViewPr>
  <p:slideViewPr>
    <p:cSldViewPr snapToGrid="0" snapToObjects="1">
      <p:cViewPr varScale="1">
        <p:scale>
          <a:sx n="48" d="100"/>
          <a:sy n="48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A34CB-8466-45C0-8C6D-604D371E29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E4A2972-EFC8-432E-90F1-66C909EA5342}">
      <dgm:prSet/>
      <dgm:spPr/>
      <dgm:t>
        <a:bodyPr/>
        <a:lstStyle/>
        <a:p>
          <a:r>
            <a:rPr lang="en-US"/>
            <a:t>The goal of the GARYSE/The Chafee Program Living Life Skill workshops is to provide ILP eligible youth with various life skills to assist them in being self-sufficient when they decide to leave foster care at 18 or age out at 21.  </a:t>
          </a:r>
        </a:p>
      </dgm:t>
    </dgm:pt>
    <dgm:pt modelId="{E582471B-D7B7-4D8C-B03F-35CA7CA97D35}" type="parTrans" cxnId="{C8428889-1241-47A4-8F42-727CBCF8C682}">
      <dgm:prSet/>
      <dgm:spPr/>
      <dgm:t>
        <a:bodyPr/>
        <a:lstStyle/>
        <a:p>
          <a:endParaRPr lang="en-US"/>
        </a:p>
      </dgm:t>
    </dgm:pt>
    <dgm:pt modelId="{3483B4A2-9CF7-449A-8D03-B405E9E43E96}" type="sibTrans" cxnId="{C8428889-1241-47A4-8F42-727CBCF8C682}">
      <dgm:prSet/>
      <dgm:spPr/>
      <dgm:t>
        <a:bodyPr/>
        <a:lstStyle/>
        <a:p>
          <a:endParaRPr lang="en-US"/>
        </a:p>
      </dgm:t>
    </dgm:pt>
    <dgm:pt modelId="{F37C82BD-E5DF-4A8E-8DB7-BF4E4F2F2576}">
      <dgm:prSet/>
      <dgm:spPr/>
      <dgm:t>
        <a:bodyPr/>
        <a:lstStyle/>
        <a:p>
          <a:r>
            <a:rPr lang="en-US" dirty="0"/>
            <a:t>Our window of opportunity is limited, and therefore introduction to, and participation in the life skills learning opportunities is paramount for our young people.  </a:t>
          </a:r>
        </a:p>
      </dgm:t>
    </dgm:pt>
    <dgm:pt modelId="{7B9CBD60-59FD-4311-9BF0-3357E5200DB2}" type="parTrans" cxnId="{56AECE0C-8736-4872-B7EC-ECF83FD33397}">
      <dgm:prSet/>
      <dgm:spPr/>
      <dgm:t>
        <a:bodyPr/>
        <a:lstStyle/>
        <a:p>
          <a:endParaRPr lang="en-US"/>
        </a:p>
      </dgm:t>
    </dgm:pt>
    <dgm:pt modelId="{CED66C8D-95D3-4B4C-B303-907DEE160744}" type="sibTrans" cxnId="{56AECE0C-8736-4872-B7EC-ECF83FD33397}">
      <dgm:prSet/>
      <dgm:spPr/>
      <dgm:t>
        <a:bodyPr/>
        <a:lstStyle/>
        <a:p>
          <a:endParaRPr lang="en-US"/>
        </a:p>
      </dgm:t>
    </dgm:pt>
    <dgm:pt modelId="{D8DF1DC3-B0D3-4C00-9F4F-C8CA4E3167A1}" type="pres">
      <dgm:prSet presAssocID="{500A34CB-8466-45C0-8C6D-604D371E2972}" presName="linear" presStyleCnt="0">
        <dgm:presLayoutVars>
          <dgm:animLvl val="lvl"/>
          <dgm:resizeHandles val="exact"/>
        </dgm:presLayoutVars>
      </dgm:prSet>
      <dgm:spPr/>
    </dgm:pt>
    <dgm:pt modelId="{E65C9026-A5A6-4354-8F5A-49879B1A00C6}" type="pres">
      <dgm:prSet presAssocID="{BE4A2972-EFC8-432E-90F1-66C909EA53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0C47FFE-B7EA-4A24-B90C-B44FD03FF6CF}" type="pres">
      <dgm:prSet presAssocID="{3483B4A2-9CF7-449A-8D03-B405E9E43E96}" presName="spacer" presStyleCnt="0"/>
      <dgm:spPr/>
    </dgm:pt>
    <dgm:pt modelId="{03C57951-B42B-427A-80F5-A260DDF084B8}" type="pres">
      <dgm:prSet presAssocID="{F37C82BD-E5DF-4A8E-8DB7-BF4E4F2F257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ABB9A09-43AB-4542-8633-BC4DF4C0E36E}" type="presOf" srcId="{F37C82BD-E5DF-4A8E-8DB7-BF4E4F2F2576}" destId="{03C57951-B42B-427A-80F5-A260DDF084B8}" srcOrd="0" destOrd="0" presId="urn:microsoft.com/office/officeart/2005/8/layout/vList2"/>
    <dgm:cxn modelId="{56AECE0C-8736-4872-B7EC-ECF83FD33397}" srcId="{500A34CB-8466-45C0-8C6D-604D371E2972}" destId="{F37C82BD-E5DF-4A8E-8DB7-BF4E4F2F2576}" srcOrd="1" destOrd="0" parTransId="{7B9CBD60-59FD-4311-9BF0-3357E5200DB2}" sibTransId="{CED66C8D-95D3-4B4C-B303-907DEE160744}"/>
    <dgm:cxn modelId="{4C8C4D86-FBB9-4ABB-A964-3264AA21F563}" type="presOf" srcId="{500A34CB-8466-45C0-8C6D-604D371E2972}" destId="{D8DF1DC3-B0D3-4C00-9F4F-C8CA4E3167A1}" srcOrd="0" destOrd="0" presId="urn:microsoft.com/office/officeart/2005/8/layout/vList2"/>
    <dgm:cxn modelId="{C8428889-1241-47A4-8F42-727CBCF8C682}" srcId="{500A34CB-8466-45C0-8C6D-604D371E2972}" destId="{BE4A2972-EFC8-432E-90F1-66C909EA5342}" srcOrd="0" destOrd="0" parTransId="{E582471B-D7B7-4D8C-B03F-35CA7CA97D35}" sibTransId="{3483B4A2-9CF7-449A-8D03-B405E9E43E96}"/>
    <dgm:cxn modelId="{5B1FBCE9-F046-4560-951E-3E59238490D9}" type="presOf" srcId="{BE4A2972-EFC8-432E-90F1-66C909EA5342}" destId="{E65C9026-A5A6-4354-8F5A-49879B1A00C6}" srcOrd="0" destOrd="0" presId="urn:microsoft.com/office/officeart/2005/8/layout/vList2"/>
    <dgm:cxn modelId="{310120D8-C02E-49CA-84AD-5DE91797CF4E}" type="presParOf" srcId="{D8DF1DC3-B0D3-4C00-9F4F-C8CA4E3167A1}" destId="{E65C9026-A5A6-4354-8F5A-49879B1A00C6}" srcOrd="0" destOrd="0" presId="urn:microsoft.com/office/officeart/2005/8/layout/vList2"/>
    <dgm:cxn modelId="{5AB9860C-7A6D-4F3D-AEB1-C37560EDD41A}" type="presParOf" srcId="{D8DF1DC3-B0D3-4C00-9F4F-C8CA4E3167A1}" destId="{10C47FFE-B7EA-4A24-B90C-B44FD03FF6CF}" srcOrd="1" destOrd="0" presId="urn:microsoft.com/office/officeart/2005/8/layout/vList2"/>
    <dgm:cxn modelId="{7CCD89EE-585C-414E-BEEB-6EE080EA1834}" type="presParOf" srcId="{D8DF1DC3-B0D3-4C00-9F4F-C8CA4E3167A1}" destId="{03C57951-B42B-427A-80F5-A260DDF084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6C69B5-E12C-4ECC-AAC1-B59ADC24EF7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DFA0C44-AA46-421B-B623-6FC941EA7050}">
      <dgm:prSet/>
      <dgm:spPr/>
      <dgm:t>
        <a:bodyPr/>
        <a:lstStyle/>
        <a:p>
          <a:r>
            <a:rPr lang="en-US"/>
            <a:t>42.2% of the participants are under the age of 18</a:t>
          </a:r>
        </a:p>
      </dgm:t>
    </dgm:pt>
    <dgm:pt modelId="{D6156453-3FD0-42FC-AEA3-7514AFAC67FE}" type="parTrans" cxnId="{9DE27115-97BE-4A07-8BB1-DEF8567648AE}">
      <dgm:prSet/>
      <dgm:spPr/>
      <dgm:t>
        <a:bodyPr/>
        <a:lstStyle/>
        <a:p>
          <a:endParaRPr lang="en-US"/>
        </a:p>
      </dgm:t>
    </dgm:pt>
    <dgm:pt modelId="{48CBB054-9D0E-44DC-8D71-96A261CC0E51}" type="sibTrans" cxnId="{9DE27115-97BE-4A07-8BB1-DEF8567648AE}">
      <dgm:prSet/>
      <dgm:spPr/>
      <dgm:t>
        <a:bodyPr/>
        <a:lstStyle/>
        <a:p>
          <a:endParaRPr lang="en-US"/>
        </a:p>
      </dgm:t>
    </dgm:pt>
    <dgm:pt modelId="{660583C4-C3FE-446E-89AC-BFEA2305C6EA}">
      <dgm:prSet/>
      <dgm:spPr/>
      <dgm:t>
        <a:bodyPr/>
        <a:lstStyle/>
        <a:p>
          <a:r>
            <a:rPr lang="en-US"/>
            <a:t>20% under the age of 17</a:t>
          </a:r>
        </a:p>
      </dgm:t>
    </dgm:pt>
    <dgm:pt modelId="{5299AB51-A546-45C9-A278-95DA30D4B79B}" type="parTrans" cxnId="{02528163-E566-47F7-8486-F72FF5D37789}">
      <dgm:prSet/>
      <dgm:spPr/>
      <dgm:t>
        <a:bodyPr/>
        <a:lstStyle/>
        <a:p>
          <a:endParaRPr lang="en-US"/>
        </a:p>
      </dgm:t>
    </dgm:pt>
    <dgm:pt modelId="{1A309621-ECD8-4D1D-B665-2937FAE49C4D}" type="sibTrans" cxnId="{02528163-E566-47F7-8486-F72FF5D37789}">
      <dgm:prSet/>
      <dgm:spPr/>
      <dgm:t>
        <a:bodyPr/>
        <a:lstStyle/>
        <a:p>
          <a:endParaRPr lang="en-US"/>
        </a:p>
      </dgm:t>
    </dgm:pt>
    <dgm:pt modelId="{A2258292-3B30-48CA-B26F-414E7ECD321C}">
      <dgm:prSet/>
      <dgm:spPr/>
      <dgm:t>
        <a:bodyPr/>
        <a:lstStyle/>
        <a:p>
          <a:r>
            <a:rPr lang="en-US"/>
            <a:t>Average of 506 young people trained per month </a:t>
          </a:r>
        </a:p>
      </dgm:t>
    </dgm:pt>
    <dgm:pt modelId="{07CAC7F0-7A54-4E51-97D0-1618FF844B2B}" type="parTrans" cxnId="{DA5938CB-44DC-4FE6-AC7E-EC5526DE8AD2}">
      <dgm:prSet/>
      <dgm:spPr/>
      <dgm:t>
        <a:bodyPr/>
        <a:lstStyle/>
        <a:p>
          <a:endParaRPr lang="en-US"/>
        </a:p>
      </dgm:t>
    </dgm:pt>
    <dgm:pt modelId="{259E62CB-351E-42CB-B1A9-F844D5D71BEB}" type="sibTrans" cxnId="{DA5938CB-44DC-4FE6-AC7E-EC5526DE8AD2}">
      <dgm:prSet/>
      <dgm:spPr/>
      <dgm:t>
        <a:bodyPr/>
        <a:lstStyle/>
        <a:p>
          <a:endParaRPr lang="en-US"/>
        </a:p>
      </dgm:t>
    </dgm:pt>
    <dgm:pt modelId="{BA5E7D21-6905-455D-BA1B-FD6F8B96AF30}">
      <dgm:prSet/>
      <dgm:spPr/>
      <dgm:t>
        <a:bodyPr/>
        <a:lstStyle/>
        <a:p>
          <a:r>
            <a:rPr lang="en-US"/>
            <a:t>Average of 18 youth trained per Region</a:t>
          </a:r>
        </a:p>
      </dgm:t>
    </dgm:pt>
    <dgm:pt modelId="{733F6520-D3B6-4360-85AF-FB3FA6EB74EC}" type="parTrans" cxnId="{7EE6A915-E92E-4F94-92E6-2DF12CDCCE24}">
      <dgm:prSet/>
      <dgm:spPr/>
      <dgm:t>
        <a:bodyPr/>
        <a:lstStyle/>
        <a:p>
          <a:endParaRPr lang="en-US"/>
        </a:p>
      </dgm:t>
    </dgm:pt>
    <dgm:pt modelId="{FD1CBAD1-296B-4365-8DE1-6A00954B56E7}" type="sibTrans" cxnId="{7EE6A915-E92E-4F94-92E6-2DF12CDCCE24}">
      <dgm:prSet/>
      <dgm:spPr/>
      <dgm:t>
        <a:bodyPr/>
        <a:lstStyle/>
        <a:p>
          <a:endParaRPr lang="en-US"/>
        </a:p>
      </dgm:t>
    </dgm:pt>
    <dgm:pt modelId="{6B42E1AB-85B4-404F-B7AB-268A9187FB18}">
      <dgm:prSet/>
      <dgm:spPr/>
      <dgm:t>
        <a:bodyPr/>
        <a:lstStyle/>
        <a:p>
          <a:r>
            <a:rPr lang="en-US"/>
            <a:t>Average of less than 1 youth under the age of 16 trained per region per month</a:t>
          </a:r>
        </a:p>
      </dgm:t>
    </dgm:pt>
    <dgm:pt modelId="{63F845A9-4296-4936-BBE5-D1D0C55D4A1B}" type="parTrans" cxnId="{01DF6DA5-C4DD-4D65-A8A8-EBD85EF4523B}">
      <dgm:prSet/>
      <dgm:spPr/>
      <dgm:t>
        <a:bodyPr/>
        <a:lstStyle/>
        <a:p>
          <a:endParaRPr lang="en-US"/>
        </a:p>
      </dgm:t>
    </dgm:pt>
    <dgm:pt modelId="{22F44DEC-3E87-4D40-A304-FE6FE4303060}" type="sibTrans" cxnId="{01DF6DA5-C4DD-4D65-A8A8-EBD85EF4523B}">
      <dgm:prSet/>
      <dgm:spPr/>
      <dgm:t>
        <a:bodyPr/>
        <a:lstStyle/>
        <a:p>
          <a:endParaRPr lang="en-US"/>
        </a:p>
      </dgm:t>
    </dgm:pt>
    <dgm:pt modelId="{BC0C804C-0159-4B62-A078-6AADF9283999}" type="pres">
      <dgm:prSet presAssocID="{8C6C69B5-E12C-4ECC-AAC1-B59ADC24EF77}" presName="linear" presStyleCnt="0">
        <dgm:presLayoutVars>
          <dgm:animLvl val="lvl"/>
          <dgm:resizeHandles val="exact"/>
        </dgm:presLayoutVars>
      </dgm:prSet>
      <dgm:spPr/>
    </dgm:pt>
    <dgm:pt modelId="{E4675235-07FD-41BB-8FE2-93EE09A7B9B8}" type="pres">
      <dgm:prSet presAssocID="{ADFA0C44-AA46-421B-B623-6FC941EA705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7E96E44-34D0-4D46-967B-2D538665217D}" type="pres">
      <dgm:prSet presAssocID="{48CBB054-9D0E-44DC-8D71-96A261CC0E51}" presName="spacer" presStyleCnt="0"/>
      <dgm:spPr/>
    </dgm:pt>
    <dgm:pt modelId="{6CBFF7AB-9970-4481-8554-0931085F9960}" type="pres">
      <dgm:prSet presAssocID="{660583C4-C3FE-446E-89AC-BFEA2305C6E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3F13E42-94EF-45D2-ABCE-4E8437A440C9}" type="pres">
      <dgm:prSet presAssocID="{1A309621-ECD8-4D1D-B665-2937FAE49C4D}" presName="spacer" presStyleCnt="0"/>
      <dgm:spPr/>
    </dgm:pt>
    <dgm:pt modelId="{3D7D3750-D8A2-417D-95E8-713652885724}" type="pres">
      <dgm:prSet presAssocID="{A2258292-3B30-48CA-B26F-414E7ECD321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24736F8-DC74-491C-AFE2-3DB47CF31A28}" type="pres">
      <dgm:prSet presAssocID="{259E62CB-351E-42CB-B1A9-F844D5D71BEB}" presName="spacer" presStyleCnt="0"/>
      <dgm:spPr/>
    </dgm:pt>
    <dgm:pt modelId="{CFD0E3CF-BFE6-44CC-975A-591A40B3C3BF}" type="pres">
      <dgm:prSet presAssocID="{BA5E7D21-6905-455D-BA1B-FD6F8B96AF3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BB08553-979B-4294-BDCB-1D08DD0C07D5}" type="pres">
      <dgm:prSet presAssocID="{FD1CBAD1-296B-4365-8DE1-6A00954B56E7}" presName="spacer" presStyleCnt="0"/>
      <dgm:spPr/>
    </dgm:pt>
    <dgm:pt modelId="{144DD709-9738-4471-83C9-F4A5C78A7164}" type="pres">
      <dgm:prSet presAssocID="{6B42E1AB-85B4-404F-B7AB-268A9187FB1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DE27115-97BE-4A07-8BB1-DEF8567648AE}" srcId="{8C6C69B5-E12C-4ECC-AAC1-B59ADC24EF77}" destId="{ADFA0C44-AA46-421B-B623-6FC941EA7050}" srcOrd="0" destOrd="0" parTransId="{D6156453-3FD0-42FC-AEA3-7514AFAC67FE}" sibTransId="{48CBB054-9D0E-44DC-8D71-96A261CC0E51}"/>
    <dgm:cxn modelId="{7EE6A915-E92E-4F94-92E6-2DF12CDCCE24}" srcId="{8C6C69B5-E12C-4ECC-AAC1-B59ADC24EF77}" destId="{BA5E7D21-6905-455D-BA1B-FD6F8B96AF30}" srcOrd="3" destOrd="0" parTransId="{733F6520-D3B6-4360-85AF-FB3FA6EB74EC}" sibTransId="{FD1CBAD1-296B-4365-8DE1-6A00954B56E7}"/>
    <dgm:cxn modelId="{E5980B2C-1D86-49AF-91C3-40352182F2FF}" type="presOf" srcId="{8C6C69B5-E12C-4ECC-AAC1-B59ADC24EF77}" destId="{BC0C804C-0159-4B62-A078-6AADF9283999}" srcOrd="0" destOrd="0" presId="urn:microsoft.com/office/officeart/2005/8/layout/vList2"/>
    <dgm:cxn modelId="{7A44FE5B-A9F2-43F2-9453-DD4AF198069B}" type="presOf" srcId="{BA5E7D21-6905-455D-BA1B-FD6F8B96AF30}" destId="{CFD0E3CF-BFE6-44CC-975A-591A40B3C3BF}" srcOrd="0" destOrd="0" presId="urn:microsoft.com/office/officeart/2005/8/layout/vList2"/>
    <dgm:cxn modelId="{02528163-E566-47F7-8486-F72FF5D37789}" srcId="{8C6C69B5-E12C-4ECC-AAC1-B59ADC24EF77}" destId="{660583C4-C3FE-446E-89AC-BFEA2305C6EA}" srcOrd="1" destOrd="0" parTransId="{5299AB51-A546-45C9-A278-95DA30D4B79B}" sibTransId="{1A309621-ECD8-4D1D-B665-2937FAE49C4D}"/>
    <dgm:cxn modelId="{2B1D1679-B5C5-4738-AFB9-C82DBDBB5EBD}" type="presOf" srcId="{ADFA0C44-AA46-421B-B623-6FC941EA7050}" destId="{E4675235-07FD-41BB-8FE2-93EE09A7B9B8}" srcOrd="0" destOrd="0" presId="urn:microsoft.com/office/officeart/2005/8/layout/vList2"/>
    <dgm:cxn modelId="{73A7CB59-8934-4B2D-883D-672E3E9C3F64}" type="presOf" srcId="{A2258292-3B30-48CA-B26F-414E7ECD321C}" destId="{3D7D3750-D8A2-417D-95E8-713652885724}" srcOrd="0" destOrd="0" presId="urn:microsoft.com/office/officeart/2005/8/layout/vList2"/>
    <dgm:cxn modelId="{4E53B28D-E76A-4C5F-B8B2-AACB814617D3}" type="presOf" srcId="{660583C4-C3FE-446E-89AC-BFEA2305C6EA}" destId="{6CBFF7AB-9970-4481-8554-0931085F9960}" srcOrd="0" destOrd="0" presId="urn:microsoft.com/office/officeart/2005/8/layout/vList2"/>
    <dgm:cxn modelId="{01DF6DA5-C4DD-4D65-A8A8-EBD85EF4523B}" srcId="{8C6C69B5-E12C-4ECC-AAC1-B59ADC24EF77}" destId="{6B42E1AB-85B4-404F-B7AB-268A9187FB18}" srcOrd="4" destOrd="0" parTransId="{63F845A9-4296-4936-BBE5-D1D0C55D4A1B}" sibTransId="{22F44DEC-3E87-4D40-A304-FE6FE4303060}"/>
    <dgm:cxn modelId="{DA5938CB-44DC-4FE6-AC7E-EC5526DE8AD2}" srcId="{8C6C69B5-E12C-4ECC-AAC1-B59ADC24EF77}" destId="{A2258292-3B30-48CA-B26F-414E7ECD321C}" srcOrd="2" destOrd="0" parTransId="{07CAC7F0-7A54-4E51-97D0-1618FF844B2B}" sibTransId="{259E62CB-351E-42CB-B1A9-F844D5D71BEB}"/>
    <dgm:cxn modelId="{332DCACB-7F57-4A7B-9753-B04DD835BFFC}" type="presOf" srcId="{6B42E1AB-85B4-404F-B7AB-268A9187FB18}" destId="{144DD709-9738-4471-83C9-F4A5C78A7164}" srcOrd="0" destOrd="0" presId="urn:microsoft.com/office/officeart/2005/8/layout/vList2"/>
    <dgm:cxn modelId="{D631779D-DD6A-41FA-921C-3D6C4187EC0C}" type="presParOf" srcId="{BC0C804C-0159-4B62-A078-6AADF9283999}" destId="{E4675235-07FD-41BB-8FE2-93EE09A7B9B8}" srcOrd="0" destOrd="0" presId="urn:microsoft.com/office/officeart/2005/8/layout/vList2"/>
    <dgm:cxn modelId="{25414E87-7AA7-4B81-AD60-D76DB8F857C9}" type="presParOf" srcId="{BC0C804C-0159-4B62-A078-6AADF9283999}" destId="{27E96E44-34D0-4D46-967B-2D538665217D}" srcOrd="1" destOrd="0" presId="urn:microsoft.com/office/officeart/2005/8/layout/vList2"/>
    <dgm:cxn modelId="{41EF4659-0458-459D-BEB7-BAA9FEFF031F}" type="presParOf" srcId="{BC0C804C-0159-4B62-A078-6AADF9283999}" destId="{6CBFF7AB-9970-4481-8554-0931085F9960}" srcOrd="2" destOrd="0" presId="urn:microsoft.com/office/officeart/2005/8/layout/vList2"/>
    <dgm:cxn modelId="{C1750C14-B422-4FB3-AED0-5AC26351A13B}" type="presParOf" srcId="{BC0C804C-0159-4B62-A078-6AADF9283999}" destId="{A3F13E42-94EF-45D2-ABCE-4E8437A440C9}" srcOrd="3" destOrd="0" presId="urn:microsoft.com/office/officeart/2005/8/layout/vList2"/>
    <dgm:cxn modelId="{1A5E3677-B08A-4527-9820-56E1F03450C6}" type="presParOf" srcId="{BC0C804C-0159-4B62-A078-6AADF9283999}" destId="{3D7D3750-D8A2-417D-95E8-713652885724}" srcOrd="4" destOrd="0" presId="urn:microsoft.com/office/officeart/2005/8/layout/vList2"/>
    <dgm:cxn modelId="{245D2F13-9758-4D12-BA55-C407A220CBF6}" type="presParOf" srcId="{BC0C804C-0159-4B62-A078-6AADF9283999}" destId="{924736F8-DC74-491C-AFE2-3DB47CF31A28}" srcOrd="5" destOrd="0" presId="urn:microsoft.com/office/officeart/2005/8/layout/vList2"/>
    <dgm:cxn modelId="{08EC1AC8-8F44-40C3-ACB0-2078A3ECCEE4}" type="presParOf" srcId="{BC0C804C-0159-4B62-A078-6AADF9283999}" destId="{CFD0E3CF-BFE6-44CC-975A-591A40B3C3BF}" srcOrd="6" destOrd="0" presId="urn:microsoft.com/office/officeart/2005/8/layout/vList2"/>
    <dgm:cxn modelId="{DFE7A2D3-FAB5-4263-88C8-1DE05D85B804}" type="presParOf" srcId="{BC0C804C-0159-4B62-A078-6AADF9283999}" destId="{5BB08553-979B-4294-BDCB-1D08DD0C07D5}" srcOrd="7" destOrd="0" presId="urn:microsoft.com/office/officeart/2005/8/layout/vList2"/>
    <dgm:cxn modelId="{CD8EF5C7-EC76-45FE-85DA-95349ED57392}" type="presParOf" srcId="{BC0C804C-0159-4B62-A078-6AADF9283999}" destId="{144DD709-9738-4471-83C9-F4A5C78A716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C9026-A5A6-4354-8F5A-49879B1A00C6}">
      <dsp:nvSpPr>
        <dsp:cNvPr id="0" name=""/>
        <dsp:cNvSpPr/>
      </dsp:nvSpPr>
      <dsp:spPr>
        <a:xfrm>
          <a:off x="0" y="19513"/>
          <a:ext cx="6513603" cy="2882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goal of the GARYSE/The Chafee Program Living Life Skill workshops is to provide ILP eligible youth with various life skills to assist them in being self-sufficient when they decide to leave foster care at 18 or age out at 21.  </a:t>
          </a:r>
        </a:p>
      </dsp:txBody>
      <dsp:txXfrm>
        <a:off x="140731" y="160244"/>
        <a:ext cx="6232141" cy="2601418"/>
      </dsp:txXfrm>
    </dsp:sp>
    <dsp:sp modelId="{03C57951-B42B-427A-80F5-A260DDF084B8}">
      <dsp:nvSpPr>
        <dsp:cNvPr id="0" name=""/>
        <dsp:cNvSpPr/>
      </dsp:nvSpPr>
      <dsp:spPr>
        <a:xfrm>
          <a:off x="0" y="2983033"/>
          <a:ext cx="6513603" cy="2882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Our window of opportunity is limited, and therefore introduction to, and participation in the life skills learning opportunities is paramount for our young people.  </a:t>
          </a:r>
        </a:p>
      </dsp:txBody>
      <dsp:txXfrm>
        <a:off x="140731" y="3123764"/>
        <a:ext cx="6232141" cy="2601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75235-07FD-41BB-8FE2-93EE09A7B9B8}">
      <dsp:nvSpPr>
        <dsp:cNvPr id="0" name=""/>
        <dsp:cNvSpPr/>
      </dsp:nvSpPr>
      <dsp:spPr>
        <a:xfrm>
          <a:off x="0" y="102043"/>
          <a:ext cx="6513603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42.2% of the participants are under the age of 18</a:t>
          </a:r>
        </a:p>
      </dsp:txBody>
      <dsp:txXfrm>
        <a:off x="52431" y="154474"/>
        <a:ext cx="6408741" cy="969198"/>
      </dsp:txXfrm>
    </dsp:sp>
    <dsp:sp modelId="{6CBFF7AB-9970-4481-8554-0931085F9960}">
      <dsp:nvSpPr>
        <dsp:cNvPr id="0" name=""/>
        <dsp:cNvSpPr/>
      </dsp:nvSpPr>
      <dsp:spPr>
        <a:xfrm>
          <a:off x="0" y="1253863"/>
          <a:ext cx="6513603" cy="107406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20% under the age of 17</a:t>
          </a:r>
        </a:p>
      </dsp:txBody>
      <dsp:txXfrm>
        <a:off x="52431" y="1306294"/>
        <a:ext cx="6408741" cy="969198"/>
      </dsp:txXfrm>
    </dsp:sp>
    <dsp:sp modelId="{3D7D3750-D8A2-417D-95E8-713652885724}">
      <dsp:nvSpPr>
        <dsp:cNvPr id="0" name=""/>
        <dsp:cNvSpPr/>
      </dsp:nvSpPr>
      <dsp:spPr>
        <a:xfrm>
          <a:off x="0" y="2405683"/>
          <a:ext cx="6513603" cy="10740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Average of 506 young people trained per month </a:t>
          </a:r>
        </a:p>
      </dsp:txBody>
      <dsp:txXfrm>
        <a:off x="52431" y="2458114"/>
        <a:ext cx="6408741" cy="969198"/>
      </dsp:txXfrm>
    </dsp:sp>
    <dsp:sp modelId="{CFD0E3CF-BFE6-44CC-975A-591A40B3C3BF}">
      <dsp:nvSpPr>
        <dsp:cNvPr id="0" name=""/>
        <dsp:cNvSpPr/>
      </dsp:nvSpPr>
      <dsp:spPr>
        <a:xfrm>
          <a:off x="0" y="3557503"/>
          <a:ext cx="6513603" cy="107406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Average of 18 youth trained per Region</a:t>
          </a:r>
        </a:p>
      </dsp:txBody>
      <dsp:txXfrm>
        <a:off x="52431" y="3609934"/>
        <a:ext cx="6408741" cy="969198"/>
      </dsp:txXfrm>
    </dsp:sp>
    <dsp:sp modelId="{144DD709-9738-4471-83C9-F4A5C78A7164}">
      <dsp:nvSpPr>
        <dsp:cNvPr id="0" name=""/>
        <dsp:cNvSpPr/>
      </dsp:nvSpPr>
      <dsp:spPr>
        <a:xfrm>
          <a:off x="0" y="4709322"/>
          <a:ext cx="6513603" cy="10740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Average of less than 1 youth under the age of 16 trained per region per month</a:t>
          </a:r>
        </a:p>
      </dsp:txBody>
      <dsp:txXfrm>
        <a:off x="52431" y="4761753"/>
        <a:ext cx="6408741" cy="96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553E2-1135-4C0D-94CD-A836DAD76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58128-6410-4366-8C86-324A55760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47725-B9D7-41EE-A56A-3D5AAF27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771C7-3870-4D8F-B8F3-284AB7A3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43034-AA29-40B8-BC22-92459D07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47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1B4F5-976D-4AD4-99F8-00A80887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DE17A-92D0-47C4-BC73-AD5DBFEA4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6C59-EF55-4F5B-8BE1-88AED3B8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26794-C808-4964-AD54-48C025291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CC296-A5E5-4DD5-8118-830EB93A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8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36CD0-66C1-45E1-9A38-9241232A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B00CB-6A6E-4B4E-B29C-42055B413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CF8E2-CE9A-44F5-AFEE-C82D64222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56E2-B0A5-4E1F-89E4-92270585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629DE-C126-4464-B995-EAC4E789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77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23159-9E99-41C8-BD76-FFA89C30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824D3-79A1-4D18-AD87-262F565B1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EECF9-DC82-4791-87BD-CE1B1CA97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2B338-E58B-4536-B853-DB0401B9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5C3A7-73D8-4FCE-9462-7435C670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57E53-3826-4BFB-8A32-1DBD1404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5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CD34-858E-42FB-BF5C-278D83FCA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69B98-B973-4ECA-A2F7-264C13463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D7913-2A08-4743-82B7-C538BEB9B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646CF-F16C-42F2-94A2-BB1CABA3F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CF08CA-D709-4312-B064-3EF065B19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268892-94A3-4ADE-BE0F-53888173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4B7B6-A12E-400E-BE1D-0EF1C4CD2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2CE13B-2C40-4E98-919A-5814909A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46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F4AD-53DD-4A80-A0BD-C967DBED4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62480-798E-4F38-BCD1-E1CC6673B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B82A5-2A87-4733-A106-BE0801F5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B229F-5696-4FAC-B2E2-F5F6A110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79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2A8DEA-B4EC-4F16-9E4A-305FC871A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8C84F8-C6B4-40A9-ADEF-13AB925EC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A1C2D0-9BC6-49C1-8178-257B80CC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06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CEABB-26CF-4AB8-86FB-A11C3500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FE2C1-5F93-4554-B67B-4145D5D59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D6C82-D332-42E6-A842-B8E8C81E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F0AC6-83A3-4E03-AC1C-56A632A1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69137-04BC-457E-9EB6-1D7C05C0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0E354-7F9F-472E-9461-47587ED6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8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C1C4-BB41-4E75-B123-0971C351C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EDDAB-4BC6-44EE-998E-902D0C09C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AD516-7F9D-4147-85D6-60840C5FF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A42D1-EDA9-4D14-A0A4-E6B20B7C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48C02-2963-4079-AA73-677988B3B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14066-39EF-483B-B2F6-E5DA6AFF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49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7AE71-C04E-4355-947D-16C200911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46C3E6-550E-463E-A105-CABA77786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CF205-065E-4906-888D-4E0B4C36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97897-A9D0-4E91-8B90-FC77D7B1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56C38-3768-4107-8C94-AD85611E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408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B2F70-8944-44D5-8689-3645FEA9E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C8CA6-EB42-4EF0-8BB7-3D53C6A4C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25DA3-4B05-45C6-9968-E4061002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898B0-54A1-4AB7-9B64-5E2A6584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21EF-2076-4233-83EB-2501D8C2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8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EB66-D8FB-2148-8B0A-8E83C70B6C7B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C836-1C07-E141-9BFB-691395C8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F245A2-3FCE-413A-A757-40FA8A9A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8508F-F049-425E-8D3C-8261A2EF6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F5C52-2DAE-4BF6-951A-EECDBE2A4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495A-AC86-4DA0-9B95-04CF73B2BD92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878EB-8F1C-414F-B263-68817DAE8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CB3B8-8AE8-4457-9D7B-0F792B63C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62D63-6DE2-46E9-AE75-952879E173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9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2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998" y="892762"/>
            <a:ext cx="4125144" cy="4123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523701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Museo Sans 900" charset="0"/>
                <a:ea typeface="Museo Sans 900" charset="0"/>
                <a:cs typeface="Museo Sans 900" charset="0"/>
              </a:rPr>
              <a:t>Tom C. Rawlings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useo Sans 500" charset="0"/>
                <a:ea typeface="Museo Sans 500" charset="0"/>
                <a:cs typeface="Museo Sans 500" charset="0"/>
              </a:rPr>
              <a:t>Director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0CB923-7E1A-4A62-AFF4-7F4D6CBBD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does this date show….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4EB20F-CD7F-4C07-8FF4-F94C6BE3797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958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1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02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2290" name="Picture 2" descr="Image result for group discussion">
            <a:extLst>
              <a:ext uri="{FF2B5EF4-FFF2-40B4-BE49-F238E27FC236}">
                <a16:creationId xmlns:a16="http://schemas.microsoft.com/office/drawing/2014/main" id="{6088DADC-8F09-41DC-97EF-E4BE4AE1F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0173" y="1790732"/>
            <a:ext cx="3267942" cy="326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D40AF-5361-490A-AA08-EC15DD41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744469"/>
            <a:ext cx="5383652" cy="543249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What strategies should we employ to increase the number of the youth under the age of 17 participating in Regional Workshops?</a:t>
            </a:r>
          </a:p>
          <a:p>
            <a:endParaRPr lang="en-US" sz="2400" dirty="0"/>
          </a:p>
          <a:p>
            <a:r>
              <a:rPr lang="en-US" sz="2400" dirty="0"/>
              <a:t>How can we target youth directly to increase participation?</a:t>
            </a:r>
          </a:p>
          <a:p>
            <a:endParaRPr lang="en-US" sz="2400" dirty="0"/>
          </a:p>
          <a:p>
            <a:r>
              <a:rPr lang="en-US" sz="2400" dirty="0"/>
              <a:t>How can we market the importance of Life Skills trainings with staff – and who are our greatest influencers?</a:t>
            </a:r>
          </a:p>
          <a:p>
            <a:endParaRPr lang="en-US" sz="2400" dirty="0"/>
          </a:p>
          <a:p>
            <a:r>
              <a:rPr lang="en-US" sz="2400" dirty="0"/>
              <a:t>What have we done before that worked well that we should employ?</a:t>
            </a:r>
          </a:p>
        </p:txBody>
      </p:sp>
    </p:spTree>
    <p:extLst>
      <p:ext uri="{BB962C8B-B14F-4D97-AF65-F5344CB8AC3E}">
        <p14:creationId xmlns:p14="http://schemas.microsoft.com/office/powerpoint/2010/main" val="366748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05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75A1EE-42F4-4351-AA8A-C8B3B2D59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Work Group Endeavors….</a:t>
            </a:r>
          </a:p>
        </p:txBody>
      </p:sp>
      <p:pic>
        <p:nvPicPr>
          <p:cNvPr id="2050" name="Picture 2" descr="Image result for workgroup">
            <a:extLst>
              <a:ext uri="{FF2B5EF4-FFF2-40B4-BE49-F238E27FC236}">
                <a16:creationId xmlns:a16="http://schemas.microsoft.com/office/drawing/2014/main" id="{112F0FF4-8F11-4D69-8934-003692D751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60" b="587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FE862-A9CE-4FA4-A7FB-2F9A4AD2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Notification System</a:t>
            </a:r>
          </a:p>
          <a:p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Skills Workshops Workgroup</a:t>
            </a:r>
          </a:p>
          <a:p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Tour Workgroup</a:t>
            </a:r>
          </a:p>
          <a:p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Transition Guide Workgroup</a:t>
            </a:r>
          </a:p>
          <a:p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Transitional Living Conference</a:t>
            </a:r>
          </a:p>
        </p:txBody>
      </p:sp>
    </p:spTree>
    <p:extLst>
      <p:ext uri="{BB962C8B-B14F-4D97-AF65-F5344CB8AC3E}">
        <p14:creationId xmlns:p14="http://schemas.microsoft.com/office/powerpoint/2010/main" val="345430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B8E83CF-A168-47FA-AD9C-C0DB3242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136" y="5091762"/>
            <a:ext cx="7834193" cy="126458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800" dirty="0">
                <a:solidFill>
                  <a:srgbClr val="FFFF00"/>
                </a:solidFill>
              </a:rPr>
              <a:t>Regional Life Skills Workshops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FD89B4E-F032-47E0-8465-F4705F8B0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9107" y="5091763"/>
            <a:ext cx="2974207" cy="12645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Candis Jones, ILP Director </a:t>
            </a:r>
          </a:p>
        </p:txBody>
      </p:sp>
      <p:pic>
        <p:nvPicPr>
          <p:cNvPr id="5124" name="Picture 4" descr="Image result for workshops">
            <a:extLst>
              <a:ext uri="{FF2B5EF4-FFF2-40B4-BE49-F238E27FC236}">
                <a16:creationId xmlns:a16="http://schemas.microsoft.com/office/drawing/2014/main" id="{939312CF-B701-41D2-BEEB-484718F2AB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65" b="16087"/>
          <a:stretch/>
        </p:blipFill>
        <p:spPr bwMode="auto">
          <a:xfrm>
            <a:off x="-3983" y="10"/>
            <a:ext cx="1219200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898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4F3930-EF99-4B6B-8A31-DF13FF863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Our Why….</a:t>
            </a:r>
          </a:p>
        </p:txBody>
      </p:sp>
      <p:graphicFrame>
        <p:nvGraphicFramePr>
          <p:cNvPr id="31" name="Content Placeholder 4">
            <a:extLst>
              <a:ext uri="{FF2B5EF4-FFF2-40B4-BE49-F238E27FC236}">
                <a16:creationId xmlns:a16="http://schemas.microsoft.com/office/drawing/2014/main" id="{1C7805A8-D4D3-4228-9807-7C7F788FCB5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365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99C8-8B34-4207-9930-BDA432356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Lookback:</a:t>
            </a:r>
            <a:br>
              <a:rPr lang="en-US" dirty="0"/>
            </a:br>
            <a:r>
              <a:rPr lang="en-US" sz="4000" dirty="0"/>
              <a:t>2018 Life Skills Workshops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5F131-AF22-4D75-8526-9BAF35D5B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4151762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Our collaborating partner responsible for workshop execution (MAAC) has provided an End Of Year (EOY) report.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Their charge was to influence the following areas:</a:t>
            </a:r>
          </a:p>
          <a:p>
            <a:pPr lvl="1"/>
            <a:r>
              <a:rPr lang="en-US" dirty="0"/>
              <a:t>Increasing youth attendance while reducing the number of </a:t>
            </a:r>
            <a:r>
              <a:rPr lang="en-US" i="1" dirty="0"/>
              <a:t>“no-shows”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Increasing the capacity at workshops.</a:t>
            </a:r>
          </a:p>
          <a:p>
            <a:pPr lvl="1"/>
            <a:r>
              <a:rPr lang="en-US" dirty="0"/>
              <a:t>Increase interactive and engaging workshops.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2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D04525-3B7B-4580-8C21-78ECFB0451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9" r="2047" b="-2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4" name="AutoShape 2" descr="Image result for Year review">
            <a:extLst>
              <a:ext uri="{FF2B5EF4-FFF2-40B4-BE49-F238E27FC236}">
                <a16:creationId xmlns:a16="http://schemas.microsoft.com/office/drawing/2014/main" id="{02CAFF41-FE41-4EDC-BC2B-CB27C7B193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utoShape 4" descr="Image result for Year review">
            <a:extLst>
              <a:ext uri="{FF2B5EF4-FFF2-40B4-BE49-F238E27FC236}">
                <a16:creationId xmlns:a16="http://schemas.microsoft.com/office/drawing/2014/main" id="{492C6FBB-7435-4953-AC1F-EAD3E9826C9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887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64CEE-F907-459C-8B30-33EB1DA11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3937"/>
            <a:ext cx="10515600" cy="1325563"/>
          </a:xfrm>
        </p:spPr>
        <p:txBody>
          <a:bodyPr/>
          <a:lstStyle/>
          <a:p>
            <a:r>
              <a:rPr lang="en-US" dirty="0"/>
              <a:t>Youth Participation by Gender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AECC93B-1056-4676-BE69-F36D1111922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12369"/>
          <a:ext cx="10669173" cy="42382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556391">
                  <a:extLst>
                    <a:ext uri="{9D8B030D-6E8A-4147-A177-3AD203B41FA5}">
                      <a16:colId xmlns:a16="http://schemas.microsoft.com/office/drawing/2014/main" val="2516692398"/>
                    </a:ext>
                  </a:extLst>
                </a:gridCol>
                <a:gridCol w="3556391">
                  <a:extLst>
                    <a:ext uri="{9D8B030D-6E8A-4147-A177-3AD203B41FA5}">
                      <a16:colId xmlns:a16="http://schemas.microsoft.com/office/drawing/2014/main" val="3466598365"/>
                    </a:ext>
                  </a:extLst>
                </a:gridCol>
                <a:gridCol w="3556391">
                  <a:extLst>
                    <a:ext uri="{9D8B030D-6E8A-4147-A177-3AD203B41FA5}">
                      <a16:colId xmlns:a16="http://schemas.microsoft.com/office/drawing/2014/main" val="2811186041"/>
                    </a:ext>
                  </a:extLst>
                </a:gridCol>
              </a:tblGrid>
              <a:tr h="1059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Gender</a:t>
                      </a:r>
                      <a:endParaRPr lang="en-US" sz="3600" dirty="0">
                        <a:solidFill>
                          <a:srgbClr val="FFFF00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# of Youth</a:t>
                      </a:r>
                      <a:endParaRPr lang="en-US" sz="3600" dirty="0">
                        <a:solidFill>
                          <a:srgbClr val="FFFF00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</a:rPr>
                        <a:t>% of Youth</a:t>
                      </a:r>
                      <a:endParaRPr lang="en-US" sz="3600" dirty="0">
                        <a:solidFill>
                          <a:srgbClr val="FFFF00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382927"/>
                  </a:ext>
                </a:extLst>
              </a:tr>
              <a:tr h="1059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Female</a:t>
                      </a:r>
                      <a:endParaRPr lang="en-US" sz="4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829</a:t>
                      </a:r>
                      <a:endParaRPr lang="en-US" sz="4400" dirty="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51.7%</a:t>
                      </a:r>
                      <a:endParaRPr lang="en-US" sz="4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199268"/>
                  </a:ext>
                </a:extLst>
              </a:tr>
              <a:tr h="1059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Male</a:t>
                      </a:r>
                      <a:endParaRPr lang="en-US" sz="4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774</a:t>
                      </a:r>
                      <a:endParaRPr lang="en-US" sz="4400" dirty="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48.3%</a:t>
                      </a:r>
                      <a:endParaRPr lang="en-US" sz="4400" dirty="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8512106"/>
                  </a:ext>
                </a:extLst>
              </a:tr>
              <a:tr h="10596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Grand Total</a:t>
                      </a:r>
                      <a:endParaRPr lang="en-US" sz="44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1603</a:t>
                      </a:r>
                      <a:endParaRPr lang="en-US" sz="4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100.0%</a:t>
                      </a:r>
                      <a:endParaRPr lang="en-US" sz="4400" dirty="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897628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35CCD5A8-80CF-4BF1-98B3-2A8AA0B19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6814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92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6307B-B39A-4DE7-96F7-F42C4A59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Youth Participation by Age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388963-F784-4F5F-B0B1-266D415C1FB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696665" y="961812"/>
          <a:ext cx="5872070" cy="4930992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067049">
                  <a:extLst>
                    <a:ext uri="{9D8B030D-6E8A-4147-A177-3AD203B41FA5}">
                      <a16:colId xmlns:a16="http://schemas.microsoft.com/office/drawing/2014/main" val="4073855639"/>
                    </a:ext>
                  </a:extLst>
                </a:gridCol>
                <a:gridCol w="1853692">
                  <a:extLst>
                    <a:ext uri="{9D8B030D-6E8A-4147-A177-3AD203B41FA5}">
                      <a16:colId xmlns:a16="http://schemas.microsoft.com/office/drawing/2014/main" val="4148517645"/>
                    </a:ext>
                  </a:extLst>
                </a:gridCol>
                <a:gridCol w="1951329">
                  <a:extLst>
                    <a:ext uri="{9D8B030D-6E8A-4147-A177-3AD203B41FA5}">
                      <a16:colId xmlns:a16="http://schemas.microsoft.com/office/drawing/2014/main" val="3598640945"/>
                    </a:ext>
                  </a:extLst>
                </a:gridCol>
              </a:tblGrid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Age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# of Youth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% of Youth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866365411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15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77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4.8%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3982669965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16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243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15.2%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3077054508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17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356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22.2%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1216200733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18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376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23.5%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3164672858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19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315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19.7%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1540885274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20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136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8.5%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1578451469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21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66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4.1%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3939825318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22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32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2.0%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3487274349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23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2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0.1%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900447922"/>
                  </a:ext>
                </a:extLst>
              </a:tr>
              <a:tr h="44827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Grand Total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1603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100.0%</a:t>
                      </a:r>
                      <a:endParaRPr lang="en-US" sz="25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56222" marR="156222" marT="0" marB="0"/>
                </a:tc>
                <a:extLst>
                  <a:ext uri="{0D108BD9-81ED-4DB2-BD59-A6C34878D82A}">
                    <a16:rowId xmlns:a16="http://schemas.microsoft.com/office/drawing/2014/main" val="1817843298"/>
                  </a:ext>
                </a:extLst>
              </a:tr>
            </a:tbl>
          </a:graphicData>
        </a:graphic>
      </p:graphicFrame>
      <p:pic>
        <p:nvPicPr>
          <p:cNvPr id="1026" name="Picture 2" descr="Image result for red circle">
            <a:extLst>
              <a:ext uri="{FF2B5EF4-FFF2-40B4-BE49-F238E27FC236}">
                <a16:creationId xmlns:a16="http://schemas.microsoft.com/office/drawing/2014/main" id="{2AE30CF5-BD4D-44B3-ADC9-AC5838B7F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459" y="1126552"/>
            <a:ext cx="1956582" cy="165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9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C8E429-8216-48DC-8388-682C4E45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Participation by Ethnicity</a:t>
            </a:r>
          </a:p>
        </p:txBody>
      </p:sp>
      <p:cxnSp>
        <p:nvCxnSpPr>
          <p:cNvPr id="23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41A15F-6205-4DE5-A510-1E8683F9335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20040" y="2778625"/>
          <a:ext cx="11496821" cy="3460216"/>
        </p:xfrm>
        <a:graphic>
          <a:graphicData uri="http://schemas.openxmlformats.org/drawingml/2006/table">
            <a:tbl>
              <a:tblPr firstRow="1" firstCol="1" bandRow="1"/>
              <a:tblGrid>
                <a:gridCol w="3880351">
                  <a:extLst>
                    <a:ext uri="{9D8B030D-6E8A-4147-A177-3AD203B41FA5}">
                      <a16:colId xmlns:a16="http://schemas.microsoft.com/office/drawing/2014/main" val="3104064409"/>
                    </a:ext>
                  </a:extLst>
                </a:gridCol>
                <a:gridCol w="3808235">
                  <a:extLst>
                    <a:ext uri="{9D8B030D-6E8A-4147-A177-3AD203B41FA5}">
                      <a16:colId xmlns:a16="http://schemas.microsoft.com/office/drawing/2014/main" val="2526597473"/>
                    </a:ext>
                  </a:extLst>
                </a:gridCol>
                <a:gridCol w="3808235">
                  <a:extLst>
                    <a:ext uri="{9D8B030D-6E8A-4147-A177-3AD203B41FA5}">
                      <a16:colId xmlns:a16="http://schemas.microsoft.com/office/drawing/2014/main" val="2300487547"/>
                    </a:ext>
                  </a:extLst>
                </a:gridCol>
              </a:tblGrid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Ethnicity/Race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 of Youth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% of Youth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700528"/>
                  </a:ext>
                </a:extLst>
              </a:tr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Asian or Pacific Islander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0.2%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477401"/>
                  </a:ext>
                </a:extLst>
              </a:tr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Black/African-American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32A8C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923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32A8C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57.6%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319628"/>
                  </a:ext>
                </a:extLst>
              </a:tr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Hispanic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85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5.3%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55123"/>
                  </a:ext>
                </a:extLst>
              </a:tr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Multi-Racial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32A8C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32A8C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818760"/>
                  </a:ext>
                </a:extLst>
              </a:tr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Unable to Determine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0.1%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333885"/>
                  </a:ext>
                </a:extLst>
              </a:tr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White/Caucasian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32A8C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583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32A8C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36.4%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173750"/>
                  </a:ext>
                </a:extLst>
              </a:tr>
              <a:tr h="432527"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>
                      <a:noFill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1603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100.0%</a:t>
                      </a:r>
                      <a:endParaRPr lang="en-US" sz="3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4001" marR="134001" marT="18611" marB="0">
                    <a:lnL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DC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3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49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10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27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F4321-37F8-4B2E-9AD0-3EBFB1521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Workshops by Region</a:t>
            </a:r>
          </a:p>
        </p:txBody>
      </p:sp>
      <p:graphicFrame>
        <p:nvGraphicFramePr>
          <p:cNvPr id="23" name="Content Placeholder 22">
            <a:extLst>
              <a:ext uri="{FF2B5EF4-FFF2-40B4-BE49-F238E27FC236}">
                <a16:creationId xmlns:a16="http://schemas.microsoft.com/office/drawing/2014/main" id="{5B180FCF-7D01-43DF-8665-A96D6E1099E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94300" y="725269"/>
          <a:ext cx="6513607" cy="5376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884">
                  <a:extLst>
                    <a:ext uri="{9D8B030D-6E8A-4147-A177-3AD203B41FA5}">
                      <a16:colId xmlns:a16="http://schemas.microsoft.com/office/drawing/2014/main" val="1787548706"/>
                    </a:ext>
                  </a:extLst>
                </a:gridCol>
                <a:gridCol w="1360599">
                  <a:extLst>
                    <a:ext uri="{9D8B030D-6E8A-4147-A177-3AD203B41FA5}">
                      <a16:colId xmlns:a16="http://schemas.microsoft.com/office/drawing/2014/main" val="2810683053"/>
                    </a:ext>
                  </a:extLst>
                </a:gridCol>
                <a:gridCol w="1488689">
                  <a:extLst>
                    <a:ext uri="{9D8B030D-6E8A-4147-A177-3AD203B41FA5}">
                      <a16:colId xmlns:a16="http://schemas.microsoft.com/office/drawing/2014/main" val="3568110612"/>
                    </a:ext>
                  </a:extLst>
                </a:gridCol>
                <a:gridCol w="1296553">
                  <a:extLst>
                    <a:ext uri="{9D8B030D-6E8A-4147-A177-3AD203B41FA5}">
                      <a16:colId xmlns:a16="http://schemas.microsoft.com/office/drawing/2014/main" val="151301330"/>
                    </a:ext>
                  </a:extLst>
                </a:gridCol>
                <a:gridCol w="1234882">
                  <a:extLst>
                    <a:ext uri="{9D8B030D-6E8A-4147-A177-3AD203B41FA5}">
                      <a16:colId xmlns:a16="http://schemas.microsoft.com/office/drawing/2014/main" val="999693460"/>
                    </a:ext>
                  </a:extLst>
                </a:gridCol>
              </a:tblGrid>
              <a:tr h="6061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Regions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Oct-Dec17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Jan-Sept 18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Cancelled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Executed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2034494969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474089376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3308092360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2303572635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2890055352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1255836290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393492177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3537004756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2113540235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2317034416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1145032579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2106303510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1115303569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1108730987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2935797690"/>
                  </a:ext>
                </a:extLst>
              </a:tr>
              <a:tr h="3180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208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246</a:t>
                      </a:r>
                      <a:endParaRPr lang="en-US" sz="1600">
                        <a:solidFill>
                          <a:srgbClr val="32A8C5"/>
                        </a:solidFill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02472" marR="102472" marT="0" marB="0"/>
                </a:tc>
                <a:extLst>
                  <a:ext uri="{0D108BD9-81ED-4DB2-BD59-A6C34878D82A}">
                    <a16:rowId xmlns:a16="http://schemas.microsoft.com/office/drawing/2014/main" val="3848425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37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30F42-6900-43CD-B7A4-65E42880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Programmatic Data</a:t>
            </a:r>
          </a:p>
        </p:txBody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1061EE-D4A1-458C-816D-76C6334ED12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53625" y="2509911"/>
          <a:ext cx="10629651" cy="399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2386">
                  <a:extLst>
                    <a:ext uri="{9D8B030D-6E8A-4147-A177-3AD203B41FA5}">
                      <a16:colId xmlns:a16="http://schemas.microsoft.com/office/drawing/2014/main" val="2070027788"/>
                    </a:ext>
                  </a:extLst>
                </a:gridCol>
                <a:gridCol w="2553873">
                  <a:extLst>
                    <a:ext uri="{9D8B030D-6E8A-4147-A177-3AD203B41FA5}">
                      <a16:colId xmlns:a16="http://schemas.microsoft.com/office/drawing/2014/main" val="3906547102"/>
                    </a:ext>
                  </a:extLst>
                </a:gridCol>
                <a:gridCol w="4423392">
                  <a:extLst>
                    <a:ext uri="{9D8B030D-6E8A-4147-A177-3AD203B41FA5}">
                      <a16:colId xmlns:a16="http://schemas.microsoft.com/office/drawing/2014/main" val="1859709276"/>
                    </a:ext>
                  </a:extLst>
                </a:gridCol>
              </a:tblGrid>
              <a:tr h="422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Fiscal Year 2018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Notes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extLst>
                  <a:ext uri="{0D108BD9-81ED-4DB2-BD59-A6C34878D82A}">
                    <a16:rowId xmlns:a16="http://schemas.microsoft.com/office/drawing/2014/main" val="1377848405"/>
                  </a:ext>
                </a:extLst>
              </a:tr>
              <a:tr h="799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Trainings Offered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246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There was at least one training in every region. 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extLst>
                  <a:ext uri="{0D108BD9-81ED-4DB2-BD59-A6C34878D82A}">
                    <a16:rowId xmlns:a16="http://schemas.microsoft.com/office/drawing/2014/main" val="1101163691"/>
                  </a:ext>
                </a:extLst>
              </a:tr>
              <a:tr h="799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Youth Registered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685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Average number registered for a workshop per month.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extLst>
                  <a:ext uri="{0D108BD9-81ED-4DB2-BD59-A6C34878D82A}">
                    <a16:rowId xmlns:a16="http://schemas.microsoft.com/office/drawing/2014/main" val="2315416802"/>
                  </a:ext>
                </a:extLst>
              </a:tr>
              <a:tr h="7995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Youth Trained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506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Youth approximately trained per month.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extLst>
                  <a:ext uri="{0D108BD9-81ED-4DB2-BD59-A6C34878D82A}">
                    <a16:rowId xmlns:a16="http://schemas.microsoft.com/office/drawing/2014/main" val="1936051239"/>
                  </a:ext>
                </a:extLst>
              </a:tr>
              <a:tr h="11761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Youth Registered and “No show”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3033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An average of 337 youth per month. Possible duplication monthly.</a:t>
                      </a:r>
                      <a:endParaRPr lang="en-US" sz="2400">
                        <a:effectLst/>
                        <a:latin typeface="Century Gothic" panose="020B0502020202020204" pitchFamily="34" charset="0"/>
                        <a:ea typeface="Meiryo" panose="020B0604030504040204" pitchFamily="34" charset="-128"/>
                        <a:cs typeface="Arial" panose="020B0604020202020204" pitchFamily="34" charset="0"/>
                      </a:endParaRPr>
                    </a:p>
                  </a:txBody>
                  <a:tcPr marL="147378" marR="147378" marT="0" marB="0"/>
                </a:tc>
                <a:extLst>
                  <a:ext uri="{0D108BD9-81ED-4DB2-BD59-A6C34878D82A}">
                    <a16:rowId xmlns:a16="http://schemas.microsoft.com/office/drawing/2014/main" val="2480945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26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Widescreen</PresentationFormat>
  <Paragraphs>203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Museo Sans 500</vt:lpstr>
      <vt:lpstr>Museo Sans 900</vt:lpstr>
      <vt:lpstr>Office Theme</vt:lpstr>
      <vt:lpstr>1_Office Theme</vt:lpstr>
      <vt:lpstr>PowerPoint Presentation</vt:lpstr>
      <vt:lpstr>Regional Life Skills Workshops</vt:lpstr>
      <vt:lpstr>Our Why….</vt:lpstr>
      <vt:lpstr>Lookback: 2018 Life Skills Workshops</vt:lpstr>
      <vt:lpstr>Youth Participation by Gender</vt:lpstr>
      <vt:lpstr>Youth Participation by Age</vt:lpstr>
      <vt:lpstr>Participation by Ethnicity</vt:lpstr>
      <vt:lpstr>Workshops by Region</vt:lpstr>
      <vt:lpstr>Programmatic Data</vt:lpstr>
      <vt:lpstr>What does this date show….</vt:lpstr>
      <vt:lpstr>PowerPoint Presentation</vt:lpstr>
      <vt:lpstr>Future Work Group Endeavors….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Candis L</dc:creator>
  <cp:lastModifiedBy>Johnson, Shaun</cp:lastModifiedBy>
  <cp:revision>1</cp:revision>
  <dcterms:created xsi:type="dcterms:W3CDTF">2019-05-17T15:58:17Z</dcterms:created>
  <dcterms:modified xsi:type="dcterms:W3CDTF">2019-05-21T13:27:13Z</dcterms:modified>
</cp:coreProperties>
</file>