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86" r:id="rId2"/>
    <p:sldId id="388" r:id="rId3"/>
    <p:sldId id="389" r:id="rId4"/>
    <p:sldId id="417" r:id="rId5"/>
    <p:sldId id="391" r:id="rId6"/>
    <p:sldId id="416" r:id="rId7"/>
    <p:sldId id="392" r:id="rId8"/>
    <p:sldId id="420" r:id="rId9"/>
    <p:sldId id="418" r:id="rId10"/>
    <p:sldId id="41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kins, Kemberly A" initials="WKA" lastIdx="1" clrIdx="0">
    <p:extLst>
      <p:ext uri="{19B8F6BF-5375-455C-9EA6-DF929625EA0E}">
        <p15:presenceInfo xmlns:p15="http://schemas.microsoft.com/office/powerpoint/2012/main" userId="Watkins, Kemberly 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75966" autoAdjust="0"/>
  </p:normalViewPr>
  <p:slideViewPr>
    <p:cSldViewPr snapToGrid="0">
      <p:cViewPr varScale="1">
        <p:scale>
          <a:sx n="39" d="100"/>
          <a:sy n="39" d="100"/>
        </p:scale>
        <p:origin x="11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64315-8B64-4E42-AEF9-E463C698B52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57F96483-A8ED-4F3F-BBB8-1203973951A9}">
      <dgm:prSet/>
      <dgm:spPr/>
      <dgm:t>
        <a:bodyPr/>
        <a:lstStyle/>
        <a:p>
          <a:r>
            <a:rPr lang="en-US" dirty="0"/>
            <a:t>Occasional </a:t>
          </a:r>
        </a:p>
      </dgm:t>
    </dgm:pt>
    <dgm:pt modelId="{634781BF-BAFC-4E4B-B78D-233C25E7EC2F}" type="parTrans" cxnId="{FE1FBD77-12C4-4173-9F14-BEE491A189A3}">
      <dgm:prSet/>
      <dgm:spPr/>
      <dgm:t>
        <a:bodyPr/>
        <a:lstStyle/>
        <a:p>
          <a:endParaRPr lang="en-US"/>
        </a:p>
      </dgm:t>
    </dgm:pt>
    <dgm:pt modelId="{3E6326C0-CE90-4E73-8FBD-4BE730A2FCEF}" type="sibTrans" cxnId="{FE1FBD77-12C4-4173-9F14-BEE491A189A3}">
      <dgm:prSet/>
      <dgm:spPr/>
      <dgm:t>
        <a:bodyPr/>
        <a:lstStyle/>
        <a:p>
          <a:endParaRPr lang="en-US"/>
        </a:p>
      </dgm:t>
    </dgm:pt>
    <dgm:pt modelId="{BA6D0B19-73CF-4D1A-B7B3-2825A7FDE7FC}">
      <dgm:prSet/>
      <dgm:spPr/>
      <dgm:t>
        <a:bodyPr/>
        <a:lstStyle/>
        <a:p>
          <a:r>
            <a:rPr lang="en-US" dirty="0"/>
            <a:t>Routine </a:t>
          </a:r>
        </a:p>
      </dgm:t>
    </dgm:pt>
    <dgm:pt modelId="{5DA8ADD3-4D83-4DEB-9310-2C804C26CAF0}" type="parTrans" cxnId="{802F587D-AF72-4C6F-B78A-F3BC46AFF156}">
      <dgm:prSet/>
      <dgm:spPr/>
      <dgm:t>
        <a:bodyPr/>
        <a:lstStyle/>
        <a:p>
          <a:endParaRPr lang="en-US"/>
        </a:p>
      </dgm:t>
    </dgm:pt>
    <dgm:pt modelId="{F600D978-44D7-4D05-9AA7-99A31CD4A49B}" type="sibTrans" cxnId="{802F587D-AF72-4C6F-B78A-F3BC46AFF156}">
      <dgm:prSet/>
      <dgm:spPr/>
      <dgm:t>
        <a:bodyPr/>
        <a:lstStyle/>
        <a:p>
          <a:endParaRPr lang="en-US"/>
        </a:p>
      </dgm:t>
    </dgm:pt>
    <dgm:pt modelId="{B97636F4-F9B9-45D3-BD88-65C687E09214}" type="pres">
      <dgm:prSet presAssocID="{0B064315-8B64-4E42-AEF9-E463C698B52E}" presName="hierChild1" presStyleCnt="0">
        <dgm:presLayoutVars>
          <dgm:chPref val="1"/>
          <dgm:dir/>
          <dgm:animOne val="branch"/>
          <dgm:animLvl val="lvl"/>
          <dgm:resizeHandles/>
        </dgm:presLayoutVars>
      </dgm:prSet>
      <dgm:spPr/>
    </dgm:pt>
    <dgm:pt modelId="{5A055D97-1946-4853-BB19-239A13FA034C}" type="pres">
      <dgm:prSet presAssocID="{57F96483-A8ED-4F3F-BBB8-1203973951A9}" presName="hierRoot1" presStyleCnt="0"/>
      <dgm:spPr/>
    </dgm:pt>
    <dgm:pt modelId="{0303D290-97A8-4CEC-BEDC-D47384879519}" type="pres">
      <dgm:prSet presAssocID="{57F96483-A8ED-4F3F-BBB8-1203973951A9}" presName="composite" presStyleCnt="0"/>
      <dgm:spPr/>
    </dgm:pt>
    <dgm:pt modelId="{98C5D248-FC0B-401B-B803-D15ECB3EA9C3}" type="pres">
      <dgm:prSet presAssocID="{57F96483-A8ED-4F3F-BBB8-1203973951A9}" presName="background" presStyleLbl="node0" presStyleIdx="0" presStyleCnt="2"/>
      <dgm:spPr/>
    </dgm:pt>
    <dgm:pt modelId="{83772D32-E21C-4462-80CC-F8988F3A8B69}" type="pres">
      <dgm:prSet presAssocID="{57F96483-A8ED-4F3F-BBB8-1203973951A9}" presName="text" presStyleLbl="fgAcc0" presStyleIdx="0" presStyleCnt="2">
        <dgm:presLayoutVars>
          <dgm:chPref val="3"/>
        </dgm:presLayoutVars>
      </dgm:prSet>
      <dgm:spPr/>
    </dgm:pt>
    <dgm:pt modelId="{93B9E4EA-64D2-499E-ADE3-4941DCCB8D45}" type="pres">
      <dgm:prSet presAssocID="{57F96483-A8ED-4F3F-BBB8-1203973951A9}" presName="hierChild2" presStyleCnt="0"/>
      <dgm:spPr/>
    </dgm:pt>
    <dgm:pt modelId="{2ECF4B66-38A5-4F6E-90CC-C62E646D6C5D}" type="pres">
      <dgm:prSet presAssocID="{BA6D0B19-73CF-4D1A-B7B3-2825A7FDE7FC}" presName="hierRoot1" presStyleCnt="0"/>
      <dgm:spPr/>
    </dgm:pt>
    <dgm:pt modelId="{22DA8433-ECC4-420F-B9A6-0F1D4D124627}" type="pres">
      <dgm:prSet presAssocID="{BA6D0B19-73CF-4D1A-B7B3-2825A7FDE7FC}" presName="composite" presStyleCnt="0"/>
      <dgm:spPr/>
    </dgm:pt>
    <dgm:pt modelId="{81998393-1871-49EF-8890-753FAD2748ED}" type="pres">
      <dgm:prSet presAssocID="{BA6D0B19-73CF-4D1A-B7B3-2825A7FDE7FC}" presName="background" presStyleLbl="node0" presStyleIdx="1" presStyleCnt="2"/>
      <dgm:spPr/>
    </dgm:pt>
    <dgm:pt modelId="{4F3DFE99-5A40-4CF0-95CC-FD0B5D43C4D9}" type="pres">
      <dgm:prSet presAssocID="{BA6D0B19-73CF-4D1A-B7B3-2825A7FDE7FC}" presName="text" presStyleLbl="fgAcc0" presStyleIdx="1" presStyleCnt="2">
        <dgm:presLayoutVars>
          <dgm:chPref val="3"/>
        </dgm:presLayoutVars>
      </dgm:prSet>
      <dgm:spPr/>
    </dgm:pt>
    <dgm:pt modelId="{CB2E91FF-7CF0-4C85-A4B2-889927D43533}" type="pres">
      <dgm:prSet presAssocID="{BA6D0B19-73CF-4D1A-B7B3-2825A7FDE7FC}" presName="hierChild2" presStyleCnt="0"/>
      <dgm:spPr/>
    </dgm:pt>
  </dgm:ptLst>
  <dgm:cxnLst>
    <dgm:cxn modelId="{FE1FBD77-12C4-4173-9F14-BEE491A189A3}" srcId="{0B064315-8B64-4E42-AEF9-E463C698B52E}" destId="{57F96483-A8ED-4F3F-BBB8-1203973951A9}" srcOrd="0" destOrd="0" parTransId="{634781BF-BAFC-4E4B-B78D-233C25E7EC2F}" sibTransId="{3E6326C0-CE90-4E73-8FBD-4BE730A2FCEF}"/>
    <dgm:cxn modelId="{802F587D-AF72-4C6F-B78A-F3BC46AFF156}" srcId="{0B064315-8B64-4E42-AEF9-E463C698B52E}" destId="{BA6D0B19-73CF-4D1A-B7B3-2825A7FDE7FC}" srcOrd="1" destOrd="0" parTransId="{5DA8ADD3-4D83-4DEB-9310-2C804C26CAF0}" sibTransId="{F600D978-44D7-4D05-9AA7-99A31CD4A49B}"/>
    <dgm:cxn modelId="{6AF178D0-5D2D-482B-8C42-41F501E06CB4}" type="presOf" srcId="{57F96483-A8ED-4F3F-BBB8-1203973951A9}" destId="{83772D32-E21C-4462-80CC-F8988F3A8B69}" srcOrd="0" destOrd="0" presId="urn:microsoft.com/office/officeart/2005/8/layout/hierarchy1"/>
    <dgm:cxn modelId="{A570C3D2-5A93-47F5-BFEF-FBCFE67D812D}" type="presOf" srcId="{BA6D0B19-73CF-4D1A-B7B3-2825A7FDE7FC}" destId="{4F3DFE99-5A40-4CF0-95CC-FD0B5D43C4D9}" srcOrd="0" destOrd="0" presId="urn:microsoft.com/office/officeart/2005/8/layout/hierarchy1"/>
    <dgm:cxn modelId="{58BD65D7-C45F-4473-ADF9-5925CAD5BD43}" type="presOf" srcId="{0B064315-8B64-4E42-AEF9-E463C698B52E}" destId="{B97636F4-F9B9-45D3-BD88-65C687E09214}" srcOrd="0" destOrd="0" presId="urn:microsoft.com/office/officeart/2005/8/layout/hierarchy1"/>
    <dgm:cxn modelId="{E0C00CBA-9EF0-42E0-8F65-4443210C692E}" type="presParOf" srcId="{B97636F4-F9B9-45D3-BD88-65C687E09214}" destId="{5A055D97-1946-4853-BB19-239A13FA034C}" srcOrd="0" destOrd="0" presId="urn:microsoft.com/office/officeart/2005/8/layout/hierarchy1"/>
    <dgm:cxn modelId="{0D224EBA-97A4-4455-B7F8-761052B0B9D4}" type="presParOf" srcId="{5A055D97-1946-4853-BB19-239A13FA034C}" destId="{0303D290-97A8-4CEC-BEDC-D47384879519}" srcOrd="0" destOrd="0" presId="urn:microsoft.com/office/officeart/2005/8/layout/hierarchy1"/>
    <dgm:cxn modelId="{8E9B4E76-7F7F-4ABE-A639-A51C9F8902E3}" type="presParOf" srcId="{0303D290-97A8-4CEC-BEDC-D47384879519}" destId="{98C5D248-FC0B-401B-B803-D15ECB3EA9C3}" srcOrd="0" destOrd="0" presId="urn:microsoft.com/office/officeart/2005/8/layout/hierarchy1"/>
    <dgm:cxn modelId="{8E33D1D8-60B6-4984-9196-9960999B098B}" type="presParOf" srcId="{0303D290-97A8-4CEC-BEDC-D47384879519}" destId="{83772D32-E21C-4462-80CC-F8988F3A8B69}" srcOrd="1" destOrd="0" presId="urn:microsoft.com/office/officeart/2005/8/layout/hierarchy1"/>
    <dgm:cxn modelId="{E5A4282F-AD71-47B8-A9DB-638D4ED42189}" type="presParOf" srcId="{5A055D97-1946-4853-BB19-239A13FA034C}" destId="{93B9E4EA-64D2-499E-ADE3-4941DCCB8D45}" srcOrd="1" destOrd="0" presId="urn:microsoft.com/office/officeart/2005/8/layout/hierarchy1"/>
    <dgm:cxn modelId="{683E730B-DCDA-42E2-B3DF-DBF6668B4FEC}" type="presParOf" srcId="{B97636F4-F9B9-45D3-BD88-65C687E09214}" destId="{2ECF4B66-38A5-4F6E-90CC-C62E646D6C5D}" srcOrd="1" destOrd="0" presId="urn:microsoft.com/office/officeart/2005/8/layout/hierarchy1"/>
    <dgm:cxn modelId="{6C78A7B9-AE08-461A-B5A8-35F28CE4F5A5}" type="presParOf" srcId="{2ECF4B66-38A5-4F6E-90CC-C62E646D6C5D}" destId="{22DA8433-ECC4-420F-B9A6-0F1D4D124627}" srcOrd="0" destOrd="0" presId="urn:microsoft.com/office/officeart/2005/8/layout/hierarchy1"/>
    <dgm:cxn modelId="{AD503399-450A-47CA-B319-443689AD083E}" type="presParOf" srcId="{22DA8433-ECC4-420F-B9A6-0F1D4D124627}" destId="{81998393-1871-49EF-8890-753FAD2748ED}" srcOrd="0" destOrd="0" presId="urn:microsoft.com/office/officeart/2005/8/layout/hierarchy1"/>
    <dgm:cxn modelId="{CF923316-7A85-4980-B5CC-E03F919AC5C0}" type="presParOf" srcId="{22DA8433-ECC4-420F-B9A6-0F1D4D124627}" destId="{4F3DFE99-5A40-4CF0-95CC-FD0B5D43C4D9}" srcOrd="1" destOrd="0" presId="urn:microsoft.com/office/officeart/2005/8/layout/hierarchy1"/>
    <dgm:cxn modelId="{EBA66B41-69A8-4A5B-865E-F737D8463F6B}" type="presParOf" srcId="{2ECF4B66-38A5-4F6E-90CC-C62E646D6C5D}" destId="{CB2E91FF-7CF0-4C85-A4B2-889927D4353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5D248-FC0B-401B-B803-D15ECB3EA9C3}">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72D32-E21C-4462-80CC-F8988F3A8B69}">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t>Occasional </a:t>
          </a:r>
        </a:p>
      </dsp:txBody>
      <dsp:txXfrm>
        <a:off x="678914" y="525899"/>
        <a:ext cx="4067491" cy="2525499"/>
      </dsp:txXfrm>
    </dsp:sp>
    <dsp:sp modelId="{81998393-1871-49EF-8890-753FAD2748ED}">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DFE99-5A40-4CF0-95CC-FD0B5D43C4D9}">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t>Routine </a:t>
          </a: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1A7DD-5948-4096-883C-E51351E56767}"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22899-68F5-4A66-B32D-E65EC916D78B}" type="slidenum">
              <a:rPr lang="en-US" smtClean="0"/>
              <a:t>‹#›</a:t>
            </a:fld>
            <a:endParaRPr lang="en-US"/>
          </a:p>
        </p:txBody>
      </p:sp>
    </p:spTree>
    <p:extLst>
      <p:ext uri="{BB962C8B-B14F-4D97-AF65-F5344CB8AC3E}">
        <p14:creationId xmlns:p14="http://schemas.microsoft.com/office/powerpoint/2010/main" val="42986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75">
              <a:defRPr/>
            </a:pPr>
            <a:fld id="{FD112AB8-5D19-A140-BACC-FE9784935D11}" type="slidenum">
              <a:rPr lang="en-US">
                <a:solidFill>
                  <a:prstClr val="black"/>
                </a:solidFill>
                <a:latin typeface="Calibri"/>
              </a:rPr>
              <a:pPr defTabSz="457175">
                <a:defRPr/>
              </a:pPr>
              <a:t>1</a:t>
            </a:fld>
            <a:endParaRPr lang="en-US" dirty="0">
              <a:solidFill>
                <a:prstClr val="black"/>
              </a:solidFill>
              <a:latin typeface="Calibri"/>
            </a:endParaRPr>
          </a:p>
        </p:txBody>
      </p:sp>
    </p:spTree>
    <p:extLst>
      <p:ext uri="{BB962C8B-B14F-4D97-AF65-F5344CB8AC3E}">
        <p14:creationId xmlns:p14="http://schemas.microsoft.com/office/powerpoint/2010/main" val="1462134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speaks volumes.  We have to make sure that we continue to work in partnership with our families and understand that if we trust them to care for the children on a daily basis then we need to trust them to make prudent parenting decisions that are within our policy.</a:t>
            </a:r>
          </a:p>
          <a:p>
            <a:endParaRPr lang="en-US" dirty="0"/>
          </a:p>
          <a:p>
            <a:r>
              <a:rPr lang="en-US" dirty="0"/>
              <a:t>We must ensure that our staff understand that caregivers no longer have to ask permission to have an occasional supplemental caregiver to care for a child. We need to fully communicate to our foster parents that they need to contact the agency to ensure that screenings are conducted before an occasional caregiver becomes routine.</a:t>
            </a:r>
          </a:p>
          <a:p>
            <a:endParaRPr lang="en-US" dirty="0"/>
          </a:p>
          <a:p>
            <a:r>
              <a:rPr lang="en-US" dirty="0"/>
              <a:t>During our monthly contacts with the families, RPPS needs to be discussed and documented so that we can be updated on the emotional and social development of </a:t>
            </a:r>
            <a:r>
              <a:rPr lang="en-US"/>
              <a:t>the child.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DD22899-68F5-4A66-B32D-E65EC916D78B}" type="slidenum">
              <a:rPr lang="en-US" smtClean="0"/>
              <a:t>10</a:t>
            </a:fld>
            <a:endParaRPr lang="en-US"/>
          </a:p>
        </p:txBody>
      </p:sp>
    </p:spTree>
    <p:extLst>
      <p:ext uri="{BB962C8B-B14F-4D97-AF65-F5344CB8AC3E}">
        <p14:creationId xmlns:p14="http://schemas.microsoft.com/office/powerpoint/2010/main" val="292654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characterized by careful and sensible parental decisions that maintain children’s health, safety, well-being and best interests while at the same time encouraging their emotional and developmental growth.</a:t>
            </a:r>
          </a:p>
          <a:p>
            <a:endParaRPr lang="en-US" dirty="0"/>
          </a:p>
        </p:txBody>
      </p:sp>
      <p:sp>
        <p:nvSpPr>
          <p:cNvPr id="4" name="Slide Number Placeholder 3"/>
          <p:cNvSpPr>
            <a:spLocks noGrp="1"/>
          </p:cNvSpPr>
          <p:nvPr>
            <p:ph type="sldNum" sz="quarter" idx="5"/>
          </p:nvPr>
        </p:nvSpPr>
        <p:spPr/>
        <p:txBody>
          <a:bodyPr/>
          <a:lstStyle/>
          <a:p>
            <a:fld id="{8DD22899-68F5-4A66-B32D-E65EC916D78B}" type="slidenum">
              <a:rPr lang="en-US" smtClean="0"/>
              <a:t>2</a:t>
            </a:fld>
            <a:endParaRPr lang="en-US"/>
          </a:p>
        </p:txBody>
      </p:sp>
    </p:spTree>
    <p:extLst>
      <p:ext uri="{BB962C8B-B14F-4D97-AF65-F5344CB8AC3E}">
        <p14:creationId xmlns:p14="http://schemas.microsoft.com/office/powerpoint/2010/main" val="411417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many of us have been used to the Rule of 3. With the RPPS revisions,</a:t>
            </a:r>
          </a:p>
          <a:p>
            <a:r>
              <a:rPr lang="en-US" dirty="0"/>
              <a:t>The Rule of 3 no longer exists.  Screenings are no longer needed for occasional caregivers.</a:t>
            </a:r>
          </a:p>
        </p:txBody>
      </p:sp>
      <p:sp>
        <p:nvSpPr>
          <p:cNvPr id="4" name="Slide Number Placeholder 3"/>
          <p:cNvSpPr>
            <a:spLocks noGrp="1"/>
          </p:cNvSpPr>
          <p:nvPr>
            <p:ph type="sldNum" sz="quarter" idx="5"/>
          </p:nvPr>
        </p:nvSpPr>
        <p:spPr/>
        <p:txBody>
          <a:bodyPr/>
          <a:lstStyle/>
          <a:p>
            <a:fld id="{8DD22899-68F5-4A66-B32D-E65EC916D78B}" type="slidenum">
              <a:rPr lang="en-US" smtClean="0"/>
              <a:t>3</a:t>
            </a:fld>
            <a:endParaRPr lang="en-US"/>
          </a:p>
        </p:txBody>
      </p:sp>
    </p:spTree>
    <p:extLst>
      <p:ext uri="{BB962C8B-B14F-4D97-AF65-F5344CB8AC3E}">
        <p14:creationId xmlns:p14="http://schemas.microsoft.com/office/powerpoint/2010/main" val="307549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•Substitute caregivers providing occasional, short-term, in-home/out-of-home childcare are not required to undergo CPS screenings. Occasional substitute caregivers are those providing care once a week, or less at varying days/times.</a:t>
            </a:r>
          </a:p>
          <a:p>
            <a:endParaRPr lang="en-US" dirty="0"/>
          </a:p>
          <a:p>
            <a:r>
              <a:rPr lang="en-US" dirty="0"/>
              <a:t>•Substitute caregivers providing routine in-home/out-of-home childcare are required to complete the Routine Substitute Caregivers form and submit to CPS screenings, Offender’s Registry, Pardons and Parole, Department of Corrections, and State criminal history (GCIC) screening prior to providing care for the child.</a:t>
            </a:r>
          </a:p>
          <a:p>
            <a:endParaRPr lang="en-US" dirty="0"/>
          </a:p>
        </p:txBody>
      </p:sp>
      <p:sp>
        <p:nvSpPr>
          <p:cNvPr id="4" name="Slide Number Placeholder 3"/>
          <p:cNvSpPr>
            <a:spLocks noGrp="1"/>
          </p:cNvSpPr>
          <p:nvPr>
            <p:ph type="sldNum" sz="quarter" idx="5"/>
          </p:nvPr>
        </p:nvSpPr>
        <p:spPr/>
        <p:txBody>
          <a:bodyPr/>
          <a:lstStyle/>
          <a:p>
            <a:fld id="{8DD22899-68F5-4A66-B32D-E65EC916D78B}" type="slidenum">
              <a:rPr lang="en-US" smtClean="0"/>
              <a:t>4</a:t>
            </a:fld>
            <a:endParaRPr lang="en-US"/>
          </a:p>
        </p:txBody>
      </p:sp>
    </p:spTree>
    <p:extLst>
      <p:ext uri="{BB962C8B-B14F-4D97-AF65-F5344CB8AC3E}">
        <p14:creationId xmlns:p14="http://schemas.microsoft.com/office/powerpoint/2010/main" val="296388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Respite is not the same thing as RPPS.  Respite is only to be provided by an approved foster parent and must be approved by the agency and incudes overnight stays for a specific timeframe that has been outlined.</a:t>
            </a:r>
          </a:p>
          <a:p>
            <a:pPr marL="228600" indent="-228600">
              <a:buAutoNum type="arabicPeriod"/>
            </a:pPr>
            <a:endParaRPr lang="en-US" dirty="0"/>
          </a:p>
          <a:p>
            <a:pPr marL="0" indent="0">
              <a:buNone/>
            </a:pPr>
            <a:r>
              <a:rPr lang="en-US" dirty="0"/>
              <a:t>2. RPPS does not always include overnight stays and focuses on occasional and routine caregivers that care for children for various reasons. </a:t>
            </a:r>
          </a:p>
          <a:p>
            <a:pPr marL="0" indent="0">
              <a:buNone/>
            </a:pPr>
            <a:endParaRPr lang="en-US" dirty="0"/>
          </a:p>
        </p:txBody>
      </p:sp>
      <p:sp>
        <p:nvSpPr>
          <p:cNvPr id="4" name="Slide Number Placeholder 3"/>
          <p:cNvSpPr>
            <a:spLocks noGrp="1"/>
          </p:cNvSpPr>
          <p:nvPr>
            <p:ph type="sldNum" sz="quarter" idx="5"/>
          </p:nvPr>
        </p:nvSpPr>
        <p:spPr/>
        <p:txBody>
          <a:bodyPr/>
          <a:lstStyle/>
          <a:p>
            <a:fld id="{8DD22899-68F5-4A66-B32D-E65EC916D78B}" type="slidenum">
              <a:rPr lang="en-US" smtClean="0"/>
              <a:t>5</a:t>
            </a:fld>
            <a:endParaRPr lang="en-US"/>
          </a:p>
        </p:txBody>
      </p:sp>
    </p:spTree>
    <p:extLst>
      <p:ext uri="{BB962C8B-B14F-4D97-AF65-F5344CB8AC3E}">
        <p14:creationId xmlns:p14="http://schemas.microsoft.com/office/powerpoint/2010/main" val="410643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RPPS is beneficial to both the children in foster care and the foster parents.  It allows for the children to be able to experience the many things that we have experienced as children and for those of us who have children get to experience.  In addition, it allows the foster families who we have approved and have entrusted to care for the children to be able to make parenting decisions that will support the emotional and development growth of the children and also provide a break for themselves as well to be able to participate in some adult activities.  </a:t>
            </a:r>
          </a:p>
        </p:txBody>
      </p:sp>
      <p:sp>
        <p:nvSpPr>
          <p:cNvPr id="4" name="Slide Number Placeholder 3"/>
          <p:cNvSpPr>
            <a:spLocks noGrp="1"/>
          </p:cNvSpPr>
          <p:nvPr>
            <p:ph type="sldNum" sz="quarter" idx="5"/>
          </p:nvPr>
        </p:nvSpPr>
        <p:spPr/>
        <p:txBody>
          <a:bodyPr/>
          <a:lstStyle/>
          <a:p>
            <a:fld id="{8DD22899-68F5-4A66-B32D-E65EC916D78B}" type="slidenum">
              <a:rPr lang="en-US" smtClean="0"/>
              <a:t>6</a:t>
            </a:fld>
            <a:endParaRPr lang="en-US"/>
          </a:p>
        </p:txBody>
      </p:sp>
    </p:spTree>
    <p:extLst>
      <p:ext uri="{BB962C8B-B14F-4D97-AF65-F5344CB8AC3E}">
        <p14:creationId xmlns:p14="http://schemas.microsoft.com/office/powerpoint/2010/main" val="134187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Reasonable and Prudent Parenting Standards is to ensure that children and youth in foster care have as normal a childhood experience as possible. In order to accomplish this goal, foster caregivers are empowered to make typically parenting decisions without having to obtain administrative approvals from DFCS or a CPA. So, before you say “no”, KNOW what that you can consider saying “yes” if the activity is age and developmentally appropriate and falls within the reasonable and prudent parenting guidelines.</a:t>
            </a:r>
          </a:p>
          <a:p>
            <a:endParaRPr lang="en-US" dirty="0"/>
          </a:p>
          <a:p>
            <a:endParaRPr lang="en-US" dirty="0"/>
          </a:p>
        </p:txBody>
      </p:sp>
      <p:sp>
        <p:nvSpPr>
          <p:cNvPr id="4" name="Slide Number Placeholder 3"/>
          <p:cNvSpPr>
            <a:spLocks noGrp="1"/>
          </p:cNvSpPr>
          <p:nvPr>
            <p:ph type="sldNum" sz="quarter" idx="5"/>
          </p:nvPr>
        </p:nvSpPr>
        <p:spPr/>
        <p:txBody>
          <a:bodyPr/>
          <a:lstStyle/>
          <a:p>
            <a:fld id="{8DD22899-68F5-4A66-B32D-E65EC916D78B}" type="slidenum">
              <a:rPr lang="en-US" smtClean="0"/>
              <a:t>7</a:t>
            </a:fld>
            <a:endParaRPr lang="en-US"/>
          </a:p>
        </p:txBody>
      </p:sp>
    </p:spTree>
    <p:extLst>
      <p:ext uri="{BB962C8B-B14F-4D97-AF65-F5344CB8AC3E}">
        <p14:creationId xmlns:p14="http://schemas.microsoft.com/office/powerpoint/2010/main" val="352922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play a little Red Light/Green Light in order to give us all a clearer picture of when and how RPPS is used.  </a:t>
            </a:r>
          </a:p>
        </p:txBody>
      </p:sp>
      <p:sp>
        <p:nvSpPr>
          <p:cNvPr id="4" name="Slide Number Placeholder 3"/>
          <p:cNvSpPr>
            <a:spLocks noGrp="1"/>
          </p:cNvSpPr>
          <p:nvPr>
            <p:ph type="sldNum" sz="quarter" idx="5"/>
          </p:nvPr>
        </p:nvSpPr>
        <p:spPr/>
        <p:txBody>
          <a:bodyPr/>
          <a:lstStyle/>
          <a:p>
            <a:fld id="{8DD22899-68F5-4A66-B32D-E65EC916D78B}" type="slidenum">
              <a:rPr lang="en-US" smtClean="0"/>
              <a:t>8</a:t>
            </a:fld>
            <a:endParaRPr lang="en-US"/>
          </a:p>
        </p:txBody>
      </p:sp>
    </p:spTree>
    <p:extLst>
      <p:ext uri="{BB962C8B-B14F-4D97-AF65-F5344CB8AC3E}">
        <p14:creationId xmlns:p14="http://schemas.microsoft.com/office/powerpoint/2010/main" val="422641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22899-68F5-4A66-B32D-E65EC916D78B}" type="slidenum">
              <a:rPr lang="en-US" smtClean="0"/>
              <a:t>9</a:t>
            </a:fld>
            <a:endParaRPr lang="en-US"/>
          </a:p>
        </p:txBody>
      </p:sp>
    </p:spTree>
    <p:extLst>
      <p:ext uri="{BB962C8B-B14F-4D97-AF65-F5344CB8AC3E}">
        <p14:creationId xmlns:p14="http://schemas.microsoft.com/office/powerpoint/2010/main" val="125067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7203-3465-4F98-A405-FBFE04161F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885DA2-ED66-475A-A9A7-B5FC60F40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6F862A-C166-4741-AF8F-BEB4E06C69DB}"/>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5" name="Footer Placeholder 4">
            <a:extLst>
              <a:ext uri="{FF2B5EF4-FFF2-40B4-BE49-F238E27FC236}">
                <a16:creationId xmlns:a16="http://schemas.microsoft.com/office/drawing/2014/main" id="{6F2AC3CE-8135-4C9A-9DD1-D5DAFD8D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BAC70-96FE-4A1B-B209-AAE8E334A493}"/>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212759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7DC4-93CF-4DEB-9FFB-AFDD1C443A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9EA80-46C9-4ED5-B282-B906B9E533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95BBA-8765-403E-AF30-AB3B70B7F4F4}"/>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5" name="Footer Placeholder 4">
            <a:extLst>
              <a:ext uri="{FF2B5EF4-FFF2-40B4-BE49-F238E27FC236}">
                <a16:creationId xmlns:a16="http://schemas.microsoft.com/office/drawing/2014/main" id="{33184AA3-8474-4B71-8F38-95FFA1512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81D46-4808-41CF-8DDA-7CB5F9D719B6}"/>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266451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A32403-B646-4196-98BB-B0B38CBF1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490770-7EAD-40DD-9413-E66BD900EA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AA97D-9669-4D70-980C-64ABF0FEE1AD}"/>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5" name="Footer Placeholder 4">
            <a:extLst>
              <a:ext uri="{FF2B5EF4-FFF2-40B4-BE49-F238E27FC236}">
                <a16:creationId xmlns:a16="http://schemas.microsoft.com/office/drawing/2014/main" id="{92AF5F27-0EDF-4376-90AF-FBACFE6E0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FBA1C-25B9-4476-B4C6-93684B76E74D}"/>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127176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4B13-4060-4003-BA93-1FBD15193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0AFBB0-91EB-443F-8306-579BAD756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3C41E-B91A-41A4-8993-65121EE38F8C}"/>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5" name="Footer Placeholder 4">
            <a:extLst>
              <a:ext uri="{FF2B5EF4-FFF2-40B4-BE49-F238E27FC236}">
                <a16:creationId xmlns:a16="http://schemas.microsoft.com/office/drawing/2014/main" id="{12C4314A-8C3C-468A-B58D-FD3AAA335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26885-526D-4421-B3E7-F37B9053C634}"/>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288294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A1F2-4325-4D10-B640-699257929D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465822-9A37-4643-B082-076312169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BA0D84-D54C-4037-A966-4739D36284C6}"/>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5" name="Footer Placeholder 4">
            <a:extLst>
              <a:ext uri="{FF2B5EF4-FFF2-40B4-BE49-F238E27FC236}">
                <a16:creationId xmlns:a16="http://schemas.microsoft.com/office/drawing/2014/main" id="{877E4DB6-8301-4068-936B-98E4B5E7D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89C15-FC9A-4B07-982B-8D464C0DC0B4}"/>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346517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EAD5-0238-4A90-A0D9-8A4D6B05C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B18E88-A112-4906-8D10-698C397A2A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600CD-FFBF-42D5-AF36-A3ED2A297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F9039-7397-4026-BA66-9411E6E12AB4}"/>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6" name="Footer Placeholder 5">
            <a:extLst>
              <a:ext uri="{FF2B5EF4-FFF2-40B4-BE49-F238E27FC236}">
                <a16:creationId xmlns:a16="http://schemas.microsoft.com/office/drawing/2014/main" id="{81E6A6A7-0BD3-4D57-87C4-EB606002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E75EC-3768-4F4E-830E-4573EA73AB88}"/>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171072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B920-2E7C-48E1-AD2E-A5E2A37FE3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D7DD48-DFD0-4A33-97D9-5759F6D5B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7B802-3D09-4A70-A839-84C9D91608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453EA2-7590-404C-8C4C-9279763C5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AEEBB3-BFA6-4940-8E78-150CEDF3B9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9F1F7-906E-40B3-A66F-2E392E04CA13}"/>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8" name="Footer Placeholder 7">
            <a:extLst>
              <a:ext uri="{FF2B5EF4-FFF2-40B4-BE49-F238E27FC236}">
                <a16:creationId xmlns:a16="http://schemas.microsoft.com/office/drawing/2014/main" id="{C9DCDACB-5045-4FC9-8C40-34EA7D3256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EC626C-8A34-4FF6-9ACD-0DC11D7F1CA9}"/>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77849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542A-93C2-4DE0-A953-3395491046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08FD1E-1479-4B43-9AAA-598C988EFD86}"/>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4" name="Footer Placeholder 3">
            <a:extLst>
              <a:ext uri="{FF2B5EF4-FFF2-40B4-BE49-F238E27FC236}">
                <a16:creationId xmlns:a16="http://schemas.microsoft.com/office/drawing/2014/main" id="{D89CD1EE-5076-418D-AD96-46A834FDF9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76CEB-ADB8-440F-AA3A-3B895F66B0DB}"/>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237744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2DEC48-5F21-4A36-AD6F-4F0C848F33BA}"/>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3" name="Footer Placeholder 2">
            <a:extLst>
              <a:ext uri="{FF2B5EF4-FFF2-40B4-BE49-F238E27FC236}">
                <a16:creationId xmlns:a16="http://schemas.microsoft.com/office/drawing/2014/main" id="{AA366ACD-7351-42CC-B1B5-4E1AF9A94D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74648-9485-4DCC-B697-8BA3041F1EC9}"/>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104081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D785B-382E-4322-AAAA-5EE26BB10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BBF7F4-B2DF-43CF-8C29-37A5640DD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952BBE-BFF6-4D88-9279-B07A718A3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48FB8A-98ED-4FB1-8405-F3D1428A20FF}"/>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6" name="Footer Placeholder 5">
            <a:extLst>
              <a:ext uri="{FF2B5EF4-FFF2-40B4-BE49-F238E27FC236}">
                <a16:creationId xmlns:a16="http://schemas.microsoft.com/office/drawing/2014/main" id="{C23A2473-05CE-4549-B549-D810D6B8C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DA574-B06E-4851-B0D1-7473C06A1F2F}"/>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197558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7FFD-15CE-45CC-8E93-5E9B47C6A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877117-07C8-4E58-BE49-71C88A182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68316A-CCDC-409F-B0F5-C7890EC17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6D9E2-A1AF-4F25-99BE-8DD3FF524503}"/>
              </a:ext>
            </a:extLst>
          </p:cNvPr>
          <p:cNvSpPr>
            <a:spLocks noGrp="1"/>
          </p:cNvSpPr>
          <p:nvPr>
            <p:ph type="dt" sz="half" idx="10"/>
          </p:nvPr>
        </p:nvSpPr>
        <p:spPr/>
        <p:txBody>
          <a:bodyPr/>
          <a:lstStyle/>
          <a:p>
            <a:fld id="{3701EC09-445B-4C1C-BB9E-1280F1C22129}" type="datetimeFigureOut">
              <a:rPr lang="en-US" smtClean="0"/>
              <a:t>5/17/2019</a:t>
            </a:fld>
            <a:endParaRPr lang="en-US"/>
          </a:p>
        </p:txBody>
      </p:sp>
      <p:sp>
        <p:nvSpPr>
          <p:cNvPr id="6" name="Footer Placeholder 5">
            <a:extLst>
              <a:ext uri="{FF2B5EF4-FFF2-40B4-BE49-F238E27FC236}">
                <a16:creationId xmlns:a16="http://schemas.microsoft.com/office/drawing/2014/main" id="{47E259CB-BC7A-47FF-AACD-D0EAF393E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580A0-DD49-4FE4-8491-5E97DFD7C41B}"/>
              </a:ext>
            </a:extLst>
          </p:cNvPr>
          <p:cNvSpPr>
            <a:spLocks noGrp="1"/>
          </p:cNvSpPr>
          <p:nvPr>
            <p:ph type="sldNum" sz="quarter" idx="12"/>
          </p:nvPr>
        </p:nvSpPr>
        <p:spPr/>
        <p:txBody>
          <a:bodyPr/>
          <a:lstStyle/>
          <a:p>
            <a:fld id="{70D069D4-6761-44E7-9291-06E38E162E81}" type="slidenum">
              <a:rPr lang="en-US" smtClean="0"/>
              <a:t>‹#›</a:t>
            </a:fld>
            <a:endParaRPr lang="en-US"/>
          </a:p>
        </p:txBody>
      </p:sp>
    </p:spTree>
    <p:extLst>
      <p:ext uri="{BB962C8B-B14F-4D97-AF65-F5344CB8AC3E}">
        <p14:creationId xmlns:p14="http://schemas.microsoft.com/office/powerpoint/2010/main" val="370701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5D411-1EDE-4C2A-9CEC-59D7BB315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4138E3-7763-4ED2-BDDF-4E49B53F4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E521A-DCC3-484D-8A29-85BE19695C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1EC09-445B-4C1C-BB9E-1280F1C22129}" type="datetimeFigureOut">
              <a:rPr lang="en-US" smtClean="0"/>
              <a:t>5/17/2019</a:t>
            </a:fld>
            <a:endParaRPr lang="en-US"/>
          </a:p>
        </p:txBody>
      </p:sp>
      <p:sp>
        <p:nvSpPr>
          <p:cNvPr id="5" name="Footer Placeholder 4">
            <a:extLst>
              <a:ext uri="{FF2B5EF4-FFF2-40B4-BE49-F238E27FC236}">
                <a16:creationId xmlns:a16="http://schemas.microsoft.com/office/drawing/2014/main" id="{10FC1BAD-DB0C-42C9-B63F-197CA7635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E7F4F8-474B-4EC8-8BDF-A11BA2E57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069D4-6761-44E7-9291-06E38E162E81}" type="slidenum">
              <a:rPr lang="en-US" smtClean="0"/>
              <a:t>‹#›</a:t>
            </a:fld>
            <a:endParaRPr lang="en-US"/>
          </a:p>
        </p:txBody>
      </p:sp>
    </p:spTree>
    <p:extLst>
      <p:ext uri="{BB962C8B-B14F-4D97-AF65-F5344CB8AC3E}">
        <p14:creationId xmlns:p14="http://schemas.microsoft.com/office/powerpoint/2010/main" val="573772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84667"/>
            <a:ext cx="12192000" cy="5638800"/>
          </a:xfrm>
          <a:prstGeom prst="rect">
            <a:avLst/>
          </a:prstGeom>
        </p:spPr>
      </p:pic>
      <p:pic>
        <p:nvPicPr>
          <p:cNvPr id="17" name="Picture 16"/>
          <p:cNvPicPr>
            <a:picLocks noChangeAspect="1"/>
          </p:cNvPicPr>
          <p:nvPr/>
        </p:nvPicPr>
        <p:blipFill rotWithShape="1">
          <a:blip r:embed="rId4">
            <a:alphaModFix/>
            <a:extLst>
              <a:ext uri="{28A0092B-C50C-407E-A947-70E740481C1C}">
                <a14:useLocalDpi xmlns:a14="http://schemas.microsoft.com/office/drawing/2010/main" val="0"/>
              </a:ext>
            </a:extLst>
          </a:blip>
          <a:srcRect l="-3649" t="-2189" r="-2503" b="-4635"/>
          <a:stretch/>
        </p:blipFill>
        <p:spPr>
          <a:xfrm>
            <a:off x="4455122" y="1173107"/>
            <a:ext cx="3281757" cy="3322973"/>
          </a:xfrm>
          <a:prstGeom prst="rect">
            <a:avLst/>
          </a:prstGeom>
        </p:spPr>
      </p:pic>
      <p:sp>
        <p:nvSpPr>
          <p:cNvPr id="18" name="Rectangle 17"/>
          <p:cNvSpPr/>
          <p:nvPr/>
        </p:nvSpPr>
        <p:spPr>
          <a:xfrm>
            <a:off x="9331102" y="2819400"/>
            <a:ext cx="1324402" cy="318100"/>
          </a:xfrm>
          <a:prstGeom prst="rect">
            <a:avLst/>
          </a:prstGeom>
        </p:spPr>
        <p:txBody>
          <a:bodyPr wrap="none">
            <a:spAutoFit/>
          </a:bodyPr>
          <a:lstStyle/>
          <a:p>
            <a:pPr defTabSz="609585"/>
            <a:r>
              <a:rPr lang="en-US" sz="1467" dirty="0">
                <a:solidFill>
                  <a:srgbClr val="FFFFFF"/>
                </a:solidFill>
                <a:latin typeface="Arial" charset="0"/>
                <a:ea typeface="Arial" charset="0"/>
                <a:cs typeface="Arial" charset="0"/>
              </a:rPr>
              <a:t>May 17, 2019</a:t>
            </a:r>
          </a:p>
        </p:txBody>
      </p:sp>
      <p:cxnSp>
        <p:nvCxnSpPr>
          <p:cNvPr id="20" name="Straight Connector 19"/>
          <p:cNvCxnSpPr/>
          <p:nvPr/>
        </p:nvCxnSpPr>
        <p:spPr>
          <a:xfrm>
            <a:off x="0" y="5704655"/>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1575033" y="2856138"/>
            <a:ext cx="1690336" cy="318100"/>
          </a:xfrm>
          <a:prstGeom prst="rect">
            <a:avLst/>
          </a:prstGeom>
        </p:spPr>
        <p:txBody>
          <a:bodyPr wrap="none">
            <a:spAutoFit/>
          </a:bodyPr>
          <a:lstStyle/>
          <a:p>
            <a:pPr algn="ctr" defTabSz="609585"/>
            <a:r>
              <a:rPr lang="en-US" sz="1467" b="1" dirty="0">
                <a:solidFill>
                  <a:prstClr val="white"/>
                </a:solidFill>
                <a:latin typeface="Arial" charset="0"/>
                <a:ea typeface="Arial" charset="0"/>
                <a:cs typeface="Arial" charset="0"/>
              </a:rPr>
              <a:t>Tom C. Rawlings</a:t>
            </a:r>
          </a:p>
        </p:txBody>
      </p:sp>
      <p:sp>
        <p:nvSpPr>
          <p:cNvPr id="22" name="Rectangle 21"/>
          <p:cNvSpPr/>
          <p:nvPr/>
        </p:nvSpPr>
        <p:spPr>
          <a:xfrm>
            <a:off x="1589683" y="3063471"/>
            <a:ext cx="1661031" cy="543867"/>
          </a:xfrm>
          <a:prstGeom prst="rect">
            <a:avLst/>
          </a:prstGeom>
        </p:spPr>
        <p:txBody>
          <a:bodyPr wrap="none">
            <a:spAutoFit/>
          </a:bodyPr>
          <a:lstStyle/>
          <a:p>
            <a:pPr algn="ctr" defTabSz="609585"/>
            <a:r>
              <a:rPr lang="en-US" sz="1467" dirty="0">
                <a:solidFill>
                  <a:prstClr val="white"/>
                </a:solidFill>
                <a:latin typeface="Arial" charset="0"/>
                <a:ea typeface="Arial" charset="0"/>
                <a:cs typeface="Arial" charset="0"/>
              </a:rPr>
              <a:t> Division Director</a:t>
            </a:r>
          </a:p>
          <a:p>
            <a:pPr algn="ctr" defTabSz="609585"/>
            <a:endParaRPr lang="en-US" sz="1467" b="1" dirty="0">
              <a:solidFill>
                <a:prstClr val="white"/>
              </a:solidFill>
              <a:latin typeface="Museo Sans 900" charset="0"/>
              <a:ea typeface="Museo Sans 900" charset="0"/>
              <a:cs typeface="Museo Sans 900" charset="0"/>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068" y="6020464"/>
            <a:ext cx="1439865" cy="379393"/>
          </a:xfrm>
          <a:prstGeom prst="rect">
            <a:avLst/>
          </a:prstGeom>
        </p:spPr>
      </p:pic>
    </p:spTree>
    <p:extLst>
      <p:ext uri="{BB962C8B-B14F-4D97-AF65-F5344CB8AC3E}">
        <p14:creationId xmlns:p14="http://schemas.microsoft.com/office/powerpoint/2010/main" val="100043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28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69047-1B7A-41F1-923E-9C4C92F648A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TRUST</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F9311DC-C456-4B8C-BEA1-E45564CC5491}"/>
              </a:ext>
            </a:extLst>
          </p:cNvPr>
          <p:cNvPicPr>
            <a:picLocks noGrp="1" noChangeAspect="1"/>
          </p:cNvPicPr>
          <p:nvPr>
            <p:ph idx="1"/>
          </p:nvPr>
        </p:nvPicPr>
        <p:blipFill rotWithShape="1">
          <a:blip r:embed="rId3"/>
          <a:srcRect l="864"/>
          <a:stretch/>
        </p:blipFill>
        <p:spPr>
          <a:xfrm>
            <a:off x="976251" y="942538"/>
            <a:ext cx="7163222" cy="4808332"/>
          </a:xfrm>
          <a:prstGeom prst="rect">
            <a:avLst/>
          </a:prstGeom>
          <a:effectLst/>
        </p:spPr>
      </p:pic>
    </p:spTree>
    <p:extLst>
      <p:ext uri="{BB962C8B-B14F-4D97-AF65-F5344CB8AC3E}">
        <p14:creationId xmlns:p14="http://schemas.microsoft.com/office/powerpoint/2010/main" val="74274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D67FFA-EBCE-42B2-91FC-6CC247E1E7F2}"/>
              </a:ext>
            </a:extLst>
          </p:cNvPr>
          <p:cNvSpPr>
            <a:spLocks noGrp="1"/>
          </p:cNvSpPr>
          <p:nvPr>
            <p:ph type="title"/>
          </p:nvPr>
        </p:nvSpPr>
        <p:spPr>
          <a:xfrm>
            <a:off x="640079" y="2053641"/>
            <a:ext cx="3669161" cy="2760098"/>
          </a:xfrm>
        </p:spPr>
        <p:txBody>
          <a:bodyPr>
            <a:normAutofit/>
          </a:bodyPr>
          <a:lstStyle/>
          <a:p>
            <a:r>
              <a:rPr lang="en-US">
                <a:solidFill>
                  <a:srgbClr val="FFFFFF"/>
                </a:solidFill>
              </a:rPr>
              <a:t>RPPS</a:t>
            </a:r>
          </a:p>
        </p:txBody>
      </p:sp>
      <p:sp>
        <p:nvSpPr>
          <p:cNvPr id="3" name="Content Placeholder 2">
            <a:extLst>
              <a:ext uri="{FF2B5EF4-FFF2-40B4-BE49-F238E27FC236}">
                <a16:creationId xmlns:a16="http://schemas.microsoft.com/office/drawing/2014/main" id="{81C64EC5-F81C-4915-BC84-5F10B1A3A75B}"/>
              </a:ext>
            </a:extLst>
          </p:cNvPr>
          <p:cNvSpPr>
            <a:spLocks noGrp="1"/>
          </p:cNvSpPr>
          <p:nvPr>
            <p:ph idx="1"/>
          </p:nvPr>
        </p:nvSpPr>
        <p:spPr>
          <a:xfrm>
            <a:off x="6090574" y="801866"/>
            <a:ext cx="5306084" cy="5230634"/>
          </a:xfrm>
        </p:spPr>
        <p:txBody>
          <a:bodyPr anchor="ctr">
            <a:normAutofit/>
          </a:bodyPr>
          <a:lstStyle/>
          <a:p>
            <a:pPr marL="0" indent="0">
              <a:buNone/>
            </a:pPr>
            <a:endParaRPr lang="en-US" sz="2400" dirty="0">
              <a:solidFill>
                <a:srgbClr val="000000"/>
              </a:solidFill>
            </a:endParaRPr>
          </a:p>
          <a:p>
            <a:pPr marL="0" indent="0">
              <a:buNone/>
            </a:pPr>
            <a:r>
              <a:rPr lang="en-US" sz="6600" dirty="0">
                <a:solidFill>
                  <a:srgbClr val="000000"/>
                </a:solidFill>
              </a:rPr>
              <a:t>What is RPPS?</a:t>
            </a:r>
          </a:p>
          <a:p>
            <a:pPr marL="0" indent="0">
              <a:buNone/>
            </a:pPr>
            <a:endParaRPr lang="en-US" sz="6600"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22502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Freeform: Shape 3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0BEFB739-86FF-4CBF-84BB-12909414A955}"/>
              </a:ext>
            </a:extLst>
          </p:cNvPr>
          <p:cNvPicPr>
            <a:picLocks noGrp="1" noChangeAspect="1"/>
          </p:cNvPicPr>
          <p:nvPr>
            <p:ph idx="1"/>
          </p:nvPr>
        </p:nvPicPr>
        <p:blipFill>
          <a:blip r:embed="rId4"/>
          <a:stretch>
            <a:fillRect/>
          </a:stretch>
        </p:blipFill>
        <p:spPr>
          <a:xfrm>
            <a:off x="4110460" y="1176793"/>
            <a:ext cx="3713988" cy="4548146"/>
          </a:xfrm>
          <a:prstGeom prst="rect">
            <a:avLst/>
          </a:prstGeom>
        </p:spPr>
      </p:pic>
    </p:spTree>
    <p:extLst>
      <p:ext uri="{BB962C8B-B14F-4D97-AF65-F5344CB8AC3E}">
        <p14:creationId xmlns:p14="http://schemas.microsoft.com/office/powerpoint/2010/main" val="12568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FCCD04-1FF7-47E9-A072-623C91970025}"/>
              </a:ext>
            </a:extLst>
          </p:cNvPr>
          <p:cNvSpPr>
            <a:spLocks noGrp="1"/>
          </p:cNvSpPr>
          <p:nvPr>
            <p:ph type="title"/>
          </p:nvPr>
        </p:nvSpPr>
        <p:spPr>
          <a:xfrm>
            <a:off x="1179226" y="826680"/>
            <a:ext cx="9833548" cy="1325563"/>
          </a:xfrm>
        </p:spPr>
        <p:txBody>
          <a:bodyPr>
            <a:normAutofit/>
          </a:bodyPr>
          <a:lstStyle/>
          <a:p>
            <a:pPr algn="ctr"/>
            <a:r>
              <a:rPr lang="en-US" sz="6000" dirty="0">
                <a:solidFill>
                  <a:srgbClr val="FFFFFF"/>
                </a:solidFill>
              </a:rPr>
              <a:t>Substitute Caregiver Types</a:t>
            </a:r>
          </a:p>
        </p:txBody>
      </p:sp>
      <p:graphicFrame>
        <p:nvGraphicFramePr>
          <p:cNvPr id="14" name="Content Placeholder 2">
            <a:extLst>
              <a:ext uri="{FF2B5EF4-FFF2-40B4-BE49-F238E27FC236}">
                <a16:creationId xmlns:a16="http://schemas.microsoft.com/office/drawing/2014/main" id="{8CBCB602-B24D-4CE2-A759-64C038F82A5D}"/>
              </a:ext>
            </a:extLst>
          </p:cNvPr>
          <p:cNvGraphicFramePr>
            <a:graphicFrameLocks noGrp="1"/>
          </p:cNvGraphicFramePr>
          <p:nvPr>
            <p:ph idx="1"/>
            <p:extLst>
              <p:ext uri="{D42A27DB-BD31-4B8C-83A1-F6EECF244321}">
                <p14:modId xmlns:p14="http://schemas.microsoft.com/office/powerpoint/2010/main" val="130906458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961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4680961F-DFB2-4DAD-B2F6-7C880B750E7A}"/>
              </a:ext>
            </a:extLst>
          </p:cNvPr>
          <p:cNvSpPr>
            <a:spLocks noGrp="1"/>
          </p:cNvSpPr>
          <p:nvPr>
            <p:ph type="title"/>
          </p:nvPr>
        </p:nvSpPr>
        <p:spPr>
          <a:xfrm>
            <a:off x="6106919" y="897627"/>
            <a:ext cx="4977976" cy="1454051"/>
          </a:xfrm>
        </p:spPr>
        <p:txBody>
          <a:bodyPr>
            <a:normAutofit/>
          </a:bodyPr>
          <a:lstStyle/>
          <a:p>
            <a:r>
              <a:rPr lang="en-US" sz="6000" dirty="0">
                <a:solidFill>
                  <a:srgbClr val="000000"/>
                </a:solidFill>
              </a:rPr>
              <a:t>Respite vs RPPS</a:t>
            </a:r>
          </a:p>
        </p:txBody>
      </p:sp>
      <p:sp>
        <p:nvSpPr>
          <p:cNvPr id="4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Help">
            <a:extLst>
              <a:ext uri="{FF2B5EF4-FFF2-40B4-BE49-F238E27FC236}">
                <a16:creationId xmlns:a16="http://schemas.microsoft.com/office/drawing/2014/main" id="{ADC5474E-31AD-42F0-802D-AA0699FAE1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20" name="Content Placeholder 4">
            <a:extLst>
              <a:ext uri="{FF2B5EF4-FFF2-40B4-BE49-F238E27FC236}">
                <a16:creationId xmlns:a16="http://schemas.microsoft.com/office/drawing/2014/main" id="{904615D8-88F3-47AE-9C49-0E4267C3F739}"/>
              </a:ext>
            </a:extLst>
          </p:cNvPr>
          <p:cNvSpPr>
            <a:spLocks noGrp="1"/>
          </p:cNvSpPr>
          <p:nvPr>
            <p:ph idx="1"/>
          </p:nvPr>
        </p:nvSpPr>
        <p:spPr>
          <a:xfrm>
            <a:off x="6090574" y="2421682"/>
            <a:ext cx="4977578" cy="3639289"/>
          </a:xfrm>
        </p:spPr>
        <p:txBody>
          <a:bodyPr anchor="ctr">
            <a:noAutofit/>
          </a:bodyPr>
          <a:lstStyle/>
          <a:p>
            <a:pPr marL="514350" indent="-514350">
              <a:buFont typeface="+mj-lt"/>
              <a:buAutoNum type="arabicPeriod"/>
            </a:pPr>
            <a:r>
              <a:rPr lang="en-US" sz="3600" dirty="0">
                <a:solidFill>
                  <a:srgbClr val="000000"/>
                </a:solidFill>
              </a:rPr>
              <a:t>Is Respite the same thing as RPPS?</a:t>
            </a:r>
          </a:p>
          <a:p>
            <a:pPr marL="514350" indent="-514350">
              <a:buFont typeface="+mj-lt"/>
              <a:buAutoNum type="arabicPeriod"/>
            </a:pPr>
            <a:r>
              <a:rPr lang="en-US" sz="3600" dirty="0">
                <a:solidFill>
                  <a:srgbClr val="000000"/>
                </a:solidFill>
              </a:rPr>
              <a:t>Is a family only allowed to use another foster parent as a substitute caregiver?</a:t>
            </a:r>
          </a:p>
        </p:txBody>
      </p:sp>
    </p:spTree>
    <p:extLst>
      <p:ext uri="{BB962C8B-B14F-4D97-AF65-F5344CB8AC3E}">
        <p14:creationId xmlns:p14="http://schemas.microsoft.com/office/powerpoint/2010/main" val="10684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D1F30-CBCD-40C7-B2A6-C77AAA3CD2D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BENEFITS OF RPPS</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03D6D707-9D73-4045-A1C5-E6191952592C}"/>
              </a:ext>
            </a:extLst>
          </p:cNvPr>
          <p:cNvPicPr>
            <a:picLocks noGrp="1" noChangeAspect="1"/>
          </p:cNvPicPr>
          <p:nvPr>
            <p:ph idx="1"/>
          </p:nvPr>
        </p:nvPicPr>
        <p:blipFill>
          <a:blip r:embed="rId3"/>
          <a:stretch>
            <a:fillRect/>
          </a:stretch>
        </p:blipFill>
        <p:spPr>
          <a:xfrm>
            <a:off x="5153822" y="836129"/>
            <a:ext cx="6553545" cy="5193684"/>
          </a:xfrm>
          <a:prstGeom prst="rect">
            <a:avLst/>
          </a:prstGeom>
        </p:spPr>
      </p:pic>
    </p:spTree>
    <p:extLst>
      <p:ext uri="{BB962C8B-B14F-4D97-AF65-F5344CB8AC3E}">
        <p14:creationId xmlns:p14="http://schemas.microsoft.com/office/powerpoint/2010/main" val="144436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680961F-DFB2-4DAD-B2F6-7C880B750E7A}"/>
              </a:ext>
            </a:extLst>
          </p:cNvPr>
          <p:cNvSpPr>
            <a:spLocks noGrp="1"/>
          </p:cNvSpPr>
          <p:nvPr>
            <p:ph type="title"/>
          </p:nvPr>
        </p:nvSpPr>
        <p:spPr>
          <a:xfrm>
            <a:off x="821516" y="640263"/>
            <a:ext cx="6204984" cy="1344975"/>
          </a:xfrm>
        </p:spPr>
        <p:txBody>
          <a:bodyPr>
            <a:normAutofit/>
          </a:bodyPr>
          <a:lstStyle/>
          <a:p>
            <a:r>
              <a:rPr lang="en-US" sz="4000"/>
              <a:t>Just a few more……</a:t>
            </a:r>
          </a:p>
        </p:txBody>
      </p:sp>
      <p:sp>
        <p:nvSpPr>
          <p:cNvPr id="20" name="Content Placeholder 4">
            <a:extLst>
              <a:ext uri="{FF2B5EF4-FFF2-40B4-BE49-F238E27FC236}">
                <a16:creationId xmlns:a16="http://schemas.microsoft.com/office/drawing/2014/main" id="{904615D8-88F3-47AE-9C49-0E4267C3F739}"/>
              </a:ext>
            </a:extLst>
          </p:cNvPr>
          <p:cNvSpPr>
            <a:spLocks noGrp="1"/>
          </p:cNvSpPr>
          <p:nvPr>
            <p:ph idx="1"/>
          </p:nvPr>
        </p:nvSpPr>
        <p:spPr>
          <a:xfrm>
            <a:off x="821515" y="2121762"/>
            <a:ext cx="6204984" cy="3626917"/>
          </a:xfrm>
        </p:spPr>
        <p:txBody>
          <a:bodyPr>
            <a:normAutofit/>
          </a:bodyPr>
          <a:lstStyle/>
          <a:p>
            <a:pPr marL="457200" indent="-457200">
              <a:buFont typeface="Arial" panose="020B0604020202020204" pitchFamily="34" charset="0"/>
              <a:buAutoNum type="arabicPeriod" startAt="6"/>
            </a:pPr>
            <a:endParaRPr lang="en-US" sz="2400"/>
          </a:p>
          <a:p>
            <a:pPr marL="457200" indent="-457200">
              <a:buFont typeface="Arial" panose="020B0604020202020204" pitchFamily="34" charset="0"/>
              <a:buAutoNum type="arabicPeriod" startAt="6"/>
            </a:pPr>
            <a:endParaRPr lang="en-US" sz="2400"/>
          </a:p>
          <a:p>
            <a:pPr marL="457200" indent="-457200">
              <a:buFont typeface="Arial" panose="020B0604020202020204" pitchFamily="34" charset="0"/>
              <a:buAutoNum type="arabicPeriod" startAt="6"/>
            </a:pPr>
            <a:endParaRPr lang="en-US" sz="2400"/>
          </a:p>
          <a:p>
            <a:pPr marL="457200" indent="-457200">
              <a:buAutoNum type="arabicPeriod" startAt="6"/>
            </a:pPr>
            <a:endParaRPr lang="en-US" sz="2400"/>
          </a:p>
          <a:p>
            <a:pPr marL="514350" indent="-514350">
              <a:buFont typeface="+mj-lt"/>
              <a:buAutoNum type="arabicPeriod"/>
            </a:pPr>
            <a:endParaRPr lang="en-US" sz="2400"/>
          </a:p>
        </p:txBody>
      </p:sp>
      <p:pic>
        <p:nvPicPr>
          <p:cNvPr id="9" name="Graphic 8" descr="Help">
            <a:extLst>
              <a:ext uri="{FF2B5EF4-FFF2-40B4-BE49-F238E27FC236}">
                <a16:creationId xmlns:a16="http://schemas.microsoft.com/office/drawing/2014/main" id="{ADC5474E-31AD-42F0-802D-AA0699FAE1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11012" y="2126547"/>
            <a:ext cx="2286000" cy="2286000"/>
          </a:xfrm>
          <a:prstGeom prst="rect">
            <a:avLst/>
          </a:prstGeom>
        </p:spPr>
      </p:pic>
      <p:pic>
        <p:nvPicPr>
          <p:cNvPr id="2" name="Picture 1">
            <a:extLst>
              <a:ext uri="{FF2B5EF4-FFF2-40B4-BE49-F238E27FC236}">
                <a16:creationId xmlns:a16="http://schemas.microsoft.com/office/drawing/2014/main" id="{71395CE6-9A30-4C61-9F29-0F75E8836CBE}"/>
              </a:ext>
            </a:extLst>
          </p:cNvPr>
          <p:cNvPicPr>
            <a:picLocks noChangeAspect="1"/>
          </p:cNvPicPr>
          <p:nvPr/>
        </p:nvPicPr>
        <p:blipFill>
          <a:blip r:embed="rId5"/>
          <a:stretch>
            <a:fillRect/>
          </a:stretch>
        </p:blipFill>
        <p:spPr>
          <a:xfrm>
            <a:off x="4398877" y="163286"/>
            <a:ext cx="7456240" cy="6614682"/>
          </a:xfrm>
          <a:prstGeom prst="rect">
            <a:avLst/>
          </a:prstGeom>
        </p:spPr>
      </p:pic>
    </p:spTree>
    <p:extLst>
      <p:ext uri="{BB962C8B-B14F-4D97-AF65-F5344CB8AC3E}">
        <p14:creationId xmlns:p14="http://schemas.microsoft.com/office/powerpoint/2010/main" val="297870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84E1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2A8B67F-BF30-4B19-8958-14B5A8386E50}"/>
              </a:ext>
            </a:extLst>
          </p:cNvPr>
          <p:cNvPicPr>
            <a:picLocks noChangeAspect="1"/>
          </p:cNvPicPr>
          <p:nvPr/>
        </p:nvPicPr>
        <p:blipFill>
          <a:blip r:embed="rId3"/>
          <a:stretch>
            <a:fillRect/>
          </a:stretch>
        </p:blipFill>
        <p:spPr>
          <a:xfrm>
            <a:off x="4061860" y="1419487"/>
            <a:ext cx="7009396" cy="4012879"/>
          </a:xfrm>
          <a:prstGeom prst="rect">
            <a:avLst/>
          </a:prstGeom>
        </p:spPr>
      </p:pic>
    </p:spTree>
    <p:extLst>
      <p:ext uri="{BB962C8B-B14F-4D97-AF65-F5344CB8AC3E}">
        <p14:creationId xmlns:p14="http://schemas.microsoft.com/office/powerpoint/2010/main" val="403787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2309-371A-447D-9AB9-B3711173F489}"/>
              </a:ext>
            </a:extLst>
          </p:cNvPr>
          <p:cNvSpPr>
            <a:spLocks noGrp="1"/>
          </p:cNvSpPr>
          <p:nvPr>
            <p:ph type="title"/>
          </p:nvPr>
        </p:nvSpPr>
        <p:spPr>
          <a:xfrm>
            <a:off x="838200" y="332468"/>
            <a:ext cx="10515600" cy="984703"/>
          </a:xfrm>
        </p:spPr>
        <p:txBody>
          <a:bodyPr/>
          <a:lstStyle/>
          <a:p>
            <a:r>
              <a:rPr lang="en-US" dirty="0"/>
              <a:t>		</a:t>
            </a:r>
            <a:endParaRPr lang="en-US" sz="4000" dirty="0"/>
          </a:p>
        </p:txBody>
      </p:sp>
      <p:graphicFrame>
        <p:nvGraphicFramePr>
          <p:cNvPr id="4" name="Content Placeholder 3">
            <a:extLst>
              <a:ext uri="{FF2B5EF4-FFF2-40B4-BE49-F238E27FC236}">
                <a16:creationId xmlns:a16="http://schemas.microsoft.com/office/drawing/2014/main" id="{59E7FE74-DC66-4210-9215-2EC35B2F94DC}"/>
              </a:ext>
            </a:extLst>
          </p:cNvPr>
          <p:cNvGraphicFramePr>
            <a:graphicFrameLocks noGrp="1"/>
          </p:cNvGraphicFramePr>
          <p:nvPr>
            <p:ph idx="1"/>
            <p:extLst>
              <p:ext uri="{D42A27DB-BD31-4B8C-83A1-F6EECF244321}">
                <p14:modId xmlns:p14="http://schemas.microsoft.com/office/powerpoint/2010/main" val="1670516852"/>
              </p:ext>
            </p:extLst>
          </p:nvPr>
        </p:nvGraphicFramePr>
        <p:xfrm>
          <a:off x="1164771" y="228600"/>
          <a:ext cx="10003971" cy="6260570"/>
        </p:xfrm>
        <a:graphic>
          <a:graphicData uri="http://schemas.openxmlformats.org/drawingml/2006/table">
            <a:tbl>
              <a:tblPr firstRow="1" firstCol="1" lastRow="1" lastCol="1" bandRow="1" bandCol="1"/>
              <a:tblGrid>
                <a:gridCol w="1795274">
                  <a:extLst>
                    <a:ext uri="{9D8B030D-6E8A-4147-A177-3AD203B41FA5}">
                      <a16:colId xmlns:a16="http://schemas.microsoft.com/office/drawing/2014/main" val="369614740"/>
                    </a:ext>
                  </a:extLst>
                </a:gridCol>
                <a:gridCol w="4992865">
                  <a:extLst>
                    <a:ext uri="{9D8B030D-6E8A-4147-A177-3AD203B41FA5}">
                      <a16:colId xmlns:a16="http://schemas.microsoft.com/office/drawing/2014/main" val="2728047633"/>
                    </a:ext>
                  </a:extLst>
                </a:gridCol>
                <a:gridCol w="3215832">
                  <a:extLst>
                    <a:ext uri="{9D8B030D-6E8A-4147-A177-3AD203B41FA5}">
                      <a16:colId xmlns:a16="http://schemas.microsoft.com/office/drawing/2014/main" val="411526826"/>
                    </a:ext>
                  </a:extLst>
                </a:gridCol>
              </a:tblGrid>
              <a:tr h="1135867">
                <a:tc>
                  <a:txBody>
                    <a:bodyPr/>
                    <a:lstStyle/>
                    <a:p>
                      <a:pPr marL="0" marR="0">
                        <a:spcBef>
                          <a:spcPts val="0"/>
                        </a:spcBef>
                        <a:spcAft>
                          <a:spcPts val="0"/>
                        </a:spcAft>
                      </a:pPr>
                      <a:r>
                        <a:rPr lang="en-US" sz="1100" i="1" dirty="0">
                          <a:effectLst/>
                          <a:latin typeface="Times New Roman" panose="02020603050405020304" pitchFamily="18"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915"/>
                        </a:spcBef>
                        <a:spcAft>
                          <a:spcPts val="0"/>
                        </a:spcAft>
                      </a:pPr>
                      <a:r>
                        <a:rPr lang="en-US" sz="2000" dirty="0">
                          <a:effectLst/>
                          <a:latin typeface="Cambria" panose="02040503050406030204" pitchFamily="18" charset="0"/>
                          <a:ea typeface="Calibri" panose="020F0502020204030204" pitchFamily="34" charset="0"/>
                          <a:cs typeface="Times New Roman" panose="02020603050405020304" pitchFamily="18" charset="0"/>
                        </a:rPr>
                        <a:t>Activity Category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85725" marR="775335" algn="just">
                        <a:spcBef>
                          <a:spcPts val="910"/>
                        </a:spcBef>
                        <a:spcAft>
                          <a:spcPts val="0"/>
                        </a:spcAft>
                      </a:pPr>
                      <a:r>
                        <a:rPr lang="en-US" sz="1400" b="1" dirty="0">
                          <a:effectLst/>
                          <a:latin typeface="Arial" panose="020B0604020202020204" pitchFamily="34" charset="0"/>
                          <a:ea typeface="Calibri" panose="020F0502020204030204" pitchFamily="34" charset="0"/>
                          <a:cs typeface="Calibri" panose="020F0502020204030204" pitchFamily="34" charset="0"/>
                        </a:rPr>
                        <a:t>GREEN-RPPS APPLIES</a:t>
                      </a:r>
                      <a:r>
                        <a:rPr lang="en-US" sz="1400" dirty="0">
                          <a:effectLst/>
                          <a:latin typeface="Arial" panose="020B0604020202020204" pitchFamily="34" charset="0"/>
                          <a:ea typeface="Calibri" panose="020F0502020204030204" pitchFamily="34" charset="0"/>
                          <a:cs typeface="Calibri" panose="020F0502020204030204" pitchFamily="34" charset="0"/>
                        </a:rPr>
                        <a:t>—Caregiver may make a reasonable and prudent parenting decision</a:t>
                      </a:r>
                      <a:r>
                        <a:rPr lang="en-US" sz="1400" spc="-75" dirty="0">
                          <a:effectLst/>
                          <a:latin typeface="Arial" panose="020B0604020202020204" pitchFamily="34" charset="0"/>
                          <a:ea typeface="Calibri" panose="020F0502020204030204" pitchFamily="34" charset="0"/>
                          <a:cs typeface="Calibri" panose="020F0502020204030204" pitchFamily="34" charset="0"/>
                        </a:rPr>
                        <a:t> </a:t>
                      </a:r>
                      <a:r>
                        <a:rPr lang="en-US" sz="1400" dirty="0">
                          <a:effectLst/>
                          <a:latin typeface="Arial" panose="020B0604020202020204" pitchFamily="34" charset="0"/>
                          <a:ea typeface="Calibri" panose="020F0502020204030204" pitchFamily="34" charset="0"/>
                          <a:cs typeface="Calibri" panose="020F0502020204030204" pitchFamily="34" charset="0"/>
                        </a:rPr>
                        <a:t>without consulting in advance</a:t>
                      </a:r>
                      <a:r>
                        <a:rPr lang="en-US" sz="1400" spc="-5" dirty="0">
                          <a:effectLst/>
                          <a:latin typeface="Arial" panose="020B0604020202020204" pitchFamily="34" charset="0"/>
                          <a:ea typeface="Calibri" panose="020F0502020204030204" pitchFamily="34" charset="0"/>
                          <a:cs typeface="Calibri" panose="020F0502020204030204" pitchFamily="34" charset="0"/>
                        </a:rPr>
                        <a:t> </a:t>
                      </a:r>
                      <a:r>
                        <a:rPr lang="en-US" sz="1400" dirty="0">
                          <a:effectLst/>
                          <a:latin typeface="Arial" panose="020B0604020202020204" pitchFamily="34" charset="0"/>
                          <a:ea typeface="Calibri" panose="020F0502020204030204" pitchFamily="34" charset="0"/>
                          <a:cs typeface="Calibri" panose="020F0502020204030204" pitchFamily="34" charset="0"/>
                        </a:rPr>
                        <a:t>with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5725" marR="0" algn="just">
                        <a:lnSpc>
                          <a:spcPts val="1230"/>
                        </a:lnSpc>
                        <a:spcBef>
                          <a:spcPts val="0"/>
                        </a:spcBef>
                        <a:spcAft>
                          <a:spcPts val="0"/>
                        </a:spcAft>
                      </a:pPr>
                      <a:r>
                        <a:rPr lang="en-US" sz="1400" dirty="0">
                          <a:effectLst/>
                          <a:latin typeface="Arial" panose="020B0604020202020204" pitchFamily="34" charset="0"/>
                          <a:ea typeface="Calibri" panose="020F0502020204030204" pitchFamily="34" charset="0"/>
                          <a:cs typeface="Calibri" panose="020F0502020204030204" pitchFamily="34" charset="0"/>
                        </a:rPr>
                        <a:t>the agency.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2D050"/>
                    </a:solidFill>
                  </a:tcPr>
                </a:tc>
                <a:tc>
                  <a:txBody>
                    <a:bodyPr/>
                    <a:lstStyle/>
                    <a:p>
                      <a:pPr marL="88265" marR="0">
                        <a:spcBef>
                          <a:spcPts val="910"/>
                        </a:spcBef>
                        <a:spcAft>
                          <a:spcPts val="0"/>
                        </a:spcAft>
                      </a:pPr>
                      <a:r>
                        <a:rPr lang="en-US" sz="1400" b="1" dirty="0">
                          <a:effectLst/>
                          <a:latin typeface="Arial" panose="020B0604020202020204" pitchFamily="34" charset="0"/>
                          <a:ea typeface="Calibri" panose="020F0502020204030204" pitchFamily="34" charset="0"/>
                          <a:cs typeface="Calibri" panose="020F0502020204030204" pitchFamily="34" charset="0"/>
                        </a:rPr>
                        <a:t>RED—RPPS DOES NOT APPLY</a:t>
                      </a:r>
                      <a:r>
                        <a:rPr lang="en-US" sz="1400" dirty="0">
                          <a:effectLst/>
                          <a:latin typeface="Arial" panose="020B060402020202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8265" marR="290830">
                        <a:lnSpc>
                          <a:spcPct val="102000"/>
                        </a:lnSpc>
                        <a:spcBef>
                          <a:spcPts val="25"/>
                        </a:spcBef>
                        <a:spcAft>
                          <a:spcPts val="0"/>
                        </a:spcAft>
                      </a:pPr>
                      <a:r>
                        <a:rPr lang="en-US" sz="1400" dirty="0">
                          <a:effectLst/>
                          <a:latin typeface="Arial" panose="020B0604020202020204" pitchFamily="34" charset="0"/>
                          <a:ea typeface="Calibri" panose="020F0502020204030204" pitchFamily="34" charset="0"/>
                          <a:cs typeface="Calibri" panose="020F0502020204030204" pitchFamily="34" charset="0"/>
                        </a:rPr>
                        <a:t>Caregiver must contact the agency for approval / consultation.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5B5B"/>
                    </a:solidFill>
                  </a:tcPr>
                </a:tc>
                <a:extLst>
                  <a:ext uri="{0D108BD9-81ED-4DB2-BD59-A6C34878D82A}">
                    <a16:rowId xmlns:a16="http://schemas.microsoft.com/office/drawing/2014/main" val="2121633663"/>
                  </a:ext>
                </a:extLst>
              </a:tr>
              <a:tr h="606180">
                <a:tc>
                  <a:txBody>
                    <a:bodyPr/>
                    <a:lstStyle/>
                    <a:p>
                      <a:pPr marL="88900" marR="0">
                        <a:lnSpc>
                          <a:spcPts val="1280"/>
                        </a:lnSpc>
                        <a:spcBef>
                          <a:spcPts val="0"/>
                        </a:spcBef>
                        <a:spcAft>
                          <a:spcPts val="0"/>
                        </a:spcAft>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lnSpc>
                          <a:spcPts val="128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Family Recreation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85725" marR="0">
                        <a:lnSpc>
                          <a:spcPts val="115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5725" marR="0">
                        <a:lnSpc>
                          <a:spcPts val="1155"/>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Movies, Community Events, Hiking, Camping, Swimming</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2D050"/>
                    </a:solidFill>
                  </a:tcPr>
                </a:tc>
                <a:tc>
                  <a:txBody>
                    <a:bodyPr/>
                    <a:lstStyle/>
                    <a:p>
                      <a:pPr marL="74930" marR="0">
                        <a:lnSpc>
                          <a:spcPct val="96000"/>
                        </a:lnSpc>
                        <a:spcBef>
                          <a:spcPts val="2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Any overnight event that will exceed to two consecutive nights</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5B5B"/>
                    </a:solidFill>
                  </a:tcPr>
                </a:tc>
                <a:extLst>
                  <a:ext uri="{0D108BD9-81ED-4DB2-BD59-A6C34878D82A}">
                    <a16:rowId xmlns:a16="http://schemas.microsoft.com/office/drawing/2014/main" val="1016366735"/>
                  </a:ext>
                </a:extLst>
              </a:tr>
              <a:tr h="756792">
                <a:tc>
                  <a:txBody>
                    <a:bodyPr/>
                    <a:lstStyle/>
                    <a:p>
                      <a:pPr marL="88900" marR="0">
                        <a:lnSpc>
                          <a:spcPts val="1280"/>
                        </a:lnSpc>
                        <a:spcBef>
                          <a:spcPts val="0"/>
                        </a:spcBef>
                        <a:spcAft>
                          <a:spcPts val="0"/>
                        </a:spcAft>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lnSpc>
                          <a:spcPts val="1280"/>
                        </a:lnSpc>
                        <a:spcBef>
                          <a:spcPts val="0"/>
                        </a:spcBef>
                        <a:spcAft>
                          <a:spcPts val="0"/>
                        </a:spcAft>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lnSpc>
                          <a:spcPts val="128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Occasional, non-routine caregiving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85725" marR="0">
                        <a:lnSpc>
                          <a:spcPts val="115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5725" marR="0">
                        <a:lnSpc>
                          <a:spcPts val="1155"/>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Babysitting, adult assistance with transportation to appointments, </a:t>
                      </a:r>
                    </a:p>
                    <a:p>
                      <a:pPr marL="85725" marR="0">
                        <a:lnSpc>
                          <a:spcPts val="1155"/>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picking up child from school, occasional visits with other adults approved by the foster family </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2D050"/>
                    </a:solidFill>
                  </a:tcPr>
                </a:tc>
                <a:tc>
                  <a:txBody>
                    <a:bodyPr/>
                    <a:lstStyle/>
                    <a:p>
                      <a:pPr marL="74930" marR="0">
                        <a:lnSpc>
                          <a:spcPct val="96000"/>
                        </a:lnSpc>
                        <a:spcBef>
                          <a:spcPts val="2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Any routine caregiving occurring at set designated days/times must meet routine caregiving requirements</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5B5B"/>
                    </a:solidFill>
                  </a:tcPr>
                </a:tc>
                <a:extLst>
                  <a:ext uri="{0D108BD9-81ED-4DB2-BD59-A6C34878D82A}">
                    <a16:rowId xmlns:a16="http://schemas.microsoft.com/office/drawing/2014/main" val="3990991910"/>
                  </a:ext>
                </a:extLst>
              </a:tr>
              <a:tr h="744707">
                <a:tc>
                  <a:txBody>
                    <a:bodyPr/>
                    <a:lstStyle/>
                    <a:p>
                      <a:pPr marL="88900" marR="0">
                        <a:spcBef>
                          <a:spcPts val="5"/>
                        </a:spcBef>
                        <a:spcAft>
                          <a:spcPts val="0"/>
                        </a:spcAft>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5"/>
                        </a:spcBef>
                        <a:spcAft>
                          <a:spcPts val="0"/>
                        </a:spcAft>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5"/>
                        </a:spcBef>
                        <a:spcAft>
                          <a:spcPts val="0"/>
                        </a:spcAft>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5"/>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Social/Extracurricular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85725" marR="57785">
                        <a:spcBef>
                          <a:spcPts val="5"/>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Camps, field trips, school related activities, church activities, youth organizations, sports, social activities with peers.</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2D050"/>
                    </a:solidFill>
                  </a:tcPr>
                </a:tc>
                <a:tc>
                  <a:txBody>
                    <a:bodyPr/>
                    <a:lstStyle/>
                    <a:p>
                      <a:pPr marL="74930" marR="0">
                        <a:spcBef>
                          <a:spcPts val="2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Any overnight event that will exceed to two consecutive nights</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5B5B"/>
                    </a:solidFill>
                  </a:tcPr>
                </a:tc>
                <a:extLst>
                  <a:ext uri="{0D108BD9-81ED-4DB2-BD59-A6C34878D82A}">
                    <a16:rowId xmlns:a16="http://schemas.microsoft.com/office/drawing/2014/main" val="2688671108"/>
                  </a:ext>
                </a:extLst>
              </a:tr>
              <a:tr h="462671">
                <a:tc>
                  <a:txBody>
                    <a:bodyPr/>
                    <a:lstStyle/>
                    <a:p>
                      <a:pPr marL="88900" marR="0">
                        <a:spcBef>
                          <a:spcPts val="5"/>
                        </a:spcBef>
                        <a:spcAft>
                          <a:spcPts val="0"/>
                        </a:spcAft>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5"/>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Overnights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85725" marR="0">
                        <a:spcBef>
                          <a:spcPts val="2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5725" marR="0">
                        <a:spcBef>
                          <a:spcPts val="2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Ok for up to two consecutive nights</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2D050"/>
                    </a:solidFill>
                  </a:tcPr>
                </a:tc>
                <a:tc>
                  <a:txBody>
                    <a:bodyPr/>
                    <a:lstStyle/>
                    <a:p>
                      <a:pPr marL="74930" marR="0">
                        <a:spcBef>
                          <a:spcPts val="2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Any overnight event that will exceed to two consecutive nights.</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5B5B"/>
                    </a:solidFill>
                  </a:tcPr>
                </a:tc>
                <a:extLst>
                  <a:ext uri="{0D108BD9-81ED-4DB2-BD59-A6C34878D82A}">
                    <a16:rowId xmlns:a16="http://schemas.microsoft.com/office/drawing/2014/main" val="821625766"/>
                  </a:ext>
                </a:extLst>
              </a:tr>
              <a:tr h="679622">
                <a:tc>
                  <a:txBody>
                    <a:bodyPr/>
                    <a:lstStyle/>
                    <a:p>
                      <a:pPr marL="88900" marR="579120">
                        <a:spcBef>
                          <a:spcPts val="5"/>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579120">
                        <a:spcBef>
                          <a:spcPts val="5"/>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Leaving Youth Unsupervised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85725" marR="0">
                        <a:lnSpc>
                          <a:spcPts val="115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5725" marR="0">
                        <a:lnSpc>
                          <a:spcPts val="1155"/>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May approve youth age 14 years and older to be unsupervised for reasonable</a:t>
                      </a:r>
                    </a:p>
                    <a:p>
                      <a:pPr marL="85725" marR="226060">
                        <a:lnSpc>
                          <a:spcPts val="1090"/>
                        </a:lnSpc>
                        <a:spcBef>
                          <a:spcPts val="3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amounts of time. Unsupervised time should be decided based on age, current behavior, history, and ability.</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2D050"/>
                    </a:solidFill>
                  </a:tcPr>
                </a:tc>
                <a:tc>
                  <a:txBody>
                    <a:bodyPr/>
                    <a:lstStyle/>
                    <a:p>
                      <a:pPr marL="88265" marR="19431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Youth under age 14 years of age may not be left unsupervised.</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5B5B"/>
                    </a:solidFill>
                  </a:tcPr>
                </a:tc>
                <a:extLst>
                  <a:ext uri="{0D108BD9-81ED-4DB2-BD59-A6C34878D82A}">
                    <a16:rowId xmlns:a16="http://schemas.microsoft.com/office/drawing/2014/main" val="215403252"/>
                  </a:ext>
                </a:extLst>
              </a:tr>
              <a:tr h="1521318">
                <a:tc>
                  <a:txBody>
                    <a:bodyPr/>
                    <a:lstStyle/>
                    <a:p>
                      <a:pPr marL="88900" marR="0">
                        <a:spcBef>
                          <a:spcPts val="20"/>
                        </a:spcBef>
                        <a:spcAft>
                          <a:spcPts val="0"/>
                        </a:spcAft>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20"/>
                        </a:spcBef>
                        <a:spcAft>
                          <a:spcPts val="0"/>
                        </a:spcAft>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20"/>
                        </a:spcBef>
                        <a:spcAft>
                          <a:spcPts val="0"/>
                        </a:spcAft>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20"/>
                        </a:spcBef>
                        <a:spcAft>
                          <a:spcPts val="0"/>
                        </a:spcAft>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88900" marR="0">
                        <a:spcBef>
                          <a:spcPts val="2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Motorized Activities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109855" marR="0">
                        <a:spcBef>
                          <a:spcPts val="2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Must follow the DFCS policy on motor vehicle and bicycle safety.</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2D050"/>
                    </a:solidFill>
                  </a:tcPr>
                </a:tc>
                <a:tc>
                  <a:txBody>
                    <a:bodyPr/>
                    <a:lstStyle/>
                    <a:p>
                      <a:pPr marL="88265" marR="3810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DFCS and CPAs shall ensure all approved caregivers comply with the following safety guidelines regarding motor vehicles:</a:t>
                      </a:r>
                    </a:p>
                    <a:p>
                      <a:pPr marL="316865" marR="0">
                        <a:spcBef>
                          <a:spcPts val="0"/>
                        </a:spcBef>
                        <a:spcAft>
                          <a:spcPts val="0"/>
                        </a:spcAft>
                        <a:tabLst>
                          <a:tab pos="545465"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a)	Caregivers are required to transport</a:t>
                      </a:r>
                      <a:r>
                        <a:rPr lang="en-US" sz="1400" spc="-145"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every</a:t>
                      </a:r>
                    </a:p>
                    <a:p>
                      <a:pPr marL="545465" marR="27940">
                        <a:lnSpc>
                          <a:spcPts val="1100"/>
                        </a:lnSpc>
                        <a:spcBef>
                          <a:spcPts val="2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child under eight years of age in a federally approved child safety seat that</a:t>
                      </a:r>
                      <a:r>
                        <a:rPr lang="en-US" sz="1400" spc="-95"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is</a:t>
                      </a:r>
                    </a:p>
                  </a:txBody>
                  <a:tcPr marL="0" marR="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5B5B"/>
                    </a:solidFill>
                  </a:tcPr>
                </a:tc>
                <a:extLst>
                  <a:ext uri="{0D108BD9-81ED-4DB2-BD59-A6C34878D82A}">
                    <a16:rowId xmlns:a16="http://schemas.microsoft.com/office/drawing/2014/main" val="2870903479"/>
                  </a:ext>
                </a:extLst>
              </a:tr>
            </a:tbl>
          </a:graphicData>
        </a:graphic>
      </p:graphicFrame>
    </p:spTree>
    <p:extLst>
      <p:ext uri="{BB962C8B-B14F-4D97-AF65-F5344CB8AC3E}">
        <p14:creationId xmlns:p14="http://schemas.microsoft.com/office/powerpoint/2010/main" val="1700029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891</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Cambria</vt:lpstr>
      <vt:lpstr>Museo Sans 900</vt:lpstr>
      <vt:lpstr>Times New Roman</vt:lpstr>
      <vt:lpstr>Office Theme</vt:lpstr>
      <vt:lpstr>PowerPoint Presentation</vt:lpstr>
      <vt:lpstr>RPPS</vt:lpstr>
      <vt:lpstr>PowerPoint Presentation</vt:lpstr>
      <vt:lpstr>Substitute Caregiver Types</vt:lpstr>
      <vt:lpstr>Respite vs RPPS</vt:lpstr>
      <vt:lpstr>BENEFITS OF RPPS</vt:lpstr>
      <vt:lpstr>Just a few more……</vt:lpstr>
      <vt:lpstr>PowerPoint Presentation</vt:lpstr>
      <vt:lpstr>  </vt:lpstr>
      <vt:lpstr>TRUST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Wilmore, Ebony</dc:creator>
  <cp:lastModifiedBy>Johnson, Shaun</cp:lastModifiedBy>
  <cp:revision>1</cp:revision>
  <dcterms:created xsi:type="dcterms:W3CDTF">2019-05-15T14:35:29Z</dcterms:created>
  <dcterms:modified xsi:type="dcterms:W3CDTF">2019-05-17T12:30:25Z</dcterms:modified>
</cp:coreProperties>
</file>