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925" r:id="rId3"/>
    <p:sldId id="921" r:id="rId4"/>
    <p:sldId id="922" r:id="rId5"/>
    <p:sldId id="923" r:id="rId6"/>
    <p:sldId id="924" r:id="rId7"/>
    <p:sldId id="926" r:id="rId8"/>
    <p:sldId id="928" r:id="rId9"/>
    <p:sldId id="929" r:id="rId10"/>
    <p:sldId id="927" r:id="rId11"/>
    <p:sldId id="930" r:id="rId12"/>
    <p:sldId id="932" r:id="rId13"/>
    <p:sldId id="931" r:id="rId14"/>
    <p:sldId id="93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F7F2B3-AFC1-4D9E-920D-F65B4E9610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5BA88E-9099-4CDC-A8D0-96691E4F30F9}">
      <dgm:prSet/>
      <dgm:spPr/>
      <dgm:t>
        <a:bodyPr/>
        <a:lstStyle/>
        <a:p>
          <a:r>
            <a:rPr lang="en-US"/>
            <a:t>The Division of Family and Children Services (DFCS) allows waivers of non-safety standards in kinship foster family homes for specific children in care on a case-by-case basis. </a:t>
          </a:r>
        </a:p>
      </dgm:t>
    </dgm:pt>
    <dgm:pt modelId="{6814E265-9F86-4D7F-973C-7085808383CA}" type="parTrans" cxnId="{112C1CE7-6A1E-4617-8B76-D481AA0729A2}">
      <dgm:prSet/>
      <dgm:spPr/>
      <dgm:t>
        <a:bodyPr/>
        <a:lstStyle/>
        <a:p>
          <a:endParaRPr lang="en-US"/>
        </a:p>
      </dgm:t>
    </dgm:pt>
    <dgm:pt modelId="{1493C54B-7451-4B94-B554-4AA91C662AB7}" type="sibTrans" cxnId="{112C1CE7-6A1E-4617-8B76-D481AA0729A2}">
      <dgm:prSet/>
      <dgm:spPr/>
      <dgm:t>
        <a:bodyPr/>
        <a:lstStyle/>
        <a:p>
          <a:endParaRPr lang="en-US"/>
        </a:p>
      </dgm:t>
    </dgm:pt>
    <dgm:pt modelId="{4A1C0EAB-6707-4918-8289-5A194A9D4EF2}">
      <dgm:prSet/>
      <dgm:spPr/>
      <dgm:t>
        <a:bodyPr/>
        <a:lstStyle/>
        <a:p>
          <a:r>
            <a:rPr lang="en-US"/>
            <a:t>Waiver approval must be obtained from the Office of Provider Management (OPM) Director/Designee for private agency foster family homes.</a:t>
          </a:r>
        </a:p>
      </dgm:t>
    </dgm:pt>
    <dgm:pt modelId="{D7F2E707-762A-48DB-A24A-AB9A5029875F}" type="parTrans" cxnId="{23506381-FADC-4016-B6E8-C6AD855C7DF4}">
      <dgm:prSet/>
      <dgm:spPr/>
      <dgm:t>
        <a:bodyPr/>
        <a:lstStyle/>
        <a:p>
          <a:endParaRPr lang="en-US"/>
        </a:p>
      </dgm:t>
    </dgm:pt>
    <dgm:pt modelId="{0FDC6A72-5012-43DB-B60B-56C3A7C5D7B8}" type="sibTrans" cxnId="{23506381-FADC-4016-B6E8-C6AD855C7DF4}">
      <dgm:prSet/>
      <dgm:spPr/>
      <dgm:t>
        <a:bodyPr/>
        <a:lstStyle/>
        <a:p>
          <a:endParaRPr lang="en-US"/>
        </a:p>
      </dgm:t>
    </dgm:pt>
    <dgm:pt modelId="{0263E307-F498-4B00-960F-94C51E734AF2}">
      <dgm:prSet/>
      <dgm:spPr/>
      <dgm:t>
        <a:bodyPr/>
        <a:lstStyle/>
        <a:p>
          <a:r>
            <a:rPr lang="en-US"/>
            <a:t>CPAs shall determine the need for the waiver of any non-safety standard and how the safety and well-being of the child(ren) will be maintained if a waiver is approved and submit waiver requests to their designated Resource Developer. </a:t>
          </a:r>
        </a:p>
      </dgm:t>
    </dgm:pt>
    <dgm:pt modelId="{51B7F28B-F6D2-484B-A5AD-DD387864B3C7}" type="parTrans" cxnId="{98899B0F-DD46-46A5-AED8-F0017211C25A}">
      <dgm:prSet/>
      <dgm:spPr/>
      <dgm:t>
        <a:bodyPr/>
        <a:lstStyle/>
        <a:p>
          <a:endParaRPr lang="en-US"/>
        </a:p>
      </dgm:t>
    </dgm:pt>
    <dgm:pt modelId="{BF1817CE-CD5D-4124-A211-22D0ED4D4359}" type="sibTrans" cxnId="{98899B0F-DD46-46A5-AED8-F0017211C25A}">
      <dgm:prSet/>
      <dgm:spPr/>
      <dgm:t>
        <a:bodyPr/>
        <a:lstStyle/>
        <a:p>
          <a:endParaRPr lang="en-US"/>
        </a:p>
      </dgm:t>
    </dgm:pt>
    <dgm:pt modelId="{512D9D58-1608-43CF-A394-DC3141475597}" type="pres">
      <dgm:prSet presAssocID="{EFF7F2B3-AFC1-4D9E-920D-F65B4E961097}" presName="root" presStyleCnt="0">
        <dgm:presLayoutVars>
          <dgm:dir/>
          <dgm:resizeHandles val="exact"/>
        </dgm:presLayoutVars>
      </dgm:prSet>
      <dgm:spPr/>
    </dgm:pt>
    <dgm:pt modelId="{A5C45A08-6463-460B-B231-B46FE9614016}" type="pres">
      <dgm:prSet presAssocID="{725BA88E-9099-4CDC-A8D0-96691E4F30F9}" presName="compNode" presStyleCnt="0"/>
      <dgm:spPr/>
    </dgm:pt>
    <dgm:pt modelId="{2FD654E1-A74C-4CDF-A5DA-45306CFA67B1}" type="pres">
      <dgm:prSet presAssocID="{725BA88E-9099-4CDC-A8D0-96691E4F30F9}" presName="bgRect" presStyleLbl="bgShp" presStyleIdx="0" presStyleCnt="3"/>
      <dgm:spPr/>
    </dgm:pt>
    <dgm:pt modelId="{D4CF5100-46C0-42A0-87FA-B6FF344DACB6}" type="pres">
      <dgm:prSet presAssocID="{725BA88E-9099-4CDC-A8D0-96691E4F30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42A90CF5-74E6-4627-8CE3-065F87C3F533}" type="pres">
      <dgm:prSet presAssocID="{725BA88E-9099-4CDC-A8D0-96691E4F30F9}" presName="spaceRect" presStyleCnt="0"/>
      <dgm:spPr/>
    </dgm:pt>
    <dgm:pt modelId="{918ACC91-6948-45A3-837A-C6A7E421B6FA}" type="pres">
      <dgm:prSet presAssocID="{725BA88E-9099-4CDC-A8D0-96691E4F30F9}" presName="parTx" presStyleLbl="revTx" presStyleIdx="0" presStyleCnt="3">
        <dgm:presLayoutVars>
          <dgm:chMax val="0"/>
          <dgm:chPref val="0"/>
        </dgm:presLayoutVars>
      </dgm:prSet>
      <dgm:spPr/>
    </dgm:pt>
    <dgm:pt modelId="{E1113C25-AC6D-42F6-8873-A333D336EA18}" type="pres">
      <dgm:prSet presAssocID="{1493C54B-7451-4B94-B554-4AA91C662AB7}" presName="sibTrans" presStyleCnt="0"/>
      <dgm:spPr/>
    </dgm:pt>
    <dgm:pt modelId="{E831A609-DB4B-4CBF-9421-4F8AB6EB6115}" type="pres">
      <dgm:prSet presAssocID="{4A1C0EAB-6707-4918-8289-5A194A9D4EF2}" presName="compNode" presStyleCnt="0"/>
      <dgm:spPr/>
    </dgm:pt>
    <dgm:pt modelId="{D9BB9277-7F1A-4C20-9719-106D7B1FF987}" type="pres">
      <dgm:prSet presAssocID="{4A1C0EAB-6707-4918-8289-5A194A9D4EF2}" presName="bgRect" presStyleLbl="bgShp" presStyleIdx="1" presStyleCnt="3"/>
      <dgm:spPr/>
    </dgm:pt>
    <dgm:pt modelId="{E11349D9-F159-4DA3-8E6D-C794837CCAF4}" type="pres">
      <dgm:prSet presAssocID="{4A1C0EAB-6707-4918-8289-5A194A9D4E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2D6FEE86-DF08-434E-AB28-42B62137E414}" type="pres">
      <dgm:prSet presAssocID="{4A1C0EAB-6707-4918-8289-5A194A9D4EF2}" presName="spaceRect" presStyleCnt="0"/>
      <dgm:spPr/>
    </dgm:pt>
    <dgm:pt modelId="{BCE23AAB-FACC-4FFB-B07E-EB934651CC1F}" type="pres">
      <dgm:prSet presAssocID="{4A1C0EAB-6707-4918-8289-5A194A9D4EF2}" presName="parTx" presStyleLbl="revTx" presStyleIdx="1" presStyleCnt="3">
        <dgm:presLayoutVars>
          <dgm:chMax val="0"/>
          <dgm:chPref val="0"/>
        </dgm:presLayoutVars>
      </dgm:prSet>
      <dgm:spPr/>
    </dgm:pt>
    <dgm:pt modelId="{CD98DBB6-9078-4F68-98B7-0789025D1194}" type="pres">
      <dgm:prSet presAssocID="{0FDC6A72-5012-43DB-B60B-56C3A7C5D7B8}" presName="sibTrans" presStyleCnt="0"/>
      <dgm:spPr/>
    </dgm:pt>
    <dgm:pt modelId="{04C0549E-EB4E-4990-8C93-A79F7F356FBE}" type="pres">
      <dgm:prSet presAssocID="{0263E307-F498-4B00-960F-94C51E734AF2}" presName="compNode" presStyleCnt="0"/>
      <dgm:spPr/>
    </dgm:pt>
    <dgm:pt modelId="{84780397-95C7-4C1E-A8AD-67A8A3C6D05F}" type="pres">
      <dgm:prSet presAssocID="{0263E307-F498-4B00-960F-94C51E734AF2}" presName="bgRect" presStyleLbl="bgShp" presStyleIdx="2" presStyleCnt="3"/>
      <dgm:spPr/>
    </dgm:pt>
    <dgm:pt modelId="{83A64422-8E70-4659-BF3C-A8FBAA34DFF7}" type="pres">
      <dgm:prSet presAssocID="{0263E307-F498-4B00-960F-94C51E734A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oller"/>
        </a:ext>
      </dgm:extLst>
    </dgm:pt>
    <dgm:pt modelId="{E36A6524-E0C4-4861-A946-168F5ECD7B53}" type="pres">
      <dgm:prSet presAssocID="{0263E307-F498-4B00-960F-94C51E734AF2}" presName="spaceRect" presStyleCnt="0"/>
      <dgm:spPr/>
    </dgm:pt>
    <dgm:pt modelId="{6F2BC91A-39EE-4A69-AD4C-4D8D3ECDB3D4}" type="pres">
      <dgm:prSet presAssocID="{0263E307-F498-4B00-960F-94C51E734AF2}" presName="parTx" presStyleLbl="revTx" presStyleIdx="2" presStyleCnt="3">
        <dgm:presLayoutVars>
          <dgm:chMax val="0"/>
          <dgm:chPref val="0"/>
        </dgm:presLayoutVars>
      </dgm:prSet>
      <dgm:spPr/>
    </dgm:pt>
  </dgm:ptLst>
  <dgm:cxnLst>
    <dgm:cxn modelId="{98899B0F-DD46-46A5-AED8-F0017211C25A}" srcId="{EFF7F2B3-AFC1-4D9E-920D-F65B4E961097}" destId="{0263E307-F498-4B00-960F-94C51E734AF2}" srcOrd="2" destOrd="0" parTransId="{51B7F28B-F6D2-484B-A5AD-DD387864B3C7}" sibTransId="{BF1817CE-CD5D-4124-A211-22D0ED4D4359}"/>
    <dgm:cxn modelId="{D238F845-90F4-40A4-B29F-5A2FB434A243}" type="presOf" srcId="{EFF7F2B3-AFC1-4D9E-920D-F65B4E961097}" destId="{512D9D58-1608-43CF-A394-DC3141475597}" srcOrd="0" destOrd="0" presId="urn:microsoft.com/office/officeart/2018/2/layout/IconVerticalSolidList"/>
    <dgm:cxn modelId="{6E324D6D-6A9C-42C8-A5A4-2BC8B046EE06}" type="presOf" srcId="{725BA88E-9099-4CDC-A8D0-96691E4F30F9}" destId="{918ACC91-6948-45A3-837A-C6A7E421B6FA}" srcOrd="0" destOrd="0" presId="urn:microsoft.com/office/officeart/2018/2/layout/IconVerticalSolidList"/>
    <dgm:cxn modelId="{23506381-FADC-4016-B6E8-C6AD855C7DF4}" srcId="{EFF7F2B3-AFC1-4D9E-920D-F65B4E961097}" destId="{4A1C0EAB-6707-4918-8289-5A194A9D4EF2}" srcOrd="1" destOrd="0" parTransId="{D7F2E707-762A-48DB-A24A-AB9A5029875F}" sibTransId="{0FDC6A72-5012-43DB-B60B-56C3A7C5D7B8}"/>
    <dgm:cxn modelId="{112C1CE7-6A1E-4617-8B76-D481AA0729A2}" srcId="{EFF7F2B3-AFC1-4D9E-920D-F65B4E961097}" destId="{725BA88E-9099-4CDC-A8D0-96691E4F30F9}" srcOrd="0" destOrd="0" parTransId="{6814E265-9F86-4D7F-973C-7085808383CA}" sibTransId="{1493C54B-7451-4B94-B554-4AA91C662AB7}"/>
    <dgm:cxn modelId="{BD64C7EC-50A3-4361-9DEA-C865A8A88AC0}" type="presOf" srcId="{0263E307-F498-4B00-960F-94C51E734AF2}" destId="{6F2BC91A-39EE-4A69-AD4C-4D8D3ECDB3D4}" srcOrd="0" destOrd="0" presId="urn:microsoft.com/office/officeart/2018/2/layout/IconVerticalSolidList"/>
    <dgm:cxn modelId="{06C7E7F7-9B6A-4A2E-B859-503A2B9303C1}" type="presOf" srcId="{4A1C0EAB-6707-4918-8289-5A194A9D4EF2}" destId="{BCE23AAB-FACC-4FFB-B07E-EB934651CC1F}" srcOrd="0" destOrd="0" presId="urn:microsoft.com/office/officeart/2018/2/layout/IconVerticalSolidList"/>
    <dgm:cxn modelId="{F96F28ED-14F0-4407-B5FA-B4BFDF5703E8}" type="presParOf" srcId="{512D9D58-1608-43CF-A394-DC3141475597}" destId="{A5C45A08-6463-460B-B231-B46FE9614016}" srcOrd="0" destOrd="0" presId="urn:microsoft.com/office/officeart/2018/2/layout/IconVerticalSolidList"/>
    <dgm:cxn modelId="{7629E419-2D9B-4150-86F0-258E2F90AAFE}" type="presParOf" srcId="{A5C45A08-6463-460B-B231-B46FE9614016}" destId="{2FD654E1-A74C-4CDF-A5DA-45306CFA67B1}" srcOrd="0" destOrd="0" presId="urn:microsoft.com/office/officeart/2018/2/layout/IconVerticalSolidList"/>
    <dgm:cxn modelId="{A01DE1C1-AD01-4FF0-AAF4-3FCC78B7DC4A}" type="presParOf" srcId="{A5C45A08-6463-460B-B231-B46FE9614016}" destId="{D4CF5100-46C0-42A0-87FA-B6FF344DACB6}" srcOrd="1" destOrd="0" presId="urn:microsoft.com/office/officeart/2018/2/layout/IconVerticalSolidList"/>
    <dgm:cxn modelId="{2A50A52E-8E7F-4C51-A821-562C1BA83200}" type="presParOf" srcId="{A5C45A08-6463-460B-B231-B46FE9614016}" destId="{42A90CF5-74E6-4627-8CE3-065F87C3F533}" srcOrd="2" destOrd="0" presId="urn:microsoft.com/office/officeart/2018/2/layout/IconVerticalSolidList"/>
    <dgm:cxn modelId="{B82F58F6-9252-443E-94E6-A2E32D1DECED}" type="presParOf" srcId="{A5C45A08-6463-460B-B231-B46FE9614016}" destId="{918ACC91-6948-45A3-837A-C6A7E421B6FA}" srcOrd="3" destOrd="0" presId="urn:microsoft.com/office/officeart/2018/2/layout/IconVerticalSolidList"/>
    <dgm:cxn modelId="{9CCD14B6-B8A0-45B0-A51F-EC4F166AFC28}" type="presParOf" srcId="{512D9D58-1608-43CF-A394-DC3141475597}" destId="{E1113C25-AC6D-42F6-8873-A333D336EA18}" srcOrd="1" destOrd="0" presId="urn:microsoft.com/office/officeart/2018/2/layout/IconVerticalSolidList"/>
    <dgm:cxn modelId="{713C5FB9-4CF4-4785-9E5E-500FE263E7BF}" type="presParOf" srcId="{512D9D58-1608-43CF-A394-DC3141475597}" destId="{E831A609-DB4B-4CBF-9421-4F8AB6EB6115}" srcOrd="2" destOrd="0" presId="urn:microsoft.com/office/officeart/2018/2/layout/IconVerticalSolidList"/>
    <dgm:cxn modelId="{B21BDE95-AC78-46D6-8F70-6283BDA709E1}" type="presParOf" srcId="{E831A609-DB4B-4CBF-9421-4F8AB6EB6115}" destId="{D9BB9277-7F1A-4C20-9719-106D7B1FF987}" srcOrd="0" destOrd="0" presId="urn:microsoft.com/office/officeart/2018/2/layout/IconVerticalSolidList"/>
    <dgm:cxn modelId="{F7B25C6E-E215-41DD-AEF9-FE697F0B4CCC}" type="presParOf" srcId="{E831A609-DB4B-4CBF-9421-4F8AB6EB6115}" destId="{E11349D9-F159-4DA3-8E6D-C794837CCAF4}" srcOrd="1" destOrd="0" presId="urn:microsoft.com/office/officeart/2018/2/layout/IconVerticalSolidList"/>
    <dgm:cxn modelId="{B4F72417-8F95-4660-B227-3B005FA7E2B3}" type="presParOf" srcId="{E831A609-DB4B-4CBF-9421-4F8AB6EB6115}" destId="{2D6FEE86-DF08-434E-AB28-42B62137E414}" srcOrd="2" destOrd="0" presId="urn:microsoft.com/office/officeart/2018/2/layout/IconVerticalSolidList"/>
    <dgm:cxn modelId="{5121B738-3795-41C0-8E98-2E8E7E551A01}" type="presParOf" srcId="{E831A609-DB4B-4CBF-9421-4F8AB6EB6115}" destId="{BCE23AAB-FACC-4FFB-B07E-EB934651CC1F}" srcOrd="3" destOrd="0" presId="urn:microsoft.com/office/officeart/2018/2/layout/IconVerticalSolidList"/>
    <dgm:cxn modelId="{1416FDA5-8F84-4F56-BFDC-26CBBC5DC79A}" type="presParOf" srcId="{512D9D58-1608-43CF-A394-DC3141475597}" destId="{CD98DBB6-9078-4F68-98B7-0789025D1194}" srcOrd="3" destOrd="0" presId="urn:microsoft.com/office/officeart/2018/2/layout/IconVerticalSolidList"/>
    <dgm:cxn modelId="{AE5A6810-1BE5-4D2F-9E2E-A062F9B3922B}" type="presParOf" srcId="{512D9D58-1608-43CF-A394-DC3141475597}" destId="{04C0549E-EB4E-4990-8C93-A79F7F356FBE}" srcOrd="4" destOrd="0" presId="urn:microsoft.com/office/officeart/2018/2/layout/IconVerticalSolidList"/>
    <dgm:cxn modelId="{1528FDB2-046E-49FB-B622-A7DC7F9E3E04}" type="presParOf" srcId="{04C0549E-EB4E-4990-8C93-A79F7F356FBE}" destId="{84780397-95C7-4C1E-A8AD-67A8A3C6D05F}" srcOrd="0" destOrd="0" presId="urn:microsoft.com/office/officeart/2018/2/layout/IconVerticalSolidList"/>
    <dgm:cxn modelId="{47AC3EEA-AD8C-41EB-AB41-6CE523609508}" type="presParOf" srcId="{04C0549E-EB4E-4990-8C93-A79F7F356FBE}" destId="{83A64422-8E70-4659-BF3C-A8FBAA34DFF7}" srcOrd="1" destOrd="0" presId="urn:microsoft.com/office/officeart/2018/2/layout/IconVerticalSolidList"/>
    <dgm:cxn modelId="{C03291D8-BEB0-4776-8EC7-5C8ACBB86823}" type="presParOf" srcId="{04C0549E-EB4E-4990-8C93-A79F7F356FBE}" destId="{E36A6524-E0C4-4861-A946-168F5ECD7B53}" srcOrd="2" destOrd="0" presId="urn:microsoft.com/office/officeart/2018/2/layout/IconVerticalSolidList"/>
    <dgm:cxn modelId="{50B03BAB-C558-4EFC-B9FE-E0EA3BFAFB08}" type="presParOf" srcId="{04C0549E-EB4E-4990-8C93-A79F7F356FBE}" destId="{6F2BC91A-39EE-4A69-AD4C-4D8D3ECDB3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726D2E-4A46-4ED1-BB39-92192595EAF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1DC8CDF-BDE2-4424-8FDB-E7D7B9F6C9C7}">
      <dgm:prSet custT="1"/>
      <dgm:spPr/>
      <dgm:t>
        <a:bodyPr/>
        <a:lstStyle/>
        <a:p>
          <a:r>
            <a:rPr lang="en-US" sz="1600" dirty="0"/>
            <a:t>Provides an initial monthly financial payment to assist with the basic care of a child in DFCS custody placed with a caregiver who meets the TANF degree of relationship, while the caregiver completes the foster family home approval process</a:t>
          </a:r>
          <a:r>
            <a:rPr lang="en-US" sz="1100" dirty="0"/>
            <a:t>. </a:t>
          </a:r>
        </a:p>
      </dgm:t>
    </dgm:pt>
    <dgm:pt modelId="{FB3D43D2-C008-4CFB-9662-64799170F5DF}" type="parTrans" cxnId="{F28BA846-78A5-47C2-AB76-A96D89EC8277}">
      <dgm:prSet/>
      <dgm:spPr/>
      <dgm:t>
        <a:bodyPr/>
        <a:lstStyle/>
        <a:p>
          <a:endParaRPr lang="en-US"/>
        </a:p>
      </dgm:t>
    </dgm:pt>
    <dgm:pt modelId="{78836EB9-9CAE-4E2F-AA7A-5704FA95A1D9}" type="sibTrans" cxnId="{F28BA846-78A5-47C2-AB76-A96D89EC8277}">
      <dgm:prSet/>
      <dgm:spPr/>
      <dgm:t>
        <a:bodyPr/>
        <a:lstStyle/>
        <a:p>
          <a:endParaRPr lang="en-US"/>
        </a:p>
      </dgm:t>
    </dgm:pt>
    <dgm:pt modelId="{A7E0DF7C-2099-41D2-BF66-C8DF66F51DBF}">
      <dgm:prSet custT="1"/>
      <dgm:spPr/>
      <dgm:t>
        <a:bodyPr/>
        <a:lstStyle/>
        <a:p>
          <a:r>
            <a:rPr lang="en-US" sz="1600" dirty="0"/>
            <a:t>ERR payments must be terminated prior to receipt of the Foster Care Per Diem.</a:t>
          </a:r>
        </a:p>
      </dgm:t>
    </dgm:pt>
    <dgm:pt modelId="{167094CB-AB1A-49F3-950E-0767D7C3196E}" type="parTrans" cxnId="{5756BAEF-A186-4F33-A27E-B73D7EF8043A}">
      <dgm:prSet/>
      <dgm:spPr/>
      <dgm:t>
        <a:bodyPr/>
        <a:lstStyle/>
        <a:p>
          <a:endParaRPr lang="en-US"/>
        </a:p>
      </dgm:t>
    </dgm:pt>
    <dgm:pt modelId="{D2B5E446-50DF-4AA1-8962-DDE08412BE1C}" type="sibTrans" cxnId="{5756BAEF-A186-4F33-A27E-B73D7EF8043A}">
      <dgm:prSet/>
      <dgm:spPr/>
      <dgm:t>
        <a:bodyPr/>
        <a:lstStyle/>
        <a:p>
          <a:endParaRPr lang="en-US"/>
        </a:p>
      </dgm:t>
    </dgm:pt>
    <dgm:pt modelId="{8AC2C439-8F43-49A2-B678-8633BB0ED2A0}">
      <dgm:prSet custT="1"/>
      <dgm:spPr/>
      <dgm:t>
        <a:bodyPr/>
        <a:lstStyle/>
        <a:p>
          <a:r>
            <a:rPr lang="en-US" sz="1600" dirty="0"/>
            <a:t>ERR may be terminated if the caregiver fails to complete the foster home approval process within 120 days of the child being placed in their home. </a:t>
          </a:r>
        </a:p>
      </dgm:t>
    </dgm:pt>
    <dgm:pt modelId="{83D0CF47-4090-4666-B05E-81667441EA01}" type="parTrans" cxnId="{1BA06A15-BDC9-4434-8660-371CBD33C90A}">
      <dgm:prSet/>
      <dgm:spPr/>
      <dgm:t>
        <a:bodyPr/>
        <a:lstStyle/>
        <a:p>
          <a:endParaRPr lang="en-US"/>
        </a:p>
      </dgm:t>
    </dgm:pt>
    <dgm:pt modelId="{1396B669-023F-4D2D-8098-A6E3209EF524}" type="sibTrans" cxnId="{1BA06A15-BDC9-4434-8660-371CBD33C90A}">
      <dgm:prSet/>
      <dgm:spPr/>
      <dgm:t>
        <a:bodyPr/>
        <a:lstStyle/>
        <a:p>
          <a:endParaRPr lang="en-US"/>
        </a:p>
      </dgm:t>
    </dgm:pt>
    <dgm:pt modelId="{9C1AE7DB-D101-4F2E-BEAE-6CB32988D4AD}">
      <dgm:prSet custT="1"/>
      <dgm:spPr/>
      <dgm:t>
        <a:bodyPr/>
        <a:lstStyle/>
        <a:p>
          <a:r>
            <a:rPr lang="en-US" sz="1600" dirty="0"/>
            <a:t>Prior to the termination of ERR due to the caregiver not completing the requirements for foster home approval within 120 days of the child’s placement in their home, the SSCM, SSS, and Kinship Coordinator should make efforts to address barriers that may be causing the delay.</a:t>
          </a:r>
        </a:p>
      </dgm:t>
    </dgm:pt>
    <dgm:pt modelId="{1D1E93BF-5B96-41F9-867F-028FD794CF8B}" type="parTrans" cxnId="{679AE86E-2885-42AF-9C99-B17F9E835292}">
      <dgm:prSet/>
      <dgm:spPr/>
      <dgm:t>
        <a:bodyPr/>
        <a:lstStyle/>
        <a:p>
          <a:endParaRPr lang="en-US"/>
        </a:p>
      </dgm:t>
    </dgm:pt>
    <dgm:pt modelId="{54EC3404-E002-4530-A1A5-AF12BCC2FDB9}" type="sibTrans" cxnId="{679AE86E-2885-42AF-9C99-B17F9E835292}">
      <dgm:prSet/>
      <dgm:spPr/>
      <dgm:t>
        <a:bodyPr/>
        <a:lstStyle/>
        <a:p>
          <a:endParaRPr lang="en-US"/>
        </a:p>
      </dgm:t>
    </dgm:pt>
    <dgm:pt modelId="{10F4E397-72B1-4A18-83F6-799135D2EC14}">
      <dgm:prSet custT="1"/>
      <dgm:spPr/>
      <dgm:t>
        <a:bodyPr/>
        <a:lstStyle/>
        <a:p>
          <a:r>
            <a:rPr lang="en-US" sz="1600" dirty="0"/>
            <a:t>If a viable solution cannot be reached, other kin caregivers should be explored</a:t>
          </a:r>
          <a:r>
            <a:rPr lang="en-US" sz="2400" dirty="0"/>
            <a:t>. </a:t>
          </a:r>
        </a:p>
      </dgm:t>
    </dgm:pt>
    <dgm:pt modelId="{166B38E1-E6C5-4B9D-9A40-A56D95D10383}" type="parTrans" cxnId="{42BC5A1B-B3BD-4C0D-8CFA-1BCE823D41EF}">
      <dgm:prSet/>
      <dgm:spPr/>
      <dgm:t>
        <a:bodyPr/>
        <a:lstStyle/>
        <a:p>
          <a:endParaRPr lang="en-US"/>
        </a:p>
      </dgm:t>
    </dgm:pt>
    <dgm:pt modelId="{E1DB3A57-E31A-45E6-925C-2F656F800675}" type="sibTrans" cxnId="{42BC5A1B-B3BD-4C0D-8CFA-1BCE823D41EF}">
      <dgm:prSet/>
      <dgm:spPr/>
      <dgm:t>
        <a:bodyPr/>
        <a:lstStyle/>
        <a:p>
          <a:endParaRPr lang="en-US"/>
        </a:p>
      </dgm:t>
    </dgm:pt>
    <dgm:pt modelId="{1A2A08DB-AC44-403A-B95B-8D0D80A7F562}" type="pres">
      <dgm:prSet presAssocID="{9E726D2E-4A46-4ED1-BB39-92192595EAF6}" presName="root" presStyleCnt="0">
        <dgm:presLayoutVars>
          <dgm:dir/>
          <dgm:resizeHandles val="exact"/>
        </dgm:presLayoutVars>
      </dgm:prSet>
      <dgm:spPr/>
    </dgm:pt>
    <dgm:pt modelId="{FF90A03F-2883-44A4-B113-487A07C1FA10}" type="pres">
      <dgm:prSet presAssocID="{01DC8CDF-BDE2-4424-8FDB-E7D7B9F6C9C7}" presName="compNode" presStyleCnt="0"/>
      <dgm:spPr/>
    </dgm:pt>
    <dgm:pt modelId="{20FBF2A9-B3D2-4843-A87A-32AD133663FF}" type="pres">
      <dgm:prSet presAssocID="{01DC8CDF-BDE2-4424-8FDB-E7D7B9F6C9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C7046C1C-7312-4D88-B507-44031B6AE7C7}" type="pres">
      <dgm:prSet presAssocID="{01DC8CDF-BDE2-4424-8FDB-E7D7B9F6C9C7}" presName="spaceRect" presStyleCnt="0"/>
      <dgm:spPr/>
    </dgm:pt>
    <dgm:pt modelId="{C9E277FF-712A-498C-8206-96378013A964}" type="pres">
      <dgm:prSet presAssocID="{01DC8CDF-BDE2-4424-8FDB-E7D7B9F6C9C7}" presName="textRect" presStyleLbl="revTx" presStyleIdx="0" presStyleCnt="5">
        <dgm:presLayoutVars>
          <dgm:chMax val="1"/>
          <dgm:chPref val="1"/>
        </dgm:presLayoutVars>
      </dgm:prSet>
      <dgm:spPr/>
    </dgm:pt>
    <dgm:pt modelId="{68F2E3FD-B74E-47CF-B144-04340568C137}" type="pres">
      <dgm:prSet presAssocID="{78836EB9-9CAE-4E2F-AA7A-5704FA95A1D9}" presName="sibTrans" presStyleCnt="0"/>
      <dgm:spPr/>
    </dgm:pt>
    <dgm:pt modelId="{8E65A44A-0767-48E0-8B76-DC31BC625B95}" type="pres">
      <dgm:prSet presAssocID="{A7E0DF7C-2099-41D2-BF66-C8DF66F51DBF}" presName="compNode" presStyleCnt="0"/>
      <dgm:spPr/>
    </dgm:pt>
    <dgm:pt modelId="{50826815-C761-438C-A7ED-4D2923536E3B}" type="pres">
      <dgm:prSet presAssocID="{A7E0DF7C-2099-41D2-BF66-C8DF66F51DB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07D48C96-5A76-4788-B01E-E8F08735E9FC}" type="pres">
      <dgm:prSet presAssocID="{A7E0DF7C-2099-41D2-BF66-C8DF66F51DBF}" presName="spaceRect" presStyleCnt="0"/>
      <dgm:spPr/>
    </dgm:pt>
    <dgm:pt modelId="{5D546BDD-FCAC-4FC4-BC2E-76C7A1D84076}" type="pres">
      <dgm:prSet presAssocID="{A7E0DF7C-2099-41D2-BF66-C8DF66F51DBF}" presName="textRect" presStyleLbl="revTx" presStyleIdx="1" presStyleCnt="5">
        <dgm:presLayoutVars>
          <dgm:chMax val="1"/>
          <dgm:chPref val="1"/>
        </dgm:presLayoutVars>
      </dgm:prSet>
      <dgm:spPr/>
    </dgm:pt>
    <dgm:pt modelId="{3A1BECDB-CF87-4AE9-98CF-26E946FC2B8F}" type="pres">
      <dgm:prSet presAssocID="{D2B5E446-50DF-4AA1-8962-DDE08412BE1C}" presName="sibTrans" presStyleCnt="0"/>
      <dgm:spPr/>
    </dgm:pt>
    <dgm:pt modelId="{F8123050-D335-4434-9160-46095818D9FE}" type="pres">
      <dgm:prSet presAssocID="{8AC2C439-8F43-49A2-B678-8633BB0ED2A0}" presName="compNode" presStyleCnt="0"/>
      <dgm:spPr/>
    </dgm:pt>
    <dgm:pt modelId="{CD73A050-2FC9-42B3-9A9D-41215EDC6671}" type="pres">
      <dgm:prSet presAssocID="{8AC2C439-8F43-49A2-B678-8633BB0ED2A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EB1A2720-7206-4A9F-B930-DA86DCC054A4}" type="pres">
      <dgm:prSet presAssocID="{8AC2C439-8F43-49A2-B678-8633BB0ED2A0}" presName="spaceRect" presStyleCnt="0"/>
      <dgm:spPr/>
    </dgm:pt>
    <dgm:pt modelId="{099AD756-391B-4637-9F45-519FCA403404}" type="pres">
      <dgm:prSet presAssocID="{8AC2C439-8F43-49A2-B678-8633BB0ED2A0}" presName="textRect" presStyleLbl="revTx" presStyleIdx="2" presStyleCnt="5">
        <dgm:presLayoutVars>
          <dgm:chMax val="1"/>
          <dgm:chPref val="1"/>
        </dgm:presLayoutVars>
      </dgm:prSet>
      <dgm:spPr/>
    </dgm:pt>
    <dgm:pt modelId="{979F8106-09D3-4E7C-A142-7D33A0732A9C}" type="pres">
      <dgm:prSet presAssocID="{1396B669-023F-4D2D-8098-A6E3209EF524}" presName="sibTrans" presStyleCnt="0"/>
      <dgm:spPr/>
    </dgm:pt>
    <dgm:pt modelId="{EE1D22EA-4874-45A5-A6BD-BE25D91A602C}" type="pres">
      <dgm:prSet presAssocID="{9C1AE7DB-D101-4F2E-BEAE-6CB32988D4AD}" presName="compNode" presStyleCnt="0"/>
      <dgm:spPr/>
    </dgm:pt>
    <dgm:pt modelId="{C1BCA404-9B02-45E8-9A2B-EB7BDC365DBF}" type="pres">
      <dgm:prSet presAssocID="{9C1AE7DB-D101-4F2E-BEAE-6CB32988D4A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AE10D390-AB75-47DF-A910-C2FE00013BEC}" type="pres">
      <dgm:prSet presAssocID="{9C1AE7DB-D101-4F2E-BEAE-6CB32988D4AD}" presName="spaceRect" presStyleCnt="0"/>
      <dgm:spPr/>
    </dgm:pt>
    <dgm:pt modelId="{8182D404-F305-48ED-AD81-671BBEF139E4}" type="pres">
      <dgm:prSet presAssocID="{9C1AE7DB-D101-4F2E-BEAE-6CB32988D4AD}" presName="textRect" presStyleLbl="revTx" presStyleIdx="3" presStyleCnt="5">
        <dgm:presLayoutVars>
          <dgm:chMax val="1"/>
          <dgm:chPref val="1"/>
        </dgm:presLayoutVars>
      </dgm:prSet>
      <dgm:spPr/>
    </dgm:pt>
    <dgm:pt modelId="{4EF886A3-2EB1-40FB-BC0D-BB8B089837E2}" type="pres">
      <dgm:prSet presAssocID="{54EC3404-E002-4530-A1A5-AF12BCC2FDB9}" presName="sibTrans" presStyleCnt="0"/>
      <dgm:spPr/>
    </dgm:pt>
    <dgm:pt modelId="{967D7C25-A758-433B-ACE6-376D82503999}" type="pres">
      <dgm:prSet presAssocID="{10F4E397-72B1-4A18-83F6-799135D2EC14}" presName="compNode" presStyleCnt="0"/>
      <dgm:spPr/>
    </dgm:pt>
    <dgm:pt modelId="{3F0A9E59-73B8-450E-B7DD-349886B1BCFE}" type="pres">
      <dgm:prSet presAssocID="{10F4E397-72B1-4A18-83F6-799135D2EC1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ustomer Review"/>
        </a:ext>
      </dgm:extLst>
    </dgm:pt>
    <dgm:pt modelId="{D567E2B1-0A83-499D-BA77-603164D03BA0}" type="pres">
      <dgm:prSet presAssocID="{10F4E397-72B1-4A18-83F6-799135D2EC14}" presName="spaceRect" presStyleCnt="0"/>
      <dgm:spPr/>
    </dgm:pt>
    <dgm:pt modelId="{F5EC062E-98D5-4675-AA5D-CCE7D0E711DC}" type="pres">
      <dgm:prSet presAssocID="{10F4E397-72B1-4A18-83F6-799135D2EC14}" presName="textRect" presStyleLbl="revTx" presStyleIdx="4" presStyleCnt="5">
        <dgm:presLayoutVars>
          <dgm:chMax val="1"/>
          <dgm:chPref val="1"/>
        </dgm:presLayoutVars>
      </dgm:prSet>
      <dgm:spPr/>
    </dgm:pt>
  </dgm:ptLst>
  <dgm:cxnLst>
    <dgm:cxn modelId="{B3601B09-5122-4629-BE0F-006F47569905}" type="presOf" srcId="{9C1AE7DB-D101-4F2E-BEAE-6CB32988D4AD}" destId="{8182D404-F305-48ED-AD81-671BBEF139E4}" srcOrd="0" destOrd="0" presId="urn:microsoft.com/office/officeart/2018/2/layout/IconLabelList"/>
    <dgm:cxn modelId="{02545E0D-6CFA-493E-BE9C-2E38BBBB6507}" type="presOf" srcId="{10F4E397-72B1-4A18-83F6-799135D2EC14}" destId="{F5EC062E-98D5-4675-AA5D-CCE7D0E711DC}" srcOrd="0" destOrd="0" presId="urn:microsoft.com/office/officeart/2018/2/layout/IconLabelList"/>
    <dgm:cxn modelId="{1BA06A15-BDC9-4434-8660-371CBD33C90A}" srcId="{9E726D2E-4A46-4ED1-BB39-92192595EAF6}" destId="{8AC2C439-8F43-49A2-B678-8633BB0ED2A0}" srcOrd="2" destOrd="0" parTransId="{83D0CF47-4090-4666-B05E-81667441EA01}" sibTransId="{1396B669-023F-4D2D-8098-A6E3209EF524}"/>
    <dgm:cxn modelId="{42BC5A1B-B3BD-4C0D-8CFA-1BCE823D41EF}" srcId="{9E726D2E-4A46-4ED1-BB39-92192595EAF6}" destId="{10F4E397-72B1-4A18-83F6-799135D2EC14}" srcOrd="4" destOrd="0" parTransId="{166B38E1-E6C5-4B9D-9A40-A56D95D10383}" sibTransId="{E1DB3A57-E31A-45E6-925C-2F656F800675}"/>
    <dgm:cxn modelId="{89FC975C-5FF5-4074-8B10-E945ADFA2B37}" type="presOf" srcId="{8AC2C439-8F43-49A2-B678-8633BB0ED2A0}" destId="{099AD756-391B-4637-9F45-519FCA403404}" srcOrd="0" destOrd="0" presId="urn:microsoft.com/office/officeart/2018/2/layout/IconLabelList"/>
    <dgm:cxn modelId="{F28BA846-78A5-47C2-AB76-A96D89EC8277}" srcId="{9E726D2E-4A46-4ED1-BB39-92192595EAF6}" destId="{01DC8CDF-BDE2-4424-8FDB-E7D7B9F6C9C7}" srcOrd="0" destOrd="0" parTransId="{FB3D43D2-C008-4CFB-9662-64799170F5DF}" sibTransId="{78836EB9-9CAE-4E2F-AA7A-5704FA95A1D9}"/>
    <dgm:cxn modelId="{679AE86E-2885-42AF-9C99-B17F9E835292}" srcId="{9E726D2E-4A46-4ED1-BB39-92192595EAF6}" destId="{9C1AE7DB-D101-4F2E-BEAE-6CB32988D4AD}" srcOrd="3" destOrd="0" parTransId="{1D1E93BF-5B96-41F9-867F-028FD794CF8B}" sibTransId="{54EC3404-E002-4530-A1A5-AF12BCC2FDB9}"/>
    <dgm:cxn modelId="{27E7E1B2-C486-47F4-A91F-BFC1FF024E44}" type="presOf" srcId="{01DC8CDF-BDE2-4424-8FDB-E7D7B9F6C9C7}" destId="{C9E277FF-712A-498C-8206-96378013A964}" srcOrd="0" destOrd="0" presId="urn:microsoft.com/office/officeart/2018/2/layout/IconLabelList"/>
    <dgm:cxn modelId="{E6A219B4-C9A8-412A-AD61-96C1E1B13FB2}" type="presOf" srcId="{A7E0DF7C-2099-41D2-BF66-C8DF66F51DBF}" destId="{5D546BDD-FCAC-4FC4-BC2E-76C7A1D84076}" srcOrd="0" destOrd="0" presId="urn:microsoft.com/office/officeart/2018/2/layout/IconLabelList"/>
    <dgm:cxn modelId="{ECAD03D6-3732-4D80-81A8-16DA4214CB1B}" type="presOf" srcId="{9E726D2E-4A46-4ED1-BB39-92192595EAF6}" destId="{1A2A08DB-AC44-403A-B95B-8D0D80A7F562}" srcOrd="0" destOrd="0" presId="urn:microsoft.com/office/officeart/2018/2/layout/IconLabelList"/>
    <dgm:cxn modelId="{5756BAEF-A186-4F33-A27E-B73D7EF8043A}" srcId="{9E726D2E-4A46-4ED1-BB39-92192595EAF6}" destId="{A7E0DF7C-2099-41D2-BF66-C8DF66F51DBF}" srcOrd="1" destOrd="0" parTransId="{167094CB-AB1A-49F3-950E-0767D7C3196E}" sibTransId="{D2B5E446-50DF-4AA1-8962-DDE08412BE1C}"/>
    <dgm:cxn modelId="{77163730-562C-4D3A-8049-5541872404E6}" type="presParOf" srcId="{1A2A08DB-AC44-403A-B95B-8D0D80A7F562}" destId="{FF90A03F-2883-44A4-B113-487A07C1FA10}" srcOrd="0" destOrd="0" presId="urn:microsoft.com/office/officeart/2018/2/layout/IconLabelList"/>
    <dgm:cxn modelId="{21AF2CDA-8B56-4653-BA1F-09BF7D49935B}" type="presParOf" srcId="{FF90A03F-2883-44A4-B113-487A07C1FA10}" destId="{20FBF2A9-B3D2-4843-A87A-32AD133663FF}" srcOrd="0" destOrd="0" presId="urn:microsoft.com/office/officeart/2018/2/layout/IconLabelList"/>
    <dgm:cxn modelId="{183F1700-416E-4FF5-AFAA-4586FD801C2A}" type="presParOf" srcId="{FF90A03F-2883-44A4-B113-487A07C1FA10}" destId="{C7046C1C-7312-4D88-B507-44031B6AE7C7}" srcOrd="1" destOrd="0" presId="urn:microsoft.com/office/officeart/2018/2/layout/IconLabelList"/>
    <dgm:cxn modelId="{68DC86CE-5F00-4463-9814-44F9AA5D75CB}" type="presParOf" srcId="{FF90A03F-2883-44A4-B113-487A07C1FA10}" destId="{C9E277FF-712A-498C-8206-96378013A964}" srcOrd="2" destOrd="0" presId="urn:microsoft.com/office/officeart/2018/2/layout/IconLabelList"/>
    <dgm:cxn modelId="{90D0E7C7-7C58-40F4-A97D-BA977C899564}" type="presParOf" srcId="{1A2A08DB-AC44-403A-B95B-8D0D80A7F562}" destId="{68F2E3FD-B74E-47CF-B144-04340568C137}" srcOrd="1" destOrd="0" presId="urn:microsoft.com/office/officeart/2018/2/layout/IconLabelList"/>
    <dgm:cxn modelId="{29C7F810-3051-47B0-A506-41EABD14906B}" type="presParOf" srcId="{1A2A08DB-AC44-403A-B95B-8D0D80A7F562}" destId="{8E65A44A-0767-48E0-8B76-DC31BC625B95}" srcOrd="2" destOrd="0" presId="urn:microsoft.com/office/officeart/2018/2/layout/IconLabelList"/>
    <dgm:cxn modelId="{89979A8E-3C22-47B2-807C-06F192075622}" type="presParOf" srcId="{8E65A44A-0767-48E0-8B76-DC31BC625B95}" destId="{50826815-C761-438C-A7ED-4D2923536E3B}" srcOrd="0" destOrd="0" presId="urn:microsoft.com/office/officeart/2018/2/layout/IconLabelList"/>
    <dgm:cxn modelId="{80848F61-0A16-409D-8A8C-F337469BF3D5}" type="presParOf" srcId="{8E65A44A-0767-48E0-8B76-DC31BC625B95}" destId="{07D48C96-5A76-4788-B01E-E8F08735E9FC}" srcOrd="1" destOrd="0" presId="urn:microsoft.com/office/officeart/2018/2/layout/IconLabelList"/>
    <dgm:cxn modelId="{E78DD11D-853E-494E-9FEF-D01D264A62BC}" type="presParOf" srcId="{8E65A44A-0767-48E0-8B76-DC31BC625B95}" destId="{5D546BDD-FCAC-4FC4-BC2E-76C7A1D84076}" srcOrd="2" destOrd="0" presId="urn:microsoft.com/office/officeart/2018/2/layout/IconLabelList"/>
    <dgm:cxn modelId="{908FEF26-6499-4C8E-91C2-56F5193243EE}" type="presParOf" srcId="{1A2A08DB-AC44-403A-B95B-8D0D80A7F562}" destId="{3A1BECDB-CF87-4AE9-98CF-26E946FC2B8F}" srcOrd="3" destOrd="0" presId="urn:microsoft.com/office/officeart/2018/2/layout/IconLabelList"/>
    <dgm:cxn modelId="{1FDB0D2B-E040-4402-ABAA-538C9A484B52}" type="presParOf" srcId="{1A2A08DB-AC44-403A-B95B-8D0D80A7F562}" destId="{F8123050-D335-4434-9160-46095818D9FE}" srcOrd="4" destOrd="0" presId="urn:microsoft.com/office/officeart/2018/2/layout/IconLabelList"/>
    <dgm:cxn modelId="{7A9A58D5-FAD6-4320-958D-EE70F15FCC4E}" type="presParOf" srcId="{F8123050-D335-4434-9160-46095818D9FE}" destId="{CD73A050-2FC9-42B3-9A9D-41215EDC6671}" srcOrd="0" destOrd="0" presId="urn:microsoft.com/office/officeart/2018/2/layout/IconLabelList"/>
    <dgm:cxn modelId="{C11D76EF-7B03-4B74-B103-1B774E856557}" type="presParOf" srcId="{F8123050-D335-4434-9160-46095818D9FE}" destId="{EB1A2720-7206-4A9F-B930-DA86DCC054A4}" srcOrd="1" destOrd="0" presId="urn:microsoft.com/office/officeart/2018/2/layout/IconLabelList"/>
    <dgm:cxn modelId="{D0DCEFFD-EFAD-432B-8E6D-C3FD634063E9}" type="presParOf" srcId="{F8123050-D335-4434-9160-46095818D9FE}" destId="{099AD756-391B-4637-9F45-519FCA403404}" srcOrd="2" destOrd="0" presId="urn:microsoft.com/office/officeart/2018/2/layout/IconLabelList"/>
    <dgm:cxn modelId="{CA804F46-991A-4EA1-B05D-7419209434F8}" type="presParOf" srcId="{1A2A08DB-AC44-403A-B95B-8D0D80A7F562}" destId="{979F8106-09D3-4E7C-A142-7D33A0732A9C}" srcOrd="5" destOrd="0" presId="urn:microsoft.com/office/officeart/2018/2/layout/IconLabelList"/>
    <dgm:cxn modelId="{D39C1929-028A-4FB9-B7D5-0B1B573E1FA3}" type="presParOf" srcId="{1A2A08DB-AC44-403A-B95B-8D0D80A7F562}" destId="{EE1D22EA-4874-45A5-A6BD-BE25D91A602C}" srcOrd="6" destOrd="0" presId="urn:microsoft.com/office/officeart/2018/2/layout/IconLabelList"/>
    <dgm:cxn modelId="{E9E088DC-EA22-4491-870B-549250B786B3}" type="presParOf" srcId="{EE1D22EA-4874-45A5-A6BD-BE25D91A602C}" destId="{C1BCA404-9B02-45E8-9A2B-EB7BDC365DBF}" srcOrd="0" destOrd="0" presId="urn:microsoft.com/office/officeart/2018/2/layout/IconLabelList"/>
    <dgm:cxn modelId="{4994EF98-4870-4B96-B193-035E291CCEB8}" type="presParOf" srcId="{EE1D22EA-4874-45A5-A6BD-BE25D91A602C}" destId="{AE10D390-AB75-47DF-A910-C2FE00013BEC}" srcOrd="1" destOrd="0" presId="urn:microsoft.com/office/officeart/2018/2/layout/IconLabelList"/>
    <dgm:cxn modelId="{0AE897D5-7DFF-44B6-8375-BDCB91247864}" type="presParOf" srcId="{EE1D22EA-4874-45A5-A6BD-BE25D91A602C}" destId="{8182D404-F305-48ED-AD81-671BBEF139E4}" srcOrd="2" destOrd="0" presId="urn:microsoft.com/office/officeart/2018/2/layout/IconLabelList"/>
    <dgm:cxn modelId="{0A559FA2-B76E-4D59-A930-A1CE9AADCD77}" type="presParOf" srcId="{1A2A08DB-AC44-403A-B95B-8D0D80A7F562}" destId="{4EF886A3-2EB1-40FB-BC0D-BB8B089837E2}" srcOrd="7" destOrd="0" presId="urn:microsoft.com/office/officeart/2018/2/layout/IconLabelList"/>
    <dgm:cxn modelId="{26D255A0-7D64-4144-8DAF-11CF345ABF96}" type="presParOf" srcId="{1A2A08DB-AC44-403A-B95B-8D0D80A7F562}" destId="{967D7C25-A758-433B-ACE6-376D82503999}" srcOrd="8" destOrd="0" presId="urn:microsoft.com/office/officeart/2018/2/layout/IconLabelList"/>
    <dgm:cxn modelId="{35568114-BA35-4BD4-8BEA-D9BCDDBF480B}" type="presParOf" srcId="{967D7C25-A758-433B-ACE6-376D82503999}" destId="{3F0A9E59-73B8-450E-B7DD-349886B1BCFE}" srcOrd="0" destOrd="0" presId="urn:microsoft.com/office/officeart/2018/2/layout/IconLabelList"/>
    <dgm:cxn modelId="{2E4E16B6-9F71-40B3-8DB8-5E5737797D90}" type="presParOf" srcId="{967D7C25-A758-433B-ACE6-376D82503999}" destId="{D567E2B1-0A83-499D-BA77-603164D03BA0}" srcOrd="1" destOrd="0" presId="urn:microsoft.com/office/officeart/2018/2/layout/IconLabelList"/>
    <dgm:cxn modelId="{9E017850-64CB-44AC-9F76-6CF66393F413}" type="presParOf" srcId="{967D7C25-A758-433B-ACE6-376D82503999}" destId="{F5EC062E-98D5-4675-AA5D-CCE7D0E711D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654E1-A74C-4CDF-A5DA-45306CFA67B1}">
      <dsp:nvSpPr>
        <dsp:cNvPr id="0" name=""/>
        <dsp:cNvSpPr/>
      </dsp:nvSpPr>
      <dsp:spPr>
        <a:xfrm>
          <a:off x="0" y="559"/>
          <a:ext cx="10506456" cy="13096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CF5100-46C0-42A0-87FA-B6FF344DACB6}">
      <dsp:nvSpPr>
        <dsp:cNvPr id="0" name=""/>
        <dsp:cNvSpPr/>
      </dsp:nvSpPr>
      <dsp:spPr>
        <a:xfrm>
          <a:off x="396173" y="295234"/>
          <a:ext cx="720315" cy="720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ACC91-6948-45A3-837A-C6A7E421B6FA}">
      <dsp:nvSpPr>
        <dsp:cNvPr id="0" name=""/>
        <dsp:cNvSpPr/>
      </dsp:nvSpPr>
      <dsp:spPr>
        <a:xfrm>
          <a:off x="1512662" y="559"/>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933450">
            <a:lnSpc>
              <a:spcPct val="90000"/>
            </a:lnSpc>
            <a:spcBef>
              <a:spcPct val="0"/>
            </a:spcBef>
            <a:spcAft>
              <a:spcPct val="35000"/>
            </a:spcAft>
            <a:buNone/>
          </a:pPr>
          <a:r>
            <a:rPr lang="en-US" sz="2100" kern="1200"/>
            <a:t>The Division of Family and Children Services (DFCS) allows waivers of non-safety standards in kinship foster family homes for specific children in care on a case-by-case basis. </a:t>
          </a:r>
        </a:p>
      </dsp:txBody>
      <dsp:txXfrm>
        <a:off x="1512662" y="559"/>
        <a:ext cx="8993793" cy="1309664"/>
      </dsp:txXfrm>
    </dsp:sp>
    <dsp:sp modelId="{D9BB9277-7F1A-4C20-9719-106D7B1FF987}">
      <dsp:nvSpPr>
        <dsp:cNvPr id="0" name=""/>
        <dsp:cNvSpPr/>
      </dsp:nvSpPr>
      <dsp:spPr>
        <a:xfrm>
          <a:off x="0" y="1637640"/>
          <a:ext cx="10506456" cy="13096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1349D9-F159-4DA3-8E6D-C794837CCAF4}">
      <dsp:nvSpPr>
        <dsp:cNvPr id="0" name=""/>
        <dsp:cNvSpPr/>
      </dsp:nvSpPr>
      <dsp:spPr>
        <a:xfrm>
          <a:off x="396173" y="1932315"/>
          <a:ext cx="720315" cy="720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E23AAB-FACC-4FFB-B07E-EB934651CC1F}">
      <dsp:nvSpPr>
        <dsp:cNvPr id="0" name=""/>
        <dsp:cNvSpPr/>
      </dsp:nvSpPr>
      <dsp:spPr>
        <a:xfrm>
          <a:off x="1512662" y="1637640"/>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933450">
            <a:lnSpc>
              <a:spcPct val="90000"/>
            </a:lnSpc>
            <a:spcBef>
              <a:spcPct val="0"/>
            </a:spcBef>
            <a:spcAft>
              <a:spcPct val="35000"/>
            </a:spcAft>
            <a:buNone/>
          </a:pPr>
          <a:r>
            <a:rPr lang="en-US" sz="2100" kern="1200"/>
            <a:t>Waiver approval must be obtained from the Office of Provider Management (OPM) Director/Designee for private agency foster family homes.</a:t>
          </a:r>
        </a:p>
      </dsp:txBody>
      <dsp:txXfrm>
        <a:off x="1512662" y="1637640"/>
        <a:ext cx="8993793" cy="1309664"/>
      </dsp:txXfrm>
    </dsp:sp>
    <dsp:sp modelId="{84780397-95C7-4C1E-A8AD-67A8A3C6D05F}">
      <dsp:nvSpPr>
        <dsp:cNvPr id="0" name=""/>
        <dsp:cNvSpPr/>
      </dsp:nvSpPr>
      <dsp:spPr>
        <a:xfrm>
          <a:off x="0" y="3274721"/>
          <a:ext cx="10506456" cy="13096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64422-8E70-4659-BF3C-A8FBAA34DFF7}">
      <dsp:nvSpPr>
        <dsp:cNvPr id="0" name=""/>
        <dsp:cNvSpPr/>
      </dsp:nvSpPr>
      <dsp:spPr>
        <a:xfrm>
          <a:off x="396173" y="3569396"/>
          <a:ext cx="720315" cy="720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2BC91A-39EE-4A69-AD4C-4D8D3ECDB3D4}">
      <dsp:nvSpPr>
        <dsp:cNvPr id="0" name=""/>
        <dsp:cNvSpPr/>
      </dsp:nvSpPr>
      <dsp:spPr>
        <a:xfrm>
          <a:off x="1512662" y="3274721"/>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933450">
            <a:lnSpc>
              <a:spcPct val="90000"/>
            </a:lnSpc>
            <a:spcBef>
              <a:spcPct val="0"/>
            </a:spcBef>
            <a:spcAft>
              <a:spcPct val="35000"/>
            </a:spcAft>
            <a:buNone/>
          </a:pPr>
          <a:r>
            <a:rPr lang="en-US" sz="2100" kern="1200"/>
            <a:t>CPAs shall determine the need for the waiver of any non-safety standard and how the safety and well-being of the child(ren) will be maintained if a waiver is approved and submit waiver requests to their designated Resource Developer. </a:t>
          </a:r>
        </a:p>
      </dsp:txBody>
      <dsp:txXfrm>
        <a:off x="1512662" y="3274721"/>
        <a:ext cx="8993793" cy="1309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BF2A9-B3D2-4843-A87A-32AD133663FF}">
      <dsp:nvSpPr>
        <dsp:cNvPr id="0" name=""/>
        <dsp:cNvSpPr/>
      </dsp:nvSpPr>
      <dsp:spPr>
        <a:xfrm>
          <a:off x="1003669" y="153049"/>
          <a:ext cx="798925" cy="7989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E277FF-712A-498C-8206-96378013A964}">
      <dsp:nvSpPr>
        <dsp:cNvPr id="0" name=""/>
        <dsp:cNvSpPr/>
      </dsp:nvSpPr>
      <dsp:spPr>
        <a:xfrm>
          <a:off x="515436" y="1684202"/>
          <a:ext cx="1775390" cy="335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Provides an initial monthly financial payment to assist with the basic care of a child in DFCS custody placed with a caregiver who meets the TANF degree of relationship, while the caregiver completes the foster family home approval process</a:t>
          </a:r>
          <a:r>
            <a:rPr lang="en-US" sz="1100" kern="1200" dirty="0"/>
            <a:t>. </a:t>
          </a:r>
        </a:p>
      </dsp:txBody>
      <dsp:txXfrm>
        <a:off x="515436" y="1684202"/>
        <a:ext cx="1775390" cy="3350063"/>
      </dsp:txXfrm>
    </dsp:sp>
    <dsp:sp modelId="{50826815-C761-438C-A7ED-4D2923536E3B}">
      <dsp:nvSpPr>
        <dsp:cNvPr id="0" name=""/>
        <dsp:cNvSpPr/>
      </dsp:nvSpPr>
      <dsp:spPr>
        <a:xfrm>
          <a:off x="3089753" y="153049"/>
          <a:ext cx="798925" cy="7989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546BDD-FCAC-4FC4-BC2E-76C7A1D84076}">
      <dsp:nvSpPr>
        <dsp:cNvPr id="0" name=""/>
        <dsp:cNvSpPr/>
      </dsp:nvSpPr>
      <dsp:spPr>
        <a:xfrm>
          <a:off x="2601520" y="1684202"/>
          <a:ext cx="1775390" cy="335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ERR payments must be terminated prior to receipt of the Foster Care Per Diem.</a:t>
          </a:r>
        </a:p>
      </dsp:txBody>
      <dsp:txXfrm>
        <a:off x="2601520" y="1684202"/>
        <a:ext cx="1775390" cy="3350063"/>
      </dsp:txXfrm>
    </dsp:sp>
    <dsp:sp modelId="{CD73A050-2FC9-42B3-9A9D-41215EDC6671}">
      <dsp:nvSpPr>
        <dsp:cNvPr id="0" name=""/>
        <dsp:cNvSpPr/>
      </dsp:nvSpPr>
      <dsp:spPr>
        <a:xfrm>
          <a:off x="5175837" y="153049"/>
          <a:ext cx="798925" cy="7989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9AD756-391B-4637-9F45-519FCA403404}">
      <dsp:nvSpPr>
        <dsp:cNvPr id="0" name=""/>
        <dsp:cNvSpPr/>
      </dsp:nvSpPr>
      <dsp:spPr>
        <a:xfrm>
          <a:off x="4687604" y="1684202"/>
          <a:ext cx="1775390" cy="335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ERR may be terminated if the caregiver fails to complete the foster home approval process within 120 days of the child being placed in their home. </a:t>
          </a:r>
        </a:p>
      </dsp:txBody>
      <dsp:txXfrm>
        <a:off x="4687604" y="1684202"/>
        <a:ext cx="1775390" cy="3350063"/>
      </dsp:txXfrm>
    </dsp:sp>
    <dsp:sp modelId="{C1BCA404-9B02-45E8-9A2B-EB7BDC365DBF}">
      <dsp:nvSpPr>
        <dsp:cNvPr id="0" name=""/>
        <dsp:cNvSpPr/>
      </dsp:nvSpPr>
      <dsp:spPr>
        <a:xfrm>
          <a:off x="7261921" y="153049"/>
          <a:ext cx="798925" cy="7989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82D404-F305-48ED-AD81-671BBEF139E4}">
      <dsp:nvSpPr>
        <dsp:cNvPr id="0" name=""/>
        <dsp:cNvSpPr/>
      </dsp:nvSpPr>
      <dsp:spPr>
        <a:xfrm>
          <a:off x="6773688" y="1684202"/>
          <a:ext cx="1775390" cy="335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Prior to the termination of ERR due to the caregiver not completing the requirements for foster home approval within 120 days of the child’s placement in their home, the SSCM, SSS, and Kinship Coordinator should make efforts to address barriers that may be causing the delay.</a:t>
          </a:r>
        </a:p>
      </dsp:txBody>
      <dsp:txXfrm>
        <a:off x="6773688" y="1684202"/>
        <a:ext cx="1775390" cy="3350063"/>
      </dsp:txXfrm>
    </dsp:sp>
    <dsp:sp modelId="{3F0A9E59-73B8-450E-B7DD-349886B1BCFE}">
      <dsp:nvSpPr>
        <dsp:cNvPr id="0" name=""/>
        <dsp:cNvSpPr/>
      </dsp:nvSpPr>
      <dsp:spPr>
        <a:xfrm>
          <a:off x="9348005" y="153049"/>
          <a:ext cx="798925" cy="7989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EC062E-98D5-4675-AA5D-CCE7D0E711DC}">
      <dsp:nvSpPr>
        <dsp:cNvPr id="0" name=""/>
        <dsp:cNvSpPr/>
      </dsp:nvSpPr>
      <dsp:spPr>
        <a:xfrm>
          <a:off x="8859772" y="1684202"/>
          <a:ext cx="1775390" cy="335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If a viable solution cannot be reached, other kin caregivers should be explored</a:t>
          </a:r>
          <a:r>
            <a:rPr lang="en-US" sz="2400" kern="1200" dirty="0"/>
            <a:t>. </a:t>
          </a:r>
        </a:p>
      </dsp:txBody>
      <dsp:txXfrm>
        <a:off x="8859772" y="1684202"/>
        <a:ext cx="1775390" cy="33500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261F-1B36-4A22-8FF4-9F0A5DF990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C2DDF4-2F40-4F45-A603-7BFDF2BD4C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911FC5-23F9-4E9A-B8FC-6D2616D93529}"/>
              </a:ext>
            </a:extLst>
          </p:cNvPr>
          <p:cNvSpPr>
            <a:spLocks noGrp="1"/>
          </p:cNvSpPr>
          <p:nvPr>
            <p:ph type="dt" sz="half" idx="10"/>
          </p:nvPr>
        </p:nvSpPr>
        <p:spPr/>
        <p:txBody>
          <a:bodyPr/>
          <a:lstStyle/>
          <a:p>
            <a:fld id="{D2C5A124-F828-4A13-B42F-C6D1B6FD6358}" type="datetimeFigureOut">
              <a:rPr lang="en-US" smtClean="0"/>
              <a:t>10/2/2020</a:t>
            </a:fld>
            <a:endParaRPr lang="en-US"/>
          </a:p>
        </p:txBody>
      </p:sp>
      <p:sp>
        <p:nvSpPr>
          <p:cNvPr id="5" name="Footer Placeholder 4">
            <a:extLst>
              <a:ext uri="{FF2B5EF4-FFF2-40B4-BE49-F238E27FC236}">
                <a16:creationId xmlns:a16="http://schemas.microsoft.com/office/drawing/2014/main" id="{1A5DEC3D-57FF-43F9-B570-A79B85677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8CA16-5057-42F1-9828-900863A8FAE6}"/>
              </a:ext>
            </a:extLst>
          </p:cNvPr>
          <p:cNvSpPr>
            <a:spLocks noGrp="1"/>
          </p:cNvSpPr>
          <p:nvPr>
            <p:ph type="sldNum" sz="quarter" idx="12"/>
          </p:nvPr>
        </p:nvSpPr>
        <p:spPr/>
        <p:txBody>
          <a:bodyPr/>
          <a:lstStyle/>
          <a:p>
            <a:fld id="{C6137EE4-E424-458E-81CA-1F7A6D0DB0E9}" type="slidenum">
              <a:rPr lang="en-US" smtClean="0"/>
              <a:t>‹#›</a:t>
            </a:fld>
            <a:endParaRPr lang="en-US"/>
          </a:p>
        </p:txBody>
      </p:sp>
    </p:spTree>
    <p:extLst>
      <p:ext uri="{BB962C8B-B14F-4D97-AF65-F5344CB8AC3E}">
        <p14:creationId xmlns:p14="http://schemas.microsoft.com/office/powerpoint/2010/main" val="411850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EEF20-A412-404F-AE0F-5FC7513AF4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0A0967-9908-4DB4-A311-707437643E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671F1-EE78-4A08-8AC3-AC5DCD9ECA22}"/>
              </a:ext>
            </a:extLst>
          </p:cNvPr>
          <p:cNvSpPr>
            <a:spLocks noGrp="1"/>
          </p:cNvSpPr>
          <p:nvPr>
            <p:ph type="dt" sz="half" idx="10"/>
          </p:nvPr>
        </p:nvSpPr>
        <p:spPr/>
        <p:txBody>
          <a:bodyPr/>
          <a:lstStyle/>
          <a:p>
            <a:fld id="{D2C5A124-F828-4A13-B42F-C6D1B6FD6358}" type="datetimeFigureOut">
              <a:rPr lang="en-US" smtClean="0"/>
              <a:t>10/2/2020</a:t>
            </a:fld>
            <a:endParaRPr lang="en-US"/>
          </a:p>
        </p:txBody>
      </p:sp>
      <p:sp>
        <p:nvSpPr>
          <p:cNvPr id="5" name="Footer Placeholder 4">
            <a:extLst>
              <a:ext uri="{FF2B5EF4-FFF2-40B4-BE49-F238E27FC236}">
                <a16:creationId xmlns:a16="http://schemas.microsoft.com/office/drawing/2014/main" id="{67796BC5-D773-4678-9D10-28493B2BD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BF853-C6BC-4BA9-83C3-A167BD6236E7}"/>
              </a:ext>
            </a:extLst>
          </p:cNvPr>
          <p:cNvSpPr>
            <a:spLocks noGrp="1"/>
          </p:cNvSpPr>
          <p:nvPr>
            <p:ph type="sldNum" sz="quarter" idx="12"/>
          </p:nvPr>
        </p:nvSpPr>
        <p:spPr/>
        <p:txBody>
          <a:bodyPr/>
          <a:lstStyle/>
          <a:p>
            <a:fld id="{C6137EE4-E424-458E-81CA-1F7A6D0DB0E9}" type="slidenum">
              <a:rPr lang="en-US" smtClean="0"/>
              <a:t>‹#›</a:t>
            </a:fld>
            <a:endParaRPr lang="en-US"/>
          </a:p>
        </p:txBody>
      </p:sp>
    </p:spTree>
    <p:extLst>
      <p:ext uri="{BB962C8B-B14F-4D97-AF65-F5344CB8AC3E}">
        <p14:creationId xmlns:p14="http://schemas.microsoft.com/office/powerpoint/2010/main" val="186411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832D3B-5A06-4E6D-856E-F6422858BC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4C27DF-9CA6-4C9B-9134-E3CC19F9DB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7E5BA-9A67-4556-B83D-E50AD6E31DD9}"/>
              </a:ext>
            </a:extLst>
          </p:cNvPr>
          <p:cNvSpPr>
            <a:spLocks noGrp="1"/>
          </p:cNvSpPr>
          <p:nvPr>
            <p:ph type="dt" sz="half" idx="10"/>
          </p:nvPr>
        </p:nvSpPr>
        <p:spPr/>
        <p:txBody>
          <a:bodyPr/>
          <a:lstStyle/>
          <a:p>
            <a:fld id="{D2C5A124-F828-4A13-B42F-C6D1B6FD6358}" type="datetimeFigureOut">
              <a:rPr lang="en-US" smtClean="0"/>
              <a:t>10/2/2020</a:t>
            </a:fld>
            <a:endParaRPr lang="en-US"/>
          </a:p>
        </p:txBody>
      </p:sp>
      <p:sp>
        <p:nvSpPr>
          <p:cNvPr id="5" name="Footer Placeholder 4">
            <a:extLst>
              <a:ext uri="{FF2B5EF4-FFF2-40B4-BE49-F238E27FC236}">
                <a16:creationId xmlns:a16="http://schemas.microsoft.com/office/drawing/2014/main" id="{CB533B24-5A3D-46D2-8D20-7CD1E498E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B92B8-EE73-4246-97F5-08BE2D827BE2}"/>
              </a:ext>
            </a:extLst>
          </p:cNvPr>
          <p:cNvSpPr>
            <a:spLocks noGrp="1"/>
          </p:cNvSpPr>
          <p:nvPr>
            <p:ph type="sldNum" sz="quarter" idx="12"/>
          </p:nvPr>
        </p:nvSpPr>
        <p:spPr/>
        <p:txBody>
          <a:bodyPr/>
          <a:lstStyle/>
          <a:p>
            <a:fld id="{C6137EE4-E424-458E-81CA-1F7A6D0DB0E9}" type="slidenum">
              <a:rPr lang="en-US" smtClean="0"/>
              <a:t>‹#›</a:t>
            </a:fld>
            <a:endParaRPr lang="en-US"/>
          </a:p>
        </p:txBody>
      </p:sp>
    </p:spTree>
    <p:extLst>
      <p:ext uri="{BB962C8B-B14F-4D97-AF65-F5344CB8AC3E}">
        <p14:creationId xmlns:p14="http://schemas.microsoft.com/office/powerpoint/2010/main" val="123602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53E2-1135-4C0D-94CD-A836DAD76E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58128-6410-4366-8C86-324A55760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447725-B9D7-41EE-A56A-3D5AAF274AF1}"/>
              </a:ext>
            </a:extLst>
          </p:cNvPr>
          <p:cNvSpPr>
            <a:spLocks noGrp="1"/>
          </p:cNvSpPr>
          <p:nvPr>
            <p:ph type="dt" sz="half" idx="10"/>
          </p:nvPr>
        </p:nvSpPr>
        <p:spPr/>
        <p:txBody>
          <a:bodyPr/>
          <a:lstStyle/>
          <a:p>
            <a:fld id="{1699495A-AC86-4DA0-9B95-04CF73B2BD92}" type="datetimeFigureOut">
              <a:rPr lang="en-US" smtClean="0"/>
              <a:t>10/2/2020</a:t>
            </a:fld>
            <a:endParaRPr lang="en-US" dirty="0"/>
          </a:p>
        </p:txBody>
      </p:sp>
      <p:sp>
        <p:nvSpPr>
          <p:cNvPr id="5" name="Footer Placeholder 4">
            <a:extLst>
              <a:ext uri="{FF2B5EF4-FFF2-40B4-BE49-F238E27FC236}">
                <a16:creationId xmlns:a16="http://schemas.microsoft.com/office/drawing/2014/main" id="{940771C7-3870-4D8F-B8F3-284AB7A36D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143034-AA29-40B8-BC22-92459D07E9A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866018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B4F5-976D-4AD4-99F8-00A808870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DE17A-92D0-47C4-BC73-AD5DBFEA4E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16C59-EF55-4F5B-8BE1-88AED3B83560}"/>
              </a:ext>
            </a:extLst>
          </p:cNvPr>
          <p:cNvSpPr>
            <a:spLocks noGrp="1"/>
          </p:cNvSpPr>
          <p:nvPr>
            <p:ph type="dt" sz="half" idx="10"/>
          </p:nvPr>
        </p:nvSpPr>
        <p:spPr/>
        <p:txBody>
          <a:bodyPr/>
          <a:lstStyle/>
          <a:p>
            <a:fld id="{1699495A-AC86-4DA0-9B95-04CF73B2BD92}" type="datetimeFigureOut">
              <a:rPr lang="en-US" smtClean="0"/>
              <a:t>10/2/2020</a:t>
            </a:fld>
            <a:endParaRPr lang="en-US" dirty="0"/>
          </a:p>
        </p:txBody>
      </p:sp>
      <p:sp>
        <p:nvSpPr>
          <p:cNvPr id="5" name="Footer Placeholder 4">
            <a:extLst>
              <a:ext uri="{FF2B5EF4-FFF2-40B4-BE49-F238E27FC236}">
                <a16:creationId xmlns:a16="http://schemas.microsoft.com/office/drawing/2014/main" id="{78D26794-C808-4964-AD54-48C025291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5CC296-A5E5-4DD5-8118-830EB93ABC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885652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6CD0-66C1-45E1-9A38-9241232A6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B00CB-6A6E-4B4E-B29C-42055B413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DCF8E2-CE9A-44F5-AFEE-C82D642228E9}"/>
              </a:ext>
            </a:extLst>
          </p:cNvPr>
          <p:cNvSpPr>
            <a:spLocks noGrp="1"/>
          </p:cNvSpPr>
          <p:nvPr>
            <p:ph type="dt" sz="half" idx="10"/>
          </p:nvPr>
        </p:nvSpPr>
        <p:spPr/>
        <p:txBody>
          <a:bodyPr/>
          <a:lstStyle/>
          <a:p>
            <a:fld id="{1699495A-AC86-4DA0-9B95-04CF73B2BD92}" type="datetimeFigureOut">
              <a:rPr lang="en-US" smtClean="0"/>
              <a:t>10/2/2020</a:t>
            </a:fld>
            <a:endParaRPr lang="en-US" dirty="0"/>
          </a:p>
        </p:txBody>
      </p:sp>
      <p:sp>
        <p:nvSpPr>
          <p:cNvPr id="5" name="Footer Placeholder 4">
            <a:extLst>
              <a:ext uri="{FF2B5EF4-FFF2-40B4-BE49-F238E27FC236}">
                <a16:creationId xmlns:a16="http://schemas.microsoft.com/office/drawing/2014/main" id="{BFC656E2-B0A5-4E1F-89E4-922705856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8629DE-C126-4464-B995-EAC4E789BDE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774223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3159-9E99-41C8-BD76-FFA89C30C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824D3-79A1-4D18-AD87-262F565B1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EECF9-DC82-4791-87BD-CE1B1CA97C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72B338-E58B-4536-B853-DB0401B947CB}"/>
              </a:ext>
            </a:extLst>
          </p:cNvPr>
          <p:cNvSpPr>
            <a:spLocks noGrp="1"/>
          </p:cNvSpPr>
          <p:nvPr>
            <p:ph type="dt" sz="half" idx="10"/>
          </p:nvPr>
        </p:nvSpPr>
        <p:spPr/>
        <p:txBody>
          <a:bodyPr/>
          <a:lstStyle/>
          <a:p>
            <a:fld id="{1699495A-AC86-4DA0-9B95-04CF73B2BD92}" type="datetimeFigureOut">
              <a:rPr lang="en-US" smtClean="0"/>
              <a:t>10/2/2020</a:t>
            </a:fld>
            <a:endParaRPr lang="en-US" dirty="0"/>
          </a:p>
        </p:txBody>
      </p:sp>
      <p:sp>
        <p:nvSpPr>
          <p:cNvPr id="6" name="Footer Placeholder 5">
            <a:extLst>
              <a:ext uri="{FF2B5EF4-FFF2-40B4-BE49-F238E27FC236}">
                <a16:creationId xmlns:a16="http://schemas.microsoft.com/office/drawing/2014/main" id="{10F5C3A7-73D8-4FCE-9462-7435C670F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357E53-3826-4BFB-8A32-1DBD1404FEF9}"/>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13484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CD34-858E-42FB-BF5C-278D83FCA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969B98-B973-4ECA-A2F7-264C13463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AD7913-2A08-4743-82B7-C538BEB9B3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646CF-F16C-42F2-94A2-BB1CABA3F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CF08CA-D709-4312-B064-3EF065B192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68892-94A3-4ADE-BE0F-53888173C726}"/>
              </a:ext>
            </a:extLst>
          </p:cNvPr>
          <p:cNvSpPr>
            <a:spLocks noGrp="1"/>
          </p:cNvSpPr>
          <p:nvPr>
            <p:ph type="dt" sz="half" idx="10"/>
          </p:nvPr>
        </p:nvSpPr>
        <p:spPr/>
        <p:txBody>
          <a:bodyPr/>
          <a:lstStyle/>
          <a:p>
            <a:fld id="{1699495A-AC86-4DA0-9B95-04CF73B2BD92}" type="datetimeFigureOut">
              <a:rPr lang="en-US" smtClean="0"/>
              <a:t>10/2/2020</a:t>
            </a:fld>
            <a:endParaRPr lang="en-US" dirty="0"/>
          </a:p>
        </p:txBody>
      </p:sp>
      <p:sp>
        <p:nvSpPr>
          <p:cNvPr id="8" name="Footer Placeholder 7">
            <a:extLst>
              <a:ext uri="{FF2B5EF4-FFF2-40B4-BE49-F238E27FC236}">
                <a16:creationId xmlns:a16="http://schemas.microsoft.com/office/drawing/2014/main" id="{0134B7B6-A12E-400E-BE1D-0EF1C4CD25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2CE13B-2C40-4E98-919A-5814909A6FE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4198112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F4AD-53DD-4A80-A0BD-C967DBED4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62480-798E-4F38-BCD1-E1CC6673B645}"/>
              </a:ext>
            </a:extLst>
          </p:cNvPr>
          <p:cNvSpPr>
            <a:spLocks noGrp="1"/>
          </p:cNvSpPr>
          <p:nvPr>
            <p:ph type="dt" sz="half" idx="10"/>
          </p:nvPr>
        </p:nvSpPr>
        <p:spPr/>
        <p:txBody>
          <a:bodyPr/>
          <a:lstStyle/>
          <a:p>
            <a:fld id="{1699495A-AC86-4DA0-9B95-04CF73B2BD92}" type="datetimeFigureOut">
              <a:rPr lang="en-US" smtClean="0"/>
              <a:t>10/2/2020</a:t>
            </a:fld>
            <a:endParaRPr lang="en-US" dirty="0"/>
          </a:p>
        </p:txBody>
      </p:sp>
      <p:sp>
        <p:nvSpPr>
          <p:cNvPr id="4" name="Footer Placeholder 3">
            <a:extLst>
              <a:ext uri="{FF2B5EF4-FFF2-40B4-BE49-F238E27FC236}">
                <a16:creationId xmlns:a16="http://schemas.microsoft.com/office/drawing/2014/main" id="{C66B82A5-2A87-4733-A106-BE0801F5FB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B229F-5696-4FAC-B2E2-F5F6A110B0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172163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A8DEA-B4EC-4F16-9E4A-305FC871AA29}"/>
              </a:ext>
            </a:extLst>
          </p:cNvPr>
          <p:cNvSpPr>
            <a:spLocks noGrp="1"/>
          </p:cNvSpPr>
          <p:nvPr>
            <p:ph type="dt" sz="half" idx="10"/>
          </p:nvPr>
        </p:nvSpPr>
        <p:spPr/>
        <p:txBody>
          <a:bodyPr/>
          <a:lstStyle/>
          <a:p>
            <a:fld id="{1699495A-AC86-4DA0-9B95-04CF73B2BD92}" type="datetimeFigureOut">
              <a:rPr lang="en-US" smtClean="0"/>
              <a:t>10/2/2020</a:t>
            </a:fld>
            <a:endParaRPr lang="en-US" dirty="0"/>
          </a:p>
        </p:txBody>
      </p:sp>
      <p:sp>
        <p:nvSpPr>
          <p:cNvPr id="3" name="Footer Placeholder 2">
            <a:extLst>
              <a:ext uri="{FF2B5EF4-FFF2-40B4-BE49-F238E27FC236}">
                <a16:creationId xmlns:a16="http://schemas.microsoft.com/office/drawing/2014/main" id="{BA8C84F8-C6B4-40A9-ADEF-13AB925ECA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A1C2D0-9BC6-49C1-8178-257B80CC782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885565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EABB-26CF-4AB8-86FB-A11C35006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FE2C1-5F93-4554-B67B-4145D5D59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D6C82-D332-42E6-A842-B8E8C81E1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7F0AC6-83A3-4E03-AC1C-56A632A15EB7}"/>
              </a:ext>
            </a:extLst>
          </p:cNvPr>
          <p:cNvSpPr>
            <a:spLocks noGrp="1"/>
          </p:cNvSpPr>
          <p:nvPr>
            <p:ph type="dt" sz="half" idx="10"/>
          </p:nvPr>
        </p:nvSpPr>
        <p:spPr/>
        <p:txBody>
          <a:bodyPr/>
          <a:lstStyle/>
          <a:p>
            <a:fld id="{1699495A-AC86-4DA0-9B95-04CF73B2BD92}" type="datetimeFigureOut">
              <a:rPr lang="en-US" smtClean="0"/>
              <a:t>10/2/2020</a:t>
            </a:fld>
            <a:endParaRPr lang="en-US" dirty="0"/>
          </a:p>
        </p:txBody>
      </p:sp>
      <p:sp>
        <p:nvSpPr>
          <p:cNvPr id="6" name="Footer Placeholder 5">
            <a:extLst>
              <a:ext uri="{FF2B5EF4-FFF2-40B4-BE49-F238E27FC236}">
                <a16:creationId xmlns:a16="http://schemas.microsoft.com/office/drawing/2014/main" id="{B0B69137-04BC-457E-9EB6-1D7C05C01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A0E354-7F9F-472E-9461-47587ED6AAD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59449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7575-9365-49A8-BB0A-C07D8ADE91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BABED3-AD9C-465B-AA55-F378AF8818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38C3B-7B13-4821-A26D-595E0945E4F3}"/>
              </a:ext>
            </a:extLst>
          </p:cNvPr>
          <p:cNvSpPr>
            <a:spLocks noGrp="1"/>
          </p:cNvSpPr>
          <p:nvPr>
            <p:ph type="dt" sz="half" idx="10"/>
          </p:nvPr>
        </p:nvSpPr>
        <p:spPr/>
        <p:txBody>
          <a:bodyPr/>
          <a:lstStyle/>
          <a:p>
            <a:fld id="{D2C5A124-F828-4A13-B42F-C6D1B6FD6358}" type="datetimeFigureOut">
              <a:rPr lang="en-US" smtClean="0"/>
              <a:t>10/2/2020</a:t>
            </a:fld>
            <a:endParaRPr lang="en-US"/>
          </a:p>
        </p:txBody>
      </p:sp>
      <p:sp>
        <p:nvSpPr>
          <p:cNvPr id="5" name="Footer Placeholder 4">
            <a:extLst>
              <a:ext uri="{FF2B5EF4-FFF2-40B4-BE49-F238E27FC236}">
                <a16:creationId xmlns:a16="http://schemas.microsoft.com/office/drawing/2014/main" id="{9C543AAB-4877-4D03-A4EC-22C93A602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1CADB-DFAA-494A-8918-0B2A35298D17}"/>
              </a:ext>
            </a:extLst>
          </p:cNvPr>
          <p:cNvSpPr>
            <a:spLocks noGrp="1"/>
          </p:cNvSpPr>
          <p:nvPr>
            <p:ph type="sldNum" sz="quarter" idx="12"/>
          </p:nvPr>
        </p:nvSpPr>
        <p:spPr/>
        <p:txBody>
          <a:bodyPr/>
          <a:lstStyle/>
          <a:p>
            <a:fld id="{C6137EE4-E424-458E-81CA-1F7A6D0DB0E9}" type="slidenum">
              <a:rPr lang="en-US" smtClean="0"/>
              <a:t>‹#›</a:t>
            </a:fld>
            <a:endParaRPr lang="en-US"/>
          </a:p>
        </p:txBody>
      </p:sp>
    </p:spTree>
    <p:extLst>
      <p:ext uri="{BB962C8B-B14F-4D97-AF65-F5344CB8AC3E}">
        <p14:creationId xmlns:p14="http://schemas.microsoft.com/office/powerpoint/2010/main" val="3033892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C1C4-BB41-4E75-B123-0971C351C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EDDAB-4BC6-44EE-998E-902D0C09C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8AD516-7F9D-4147-85D6-60840C5FF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A42D1-EDA9-4D14-A0A4-E6B20B7C35CA}"/>
              </a:ext>
            </a:extLst>
          </p:cNvPr>
          <p:cNvSpPr>
            <a:spLocks noGrp="1"/>
          </p:cNvSpPr>
          <p:nvPr>
            <p:ph type="dt" sz="half" idx="10"/>
          </p:nvPr>
        </p:nvSpPr>
        <p:spPr/>
        <p:txBody>
          <a:bodyPr/>
          <a:lstStyle/>
          <a:p>
            <a:fld id="{1699495A-AC86-4DA0-9B95-04CF73B2BD92}" type="datetimeFigureOut">
              <a:rPr lang="en-US" smtClean="0"/>
              <a:t>10/2/2020</a:t>
            </a:fld>
            <a:endParaRPr lang="en-US" dirty="0"/>
          </a:p>
        </p:txBody>
      </p:sp>
      <p:sp>
        <p:nvSpPr>
          <p:cNvPr id="6" name="Footer Placeholder 5">
            <a:extLst>
              <a:ext uri="{FF2B5EF4-FFF2-40B4-BE49-F238E27FC236}">
                <a16:creationId xmlns:a16="http://schemas.microsoft.com/office/drawing/2014/main" id="{4C748C02-2963-4079-AA73-677988B3BC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114066-39EF-483B-B2F6-E5DA6AFF9E4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538122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AE71-C04E-4355-947D-16C200911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46C3E6-550E-463E-A105-CABA77786F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CF205-065E-4906-888D-4E0B4C3682E2}"/>
              </a:ext>
            </a:extLst>
          </p:cNvPr>
          <p:cNvSpPr>
            <a:spLocks noGrp="1"/>
          </p:cNvSpPr>
          <p:nvPr>
            <p:ph type="dt" sz="half" idx="10"/>
          </p:nvPr>
        </p:nvSpPr>
        <p:spPr/>
        <p:txBody>
          <a:bodyPr/>
          <a:lstStyle/>
          <a:p>
            <a:fld id="{1699495A-AC86-4DA0-9B95-04CF73B2BD92}" type="datetimeFigureOut">
              <a:rPr lang="en-US" smtClean="0"/>
              <a:t>10/2/2020</a:t>
            </a:fld>
            <a:endParaRPr lang="en-US" dirty="0"/>
          </a:p>
        </p:txBody>
      </p:sp>
      <p:sp>
        <p:nvSpPr>
          <p:cNvPr id="5" name="Footer Placeholder 4">
            <a:extLst>
              <a:ext uri="{FF2B5EF4-FFF2-40B4-BE49-F238E27FC236}">
                <a16:creationId xmlns:a16="http://schemas.microsoft.com/office/drawing/2014/main" id="{DFA97897-A9D0-4E91-8B90-FC77D7B1C0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056C38-3768-4107-8C94-AD85611E85F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4049708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B2F70-8944-44D5-8689-3645FEA9E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C8CA6-EB42-4EF0-8BB7-3D53C6A4C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25DA3-4B05-45C6-9968-E40610028CFF}"/>
              </a:ext>
            </a:extLst>
          </p:cNvPr>
          <p:cNvSpPr>
            <a:spLocks noGrp="1"/>
          </p:cNvSpPr>
          <p:nvPr>
            <p:ph type="dt" sz="half" idx="10"/>
          </p:nvPr>
        </p:nvSpPr>
        <p:spPr/>
        <p:txBody>
          <a:bodyPr/>
          <a:lstStyle/>
          <a:p>
            <a:fld id="{1699495A-AC86-4DA0-9B95-04CF73B2BD92}" type="datetimeFigureOut">
              <a:rPr lang="en-US" smtClean="0"/>
              <a:t>10/2/2020</a:t>
            </a:fld>
            <a:endParaRPr lang="en-US" dirty="0"/>
          </a:p>
        </p:txBody>
      </p:sp>
      <p:sp>
        <p:nvSpPr>
          <p:cNvPr id="5" name="Footer Placeholder 4">
            <a:extLst>
              <a:ext uri="{FF2B5EF4-FFF2-40B4-BE49-F238E27FC236}">
                <a16:creationId xmlns:a16="http://schemas.microsoft.com/office/drawing/2014/main" id="{5E2898B0-54A1-4AB7-9B64-5E2A65840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F421EF-2076-4233-83EB-2501D8C29335}"/>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77158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DE3A-1042-4607-8DF7-4CB9D87A85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D3C235-7102-4006-9065-CE9141EAE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FF53EE-D27F-468A-A3BD-2E2121480073}"/>
              </a:ext>
            </a:extLst>
          </p:cNvPr>
          <p:cNvSpPr>
            <a:spLocks noGrp="1"/>
          </p:cNvSpPr>
          <p:nvPr>
            <p:ph type="dt" sz="half" idx="10"/>
          </p:nvPr>
        </p:nvSpPr>
        <p:spPr/>
        <p:txBody>
          <a:bodyPr/>
          <a:lstStyle/>
          <a:p>
            <a:fld id="{D2C5A124-F828-4A13-B42F-C6D1B6FD6358}" type="datetimeFigureOut">
              <a:rPr lang="en-US" smtClean="0"/>
              <a:t>10/2/2020</a:t>
            </a:fld>
            <a:endParaRPr lang="en-US"/>
          </a:p>
        </p:txBody>
      </p:sp>
      <p:sp>
        <p:nvSpPr>
          <p:cNvPr id="5" name="Footer Placeholder 4">
            <a:extLst>
              <a:ext uri="{FF2B5EF4-FFF2-40B4-BE49-F238E27FC236}">
                <a16:creationId xmlns:a16="http://schemas.microsoft.com/office/drawing/2014/main" id="{B2B927AE-D6AE-4B8E-B78A-280342CCC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88591-992B-4CE6-978E-3E5DF027011C}"/>
              </a:ext>
            </a:extLst>
          </p:cNvPr>
          <p:cNvSpPr>
            <a:spLocks noGrp="1"/>
          </p:cNvSpPr>
          <p:nvPr>
            <p:ph type="sldNum" sz="quarter" idx="12"/>
          </p:nvPr>
        </p:nvSpPr>
        <p:spPr/>
        <p:txBody>
          <a:bodyPr/>
          <a:lstStyle/>
          <a:p>
            <a:fld id="{C6137EE4-E424-458E-81CA-1F7A6D0DB0E9}" type="slidenum">
              <a:rPr lang="en-US" smtClean="0"/>
              <a:t>‹#›</a:t>
            </a:fld>
            <a:endParaRPr lang="en-US"/>
          </a:p>
        </p:txBody>
      </p:sp>
    </p:spTree>
    <p:extLst>
      <p:ext uri="{BB962C8B-B14F-4D97-AF65-F5344CB8AC3E}">
        <p14:creationId xmlns:p14="http://schemas.microsoft.com/office/powerpoint/2010/main" val="198914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B449-0978-4A23-99BE-8180B02E3C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B9A47-BBAE-4C4E-9325-D42FC931FC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CBC08A-F6B9-43C7-B644-39B5ED6D7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73F36C-E108-4018-810E-8C431EFCDBC4}"/>
              </a:ext>
            </a:extLst>
          </p:cNvPr>
          <p:cNvSpPr>
            <a:spLocks noGrp="1"/>
          </p:cNvSpPr>
          <p:nvPr>
            <p:ph type="dt" sz="half" idx="10"/>
          </p:nvPr>
        </p:nvSpPr>
        <p:spPr/>
        <p:txBody>
          <a:bodyPr/>
          <a:lstStyle/>
          <a:p>
            <a:fld id="{D2C5A124-F828-4A13-B42F-C6D1B6FD6358}" type="datetimeFigureOut">
              <a:rPr lang="en-US" smtClean="0"/>
              <a:t>10/2/2020</a:t>
            </a:fld>
            <a:endParaRPr lang="en-US"/>
          </a:p>
        </p:txBody>
      </p:sp>
      <p:sp>
        <p:nvSpPr>
          <p:cNvPr id="6" name="Footer Placeholder 5">
            <a:extLst>
              <a:ext uri="{FF2B5EF4-FFF2-40B4-BE49-F238E27FC236}">
                <a16:creationId xmlns:a16="http://schemas.microsoft.com/office/drawing/2014/main" id="{19782658-BE30-4436-94BD-6BF4F2B77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1A589-8399-447C-8E33-9172C01487A6}"/>
              </a:ext>
            </a:extLst>
          </p:cNvPr>
          <p:cNvSpPr>
            <a:spLocks noGrp="1"/>
          </p:cNvSpPr>
          <p:nvPr>
            <p:ph type="sldNum" sz="quarter" idx="12"/>
          </p:nvPr>
        </p:nvSpPr>
        <p:spPr/>
        <p:txBody>
          <a:bodyPr/>
          <a:lstStyle/>
          <a:p>
            <a:fld id="{C6137EE4-E424-458E-81CA-1F7A6D0DB0E9}" type="slidenum">
              <a:rPr lang="en-US" smtClean="0"/>
              <a:t>‹#›</a:t>
            </a:fld>
            <a:endParaRPr lang="en-US"/>
          </a:p>
        </p:txBody>
      </p:sp>
    </p:spTree>
    <p:extLst>
      <p:ext uri="{BB962C8B-B14F-4D97-AF65-F5344CB8AC3E}">
        <p14:creationId xmlns:p14="http://schemas.microsoft.com/office/powerpoint/2010/main" val="351940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10FB-1787-4BE4-A0A6-CB97783F17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105A24-D290-447E-A6D1-5E4506589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252661-DA8E-4A1F-A1F2-137DE2B345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ACE943-8CFC-4C16-8AE4-4D3443D1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816D95-9975-4EE9-9BFA-A59991582D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F4D71C-D847-4252-9829-0E2EC7BF3768}"/>
              </a:ext>
            </a:extLst>
          </p:cNvPr>
          <p:cNvSpPr>
            <a:spLocks noGrp="1"/>
          </p:cNvSpPr>
          <p:nvPr>
            <p:ph type="dt" sz="half" idx="10"/>
          </p:nvPr>
        </p:nvSpPr>
        <p:spPr/>
        <p:txBody>
          <a:bodyPr/>
          <a:lstStyle/>
          <a:p>
            <a:fld id="{D2C5A124-F828-4A13-B42F-C6D1B6FD6358}" type="datetimeFigureOut">
              <a:rPr lang="en-US" smtClean="0"/>
              <a:t>10/2/2020</a:t>
            </a:fld>
            <a:endParaRPr lang="en-US"/>
          </a:p>
        </p:txBody>
      </p:sp>
      <p:sp>
        <p:nvSpPr>
          <p:cNvPr id="8" name="Footer Placeholder 7">
            <a:extLst>
              <a:ext uri="{FF2B5EF4-FFF2-40B4-BE49-F238E27FC236}">
                <a16:creationId xmlns:a16="http://schemas.microsoft.com/office/drawing/2014/main" id="{608E9A8F-FD78-4815-9D6B-737C5870F0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50FCBF-1604-4E07-829A-276660A1DFA6}"/>
              </a:ext>
            </a:extLst>
          </p:cNvPr>
          <p:cNvSpPr>
            <a:spLocks noGrp="1"/>
          </p:cNvSpPr>
          <p:nvPr>
            <p:ph type="sldNum" sz="quarter" idx="12"/>
          </p:nvPr>
        </p:nvSpPr>
        <p:spPr/>
        <p:txBody>
          <a:bodyPr/>
          <a:lstStyle/>
          <a:p>
            <a:fld id="{C6137EE4-E424-458E-81CA-1F7A6D0DB0E9}" type="slidenum">
              <a:rPr lang="en-US" smtClean="0"/>
              <a:t>‹#›</a:t>
            </a:fld>
            <a:endParaRPr lang="en-US"/>
          </a:p>
        </p:txBody>
      </p:sp>
    </p:spTree>
    <p:extLst>
      <p:ext uri="{BB962C8B-B14F-4D97-AF65-F5344CB8AC3E}">
        <p14:creationId xmlns:p14="http://schemas.microsoft.com/office/powerpoint/2010/main" val="226283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CE113-3391-4BA7-B433-46EFE1EC0A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4B07A9-ED11-4350-BD67-67B1D237705B}"/>
              </a:ext>
            </a:extLst>
          </p:cNvPr>
          <p:cNvSpPr>
            <a:spLocks noGrp="1"/>
          </p:cNvSpPr>
          <p:nvPr>
            <p:ph type="dt" sz="half" idx="10"/>
          </p:nvPr>
        </p:nvSpPr>
        <p:spPr/>
        <p:txBody>
          <a:bodyPr/>
          <a:lstStyle/>
          <a:p>
            <a:fld id="{D2C5A124-F828-4A13-B42F-C6D1B6FD6358}" type="datetimeFigureOut">
              <a:rPr lang="en-US" smtClean="0"/>
              <a:t>10/2/2020</a:t>
            </a:fld>
            <a:endParaRPr lang="en-US"/>
          </a:p>
        </p:txBody>
      </p:sp>
      <p:sp>
        <p:nvSpPr>
          <p:cNvPr id="4" name="Footer Placeholder 3">
            <a:extLst>
              <a:ext uri="{FF2B5EF4-FFF2-40B4-BE49-F238E27FC236}">
                <a16:creationId xmlns:a16="http://schemas.microsoft.com/office/drawing/2014/main" id="{654C1570-CBEA-4F48-B34E-925FBD6A7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343DBC-DBE8-4981-B69E-A43B3F267ACC}"/>
              </a:ext>
            </a:extLst>
          </p:cNvPr>
          <p:cNvSpPr>
            <a:spLocks noGrp="1"/>
          </p:cNvSpPr>
          <p:nvPr>
            <p:ph type="sldNum" sz="quarter" idx="12"/>
          </p:nvPr>
        </p:nvSpPr>
        <p:spPr/>
        <p:txBody>
          <a:bodyPr/>
          <a:lstStyle/>
          <a:p>
            <a:fld id="{C6137EE4-E424-458E-81CA-1F7A6D0DB0E9}" type="slidenum">
              <a:rPr lang="en-US" smtClean="0"/>
              <a:t>‹#›</a:t>
            </a:fld>
            <a:endParaRPr lang="en-US"/>
          </a:p>
        </p:txBody>
      </p:sp>
    </p:spTree>
    <p:extLst>
      <p:ext uri="{BB962C8B-B14F-4D97-AF65-F5344CB8AC3E}">
        <p14:creationId xmlns:p14="http://schemas.microsoft.com/office/powerpoint/2010/main" val="162538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D7CBF6-2E30-45EC-B307-E90D2199DB68}"/>
              </a:ext>
            </a:extLst>
          </p:cNvPr>
          <p:cNvSpPr>
            <a:spLocks noGrp="1"/>
          </p:cNvSpPr>
          <p:nvPr>
            <p:ph type="dt" sz="half" idx="10"/>
          </p:nvPr>
        </p:nvSpPr>
        <p:spPr/>
        <p:txBody>
          <a:bodyPr/>
          <a:lstStyle/>
          <a:p>
            <a:fld id="{D2C5A124-F828-4A13-B42F-C6D1B6FD6358}" type="datetimeFigureOut">
              <a:rPr lang="en-US" smtClean="0"/>
              <a:t>10/2/2020</a:t>
            </a:fld>
            <a:endParaRPr lang="en-US"/>
          </a:p>
        </p:txBody>
      </p:sp>
      <p:sp>
        <p:nvSpPr>
          <p:cNvPr id="3" name="Footer Placeholder 2">
            <a:extLst>
              <a:ext uri="{FF2B5EF4-FFF2-40B4-BE49-F238E27FC236}">
                <a16:creationId xmlns:a16="http://schemas.microsoft.com/office/drawing/2014/main" id="{17A02EC7-6191-4EBA-ADCA-4E1BFA2CC5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C31635-D24A-47D2-A424-676D9DE7BA64}"/>
              </a:ext>
            </a:extLst>
          </p:cNvPr>
          <p:cNvSpPr>
            <a:spLocks noGrp="1"/>
          </p:cNvSpPr>
          <p:nvPr>
            <p:ph type="sldNum" sz="quarter" idx="12"/>
          </p:nvPr>
        </p:nvSpPr>
        <p:spPr/>
        <p:txBody>
          <a:bodyPr/>
          <a:lstStyle/>
          <a:p>
            <a:fld id="{C6137EE4-E424-458E-81CA-1F7A6D0DB0E9}" type="slidenum">
              <a:rPr lang="en-US" smtClean="0"/>
              <a:t>‹#›</a:t>
            </a:fld>
            <a:endParaRPr lang="en-US"/>
          </a:p>
        </p:txBody>
      </p:sp>
    </p:spTree>
    <p:extLst>
      <p:ext uri="{BB962C8B-B14F-4D97-AF65-F5344CB8AC3E}">
        <p14:creationId xmlns:p14="http://schemas.microsoft.com/office/powerpoint/2010/main" val="49097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7559-9611-4119-915C-D50187D5A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8289E4-1FA9-4DB8-B2E5-6DDD39973F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92F838-1FCD-4BE4-9809-91335960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4063E-F66A-4C92-B03A-C5040B0CD7FD}"/>
              </a:ext>
            </a:extLst>
          </p:cNvPr>
          <p:cNvSpPr>
            <a:spLocks noGrp="1"/>
          </p:cNvSpPr>
          <p:nvPr>
            <p:ph type="dt" sz="half" idx="10"/>
          </p:nvPr>
        </p:nvSpPr>
        <p:spPr/>
        <p:txBody>
          <a:bodyPr/>
          <a:lstStyle/>
          <a:p>
            <a:fld id="{D2C5A124-F828-4A13-B42F-C6D1B6FD6358}" type="datetimeFigureOut">
              <a:rPr lang="en-US" smtClean="0"/>
              <a:t>10/2/2020</a:t>
            </a:fld>
            <a:endParaRPr lang="en-US"/>
          </a:p>
        </p:txBody>
      </p:sp>
      <p:sp>
        <p:nvSpPr>
          <p:cNvPr id="6" name="Footer Placeholder 5">
            <a:extLst>
              <a:ext uri="{FF2B5EF4-FFF2-40B4-BE49-F238E27FC236}">
                <a16:creationId xmlns:a16="http://schemas.microsoft.com/office/drawing/2014/main" id="{C6EA7BCD-4C4D-40D8-BD56-0B5963519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9F9506-035F-4CC4-830C-7D08D2F5B5C7}"/>
              </a:ext>
            </a:extLst>
          </p:cNvPr>
          <p:cNvSpPr>
            <a:spLocks noGrp="1"/>
          </p:cNvSpPr>
          <p:nvPr>
            <p:ph type="sldNum" sz="quarter" idx="12"/>
          </p:nvPr>
        </p:nvSpPr>
        <p:spPr/>
        <p:txBody>
          <a:bodyPr/>
          <a:lstStyle/>
          <a:p>
            <a:fld id="{C6137EE4-E424-458E-81CA-1F7A6D0DB0E9}" type="slidenum">
              <a:rPr lang="en-US" smtClean="0"/>
              <a:t>‹#›</a:t>
            </a:fld>
            <a:endParaRPr lang="en-US"/>
          </a:p>
        </p:txBody>
      </p:sp>
    </p:spTree>
    <p:extLst>
      <p:ext uri="{BB962C8B-B14F-4D97-AF65-F5344CB8AC3E}">
        <p14:creationId xmlns:p14="http://schemas.microsoft.com/office/powerpoint/2010/main" val="326332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17DE-44FA-47DD-9238-7D841A6D0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959CCC-B1A8-4059-B5BA-BA60C6B9C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32073C-B317-4F0A-94F8-5F7D0F469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8CDF5-D7DE-4755-8B2F-B2A6E34382A9}"/>
              </a:ext>
            </a:extLst>
          </p:cNvPr>
          <p:cNvSpPr>
            <a:spLocks noGrp="1"/>
          </p:cNvSpPr>
          <p:nvPr>
            <p:ph type="dt" sz="half" idx="10"/>
          </p:nvPr>
        </p:nvSpPr>
        <p:spPr/>
        <p:txBody>
          <a:bodyPr/>
          <a:lstStyle/>
          <a:p>
            <a:fld id="{D2C5A124-F828-4A13-B42F-C6D1B6FD6358}" type="datetimeFigureOut">
              <a:rPr lang="en-US" smtClean="0"/>
              <a:t>10/2/2020</a:t>
            </a:fld>
            <a:endParaRPr lang="en-US"/>
          </a:p>
        </p:txBody>
      </p:sp>
      <p:sp>
        <p:nvSpPr>
          <p:cNvPr id="6" name="Footer Placeholder 5">
            <a:extLst>
              <a:ext uri="{FF2B5EF4-FFF2-40B4-BE49-F238E27FC236}">
                <a16:creationId xmlns:a16="http://schemas.microsoft.com/office/drawing/2014/main" id="{E74C72E9-BA29-4136-AFA9-8013FA4B3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A5DC92-5736-4CAC-BC5D-3E974EB51AE6}"/>
              </a:ext>
            </a:extLst>
          </p:cNvPr>
          <p:cNvSpPr>
            <a:spLocks noGrp="1"/>
          </p:cNvSpPr>
          <p:nvPr>
            <p:ph type="sldNum" sz="quarter" idx="12"/>
          </p:nvPr>
        </p:nvSpPr>
        <p:spPr/>
        <p:txBody>
          <a:bodyPr/>
          <a:lstStyle/>
          <a:p>
            <a:fld id="{C6137EE4-E424-458E-81CA-1F7A6D0DB0E9}" type="slidenum">
              <a:rPr lang="en-US" smtClean="0"/>
              <a:t>‹#›</a:t>
            </a:fld>
            <a:endParaRPr lang="en-US"/>
          </a:p>
        </p:txBody>
      </p:sp>
    </p:spTree>
    <p:extLst>
      <p:ext uri="{BB962C8B-B14F-4D97-AF65-F5344CB8AC3E}">
        <p14:creationId xmlns:p14="http://schemas.microsoft.com/office/powerpoint/2010/main" val="160563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07C905-F127-4AEA-B584-18D5296A6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22679E-F7BB-4B3D-85B2-9518C6457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4021E-6262-4B86-960F-D4D48E5B05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5A124-F828-4A13-B42F-C6D1B6FD6358}" type="datetimeFigureOut">
              <a:rPr lang="en-US" smtClean="0"/>
              <a:t>10/2/2020</a:t>
            </a:fld>
            <a:endParaRPr lang="en-US"/>
          </a:p>
        </p:txBody>
      </p:sp>
      <p:sp>
        <p:nvSpPr>
          <p:cNvPr id="5" name="Footer Placeholder 4">
            <a:extLst>
              <a:ext uri="{FF2B5EF4-FFF2-40B4-BE49-F238E27FC236}">
                <a16:creationId xmlns:a16="http://schemas.microsoft.com/office/drawing/2014/main" id="{7F160759-F90A-40D4-AE58-95EBC6C02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6641E6-5F12-4B7F-AA73-61418A81CE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37EE4-E424-458E-81CA-1F7A6D0DB0E9}" type="slidenum">
              <a:rPr lang="en-US" smtClean="0"/>
              <a:t>‹#›</a:t>
            </a:fld>
            <a:endParaRPr lang="en-US"/>
          </a:p>
        </p:txBody>
      </p:sp>
    </p:spTree>
    <p:extLst>
      <p:ext uri="{BB962C8B-B14F-4D97-AF65-F5344CB8AC3E}">
        <p14:creationId xmlns:p14="http://schemas.microsoft.com/office/powerpoint/2010/main" val="32924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245A2-3FCE-413A-A757-40FA8A9A8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8508F-F049-425E-8D3C-8261A2EF6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F5C52-2DAE-4BF6-951A-EECDBE2A4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9495A-AC86-4DA0-9B95-04CF73B2BD92}" type="datetimeFigureOut">
              <a:rPr lang="en-US" smtClean="0"/>
              <a:t>10/2/2020</a:t>
            </a:fld>
            <a:endParaRPr lang="en-US" dirty="0"/>
          </a:p>
        </p:txBody>
      </p:sp>
      <p:sp>
        <p:nvSpPr>
          <p:cNvPr id="5" name="Footer Placeholder 4">
            <a:extLst>
              <a:ext uri="{FF2B5EF4-FFF2-40B4-BE49-F238E27FC236}">
                <a16:creationId xmlns:a16="http://schemas.microsoft.com/office/drawing/2014/main" id="{BD2878EB-8F1C-414F-B263-68817DAE8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DCB3B8-8AE8-4457-9D7B-0F792B63C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2D63-6DE2-46E9-AE75-952879E173AD}" type="slidenum">
              <a:rPr lang="en-US" smtClean="0"/>
              <a:t>‹#›</a:t>
            </a:fld>
            <a:endParaRPr lang="en-US" dirty="0"/>
          </a:p>
        </p:txBody>
      </p:sp>
    </p:spTree>
    <p:extLst>
      <p:ext uri="{BB962C8B-B14F-4D97-AF65-F5344CB8AC3E}">
        <p14:creationId xmlns:p14="http://schemas.microsoft.com/office/powerpoint/2010/main" val="2386827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ourkittery.com/2015/10/kittery-town-council-packets-for-oct-26th-2015/" TargetMode="External"/><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shannon.stokes@dhs.ga.gov"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hyperlink" Target="http://www.freestockphotos.biz/stockphoto/1611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8628-94F7-4B11-B935-423AE30A03A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7058A33-D13F-46C7-8A1D-56992580D0BD}"/>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47009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2C8B6-8877-43E2-BB48-B33E3D167A41}"/>
              </a:ext>
            </a:extLst>
          </p:cNvPr>
          <p:cNvSpPr>
            <a:spLocks noGrp="1"/>
          </p:cNvSpPr>
          <p:nvPr>
            <p:ph type="title"/>
          </p:nvPr>
        </p:nvSpPr>
        <p:spPr>
          <a:xfrm>
            <a:off x="841248" y="251312"/>
            <a:ext cx="10506456" cy="1010264"/>
          </a:xfrm>
        </p:spPr>
        <p:txBody>
          <a:bodyPr anchor="ctr">
            <a:normAutofit/>
          </a:bodyPr>
          <a:lstStyle/>
          <a:p>
            <a:r>
              <a:rPr lang="en-US" dirty="0"/>
              <a:t>Kinship Waivers</a:t>
            </a:r>
            <a:endParaRPr lang="en-US"/>
          </a:p>
        </p:txBody>
      </p:sp>
      <p:sp>
        <p:nvSpPr>
          <p:cNvPr id="15"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 name="Content Placeholder 2">
            <a:extLst>
              <a:ext uri="{FF2B5EF4-FFF2-40B4-BE49-F238E27FC236}">
                <a16:creationId xmlns:a16="http://schemas.microsoft.com/office/drawing/2014/main" id="{21935D24-0F41-43D1-94EE-14D3CB7A0EDD}"/>
              </a:ext>
            </a:extLst>
          </p:cNvPr>
          <p:cNvGraphicFramePr>
            <a:graphicFrameLocks noGrp="1"/>
          </p:cNvGraphicFramePr>
          <p:nvPr>
            <p:ph idx="1"/>
            <p:extLst>
              <p:ext uri="{D42A27DB-BD31-4B8C-83A1-F6EECF244321}">
                <p14:modId xmlns:p14="http://schemas.microsoft.com/office/powerpoint/2010/main" val="2580332189"/>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98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89B295-32D0-43BF-96AC-78DAE0BAFE65}"/>
              </a:ext>
            </a:extLst>
          </p:cNvPr>
          <p:cNvSpPr>
            <a:spLocks noGrp="1"/>
          </p:cNvSpPr>
          <p:nvPr>
            <p:ph type="title"/>
          </p:nvPr>
        </p:nvSpPr>
        <p:spPr>
          <a:xfrm>
            <a:off x="838200" y="365125"/>
            <a:ext cx="10515600" cy="1325563"/>
          </a:xfrm>
        </p:spPr>
        <p:txBody>
          <a:bodyPr>
            <a:normAutofit/>
          </a:bodyPr>
          <a:lstStyle/>
          <a:p>
            <a:pPr algn="ctr"/>
            <a:r>
              <a:rPr lang="en-US" b="1" dirty="0">
                <a:solidFill>
                  <a:srgbClr val="FFC000"/>
                </a:solidFill>
              </a:rPr>
              <a:t>Enhanced Relative Rate (ERR) Support</a:t>
            </a:r>
          </a:p>
        </p:txBody>
      </p:sp>
      <p:graphicFrame>
        <p:nvGraphicFramePr>
          <p:cNvPr id="5" name="Content Placeholder 2">
            <a:extLst>
              <a:ext uri="{FF2B5EF4-FFF2-40B4-BE49-F238E27FC236}">
                <a16:creationId xmlns:a16="http://schemas.microsoft.com/office/drawing/2014/main" id="{FC1AEBB1-E895-41C5-B5C6-ACDDD8C6EB82}"/>
              </a:ext>
            </a:extLst>
          </p:cNvPr>
          <p:cNvGraphicFramePr>
            <a:graphicFrameLocks noGrp="1"/>
          </p:cNvGraphicFramePr>
          <p:nvPr>
            <p:ph idx="1"/>
            <p:extLst>
              <p:ext uri="{D42A27DB-BD31-4B8C-83A1-F6EECF244321}">
                <p14:modId xmlns:p14="http://schemas.microsoft.com/office/powerpoint/2010/main" val="1314797406"/>
              </p:ext>
            </p:extLst>
          </p:nvPr>
        </p:nvGraphicFramePr>
        <p:xfrm>
          <a:off x="838200" y="1534160"/>
          <a:ext cx="11150600" cy="5187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912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9FB5DA-4956-4E0D-94BC-807CE6080ACF}"/>
              </a:ext>
            </a:extLst>
          </p:cNvPr>
          <p:cNvSpPr>
            <a:spLocks noGrp="1"/>
          </p:cNvSpPr>
          <p:nvPr>
            <p:ph type="title"/>
          </p:nvPr>
        </p:nvSpPr>
        <p:spPr>
          <a:xfrm>
            <a:off x="838200" y="365125"/>
            <a:ext cx="5558489" cy="1325563"/>
          </a:xfrm>
        </p:spPr>
        <p:txBody>
          <a:bodyPr>
            <a:normAutofit/>
          </a:bodyPr>
          <a:lstStyle/>
          <a:p>
            <a:r>
              <a:rPr lang="en-US" b="1" u="sng" dirty="0"/>
              <a:t>ERR Key Requirements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AB57487-7512-47AE-A3D6-5C379EC0C7C0}"/>
              </a:ext>
            </a:extLst>
          </p:cNvPr>
          <p:cNvSpPr>
            <a:spLocks noGrp="1"/>
          </p:cNvSpPr>
          <p:nvPr>
            <p:ph idx="1"/>
          </p:nvPr>
        </p:nvSpPr>
        <p:spPr>
          <a:xfrm>
            <a:off x="193040" y="1690688"/>
            <a:ext cx="6203649" cy="5004752"/>
          </a:xfrm>
        </p:spPr>
        <p:txBody>
          <a:bodyPr>
            <a:normAutofit/>
          </a:bodyPr>
          <a:lstStyle/>
          <a:p>
            <a:r>
              <a:rPr lang="en-US" sz="2000" dirty="0"/>
              <a:t>The child is a citizen or legal permanent resident of the United States (U.S.); EXCEPTION: If the child is undocumented, the caregiver must be a citizen or legal permanent resident of the U.S. </a:t>
            </a:r>
          </a:p>
          <a:p>
            <a:r>
              <a:rPr lang="en-US" sz="2000" dirty="0"/>
              <a:t>The kinship caregiver meets the TANF specified degree of relationship</a:t>
            </a:r>
          </a:p>
          <a:p>
            <a:r>
              <a:rPr lang="en-US" sz="2000" dirty="0"/>
              <a:t> There is an approved Kinship Assessment or abbreviated Kinship Assessment.  NOTE: If the placement is made subject to an approved abbreviated Kinship Assessment or Kinship Assessment, foster home approval must be completed within 120 days from the date of the placement. </a:t>
            </a:r>
          </a:p>
          <a:p>
            <a:r>
              <a:rPr lang="en-US" sz="2000" dirty="0"/>
              <a:t>An Enhanced Relative Rate Application or Agreement has been completed and signed by the caregiver and approved by the County Director/Designee. </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05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7427C-0473-4A18-9AAE-B85EF0954055}"/>
              </a:ext>
            </a:extLst>
          </p:cNvPr>
          <p:cNvSpPr>
            <a:spLocks noGrp="1"/>
          </p:cNvSpPr>
          <p:nvPr>
            <p:ph type="title"/>
          </p:nvPr>
        </p:nvSpPr>
        <p:spPr>
          <a:xfrm>
            <a:off x="1171074" y="1396686"/>
            <a:ext cx="3240506" cy="4064628"/>
          </a:xfrm>
        </p:spPr>
        <p:txBody>
          <a:bodyPr>
            <a:normAutofit/>
          </a:bodyPr>
          <a:lstStyle/>
          <a:p>
            <a:r>
              <a:rPr lang="en-US" b="1">
                <a:solidFill>
                  <a:srgbClr val="FFFFFF"/>
                </a:solidFill>
              </a:rPr>
              <a:t>#YesWeKin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9491C59-9154-453B-995A-48F5ECFE2EB2}"/>
              </a:ext>
            </a:extLst>
          </p:cNvPr>
          <p:cNvSpPr>
            <a:spLocks noGrp="1"/>
          </p:cNvSpPr>
          <p:nvPr>
            <p:ph idx="1"/>
          </p:nvPr>
        </p:nvSpPr>
        <p:spPr>
          <a:xfrm>
            <a:off x="5370153" y="1526033"/>
            <a:ext cx="5536397" cy="3935281"/>
          </a:xfrm>
        </p:spPr>
        <p:txBody>
          <a:bodyPr>
            <a:normAutofit/>
          </a:bodyPr>
          <a:lstStyle/>
          <a:p>
            <a:pPr marL="0" indent="0">
              <a:buNone/>
            </a:pPr>
            <a:r>
              <a:rPr lang="en-US" sz="4400" dirty="0"/>
              <a:t>Remember that these are only highlights.  Please review the full policy at </a:t>
            </a:r>
            <a:r>
              <a:rPr lang="en-US" sz="4400" b="1" dirty="0"/>
              <a:t>odis.dhs.ga.gov</a:t>
            </a:r>
          </a:p>
          <a:p>
            <a:pPr marL="0" indent="0">
              <a:buNone/>
            </a:pPr>
            <a:r>
              <a:rPr lang="en-US" sz="4400" dirty="0"/>
              <a:t>Kinship: Chapter 22</a:t>
            </a:r>
          </a:p>
          <a:p>
            <a:endParaRPr lang="en-US" dirty="0"/>
          </a:p>
        </p:txBody>
      </p:sp>
    </p:spTree>
    <p:extLst>
      <p:ext uri="{BB962C8B-B14F-4D97-AF65-F5344CB8AC3E}">
        <p14:creationId xmlns:p14="http://schemas.microsoft.com/office/powerpoint/2010/main" val="74488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A440-1B45-4B59-B260-529469B22788}"/>
              </a:ext>
            </a:extLst>
          </p:cNvPr>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rPr>
              <a:t>Universal Applications</a:t>
            </a:r>
          </a:p>
        </p:txBody>
      </p:sp>
      <p:sp>
        <p:nvSpPr>
          <p:cNvPr id="3" name="Content Placeholder 2">
            <a:extLst>
              <a:ext uri="{FF2B5EF4-FFF2-40B4-BE49-F238E27FC236}">
                <a16:creationId xmlns:a16="http://schemas.microsoft.com/office/drawing/2014/main" id="{F3F6A950-23D8-4D8F-AC00-ADF1B77955B4}"/>
              </a:ext>
            </a:extLst>
          </p:cNvPr>
          <p:cNvSpPr>
            <a:spLocks noGrp="1"/>
          </p:cNvSpPr>
          <p:nvPr>
            <p:ph sz="half" idx="1"/>
          </p:nvPr>
        </p:nvSpPr>
        <p:spPr/>
        <p:txBody>
          <a:bodyPr anchor="ctr">
            <a:normAutofit/>
          </a:bodyPr>
          <a:lstStyle/>
          <a:p>
            <a:pPr marL="0" indent="0" algn="ctr">
              <a:buNone/>
            </a:pPr>
            <a:r>
              <a:rPr lang="en-US" sz="3200" u="sng" dirty="0"/>
              <a:t>The Ask</a:t>
            </a:r>
          </a:p>
          <a:p>
            <a:pPr marL="0" indent="0" algn="ctr">
              <a:buNone/>
            </a:pPr>
            <a:r>
              <a:rPr lang="en-US" sz="3200" dirty="0"/>
              <a:t>One contact at the state level to receive all incomplete/inaccurate universal applications</a:t>
            </a:r>
          </a:p>
          <a:p>
            <a:pPr marL="457200" lvl="1" indent="0">
              <a:buNone/>
            </a:pPr>
            <a:endParaRPr lang="en-US" sz="2200" dirty="0"/>
          </a:p>
        </p:txBody>
      </p:sp>
      <p:pic>
        <p:nvPicPr>
          <p:cNvPr id="6" name="Content Placeholder 5" descr="Diagram&#10;&#10;Description automatically generated">
            <a:extLst>
              <a:ext uri="{FF2B5EF4-FFF2-40B4-BE49-F238E27FC236}">
                <a16:creationId xmlns:a16="http://schemas.microsoft.com/office/drawing/2014/main" id="{661C31C5-74CB-4C11-87A1-EDD4B60BCBF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34250" y="2572544"/>
            <a:ext cx="2857500" cy="2857500"/>
          </a:xfrm>
        </p:spPr>
      </p:pic>
    </p:spTree>
    <p:extLst>
      <p:ext uri="{BB962C8B-B14F-4D97-AF65-F5344CB8AC3E}">
        <p14:creationId xmlns:p14="http://schemas.microsoft.com/office/powerpoint/2010/main" val="151457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A76402-EF75-4634-A256-E0CBE9519B46}"/>
              </a:ext>
            </a:extLst>
          </p:cNvPr>
          <p:cNvSpPr>
            <a:spLocks noGrp="1"/>
          </p:cNvSpPr>
          <p:nvPr>
            <p:ph type="title"/>
          </p:nvPr>
        </p:nvSpPr>
        <p:spPr>
          <a:xfrm>
            <a:off x="838200" y="782320"/>
            <a:ext cx="10515600" cy="908368"/>
          </a:xfrm>
        </p:spPr>
        <p:txBody>
          <a:bodyPr/>
          <a:lstStyle/>
          <a:p>
            <a:pPr algn="ctr"/>
            <a:r>
              <a:rPr lang="en-US" dirty="0"/>
              <a:t>	Expected Outcomes?</a:t>
            </a:r>
          </a:p>
        </p:txBody>
      </p:sp>
      <p:sp>
        <p:nvSpPr>
          <p:cNvPr id="6" name="Content Placeholder 5">
            <a:extLst>
              <a:ext uri="{FF2B5EF4-FFF2-40B4-BE49-F238E27FC236}">
                <a16:creationId xmlns:a16="http://schemas.microsoft.com/office/drawing/2014/main" id="{426BB8D6-459F-4792-B579-BAB067606BC5}"/>
              </a:ext>
            </a:extLst>
          </p:cNvPr>
          <p:cNvSpPr>
            <a:spLocks noGrp="1"/>
          </p:cNvSpPr>
          <p:nvPr>
            <p:ph idx="1"/>
          </p:nvPr>
        </p:nvSpPr>
        <p:spPr>
          <a:xfrm>
            <a:off x="838200" y="2225039"/>
            <a:ext cx="10515600" cy="3951923"/>
          </a:xfrm>
        </p:spPr>
        <p:txBody>
          <a:bodyPr/>
          <a:lstStyle/>
          <a:p>
            <a:endParaRPr lang="en-US" dirty="0"/>
          </a:p>
          <a:p>
            <a:pPr marL="0" indent="0" algn="ctr">
              <a:buNone/>
            </a:pPr>
            <a:r>
              <a:rPr lang="en-US" sz="2400" dirty="0"/>
              <a:t>	Please come off mute or drop a line in the chat </a:t>
            </a:r>
          </a:p>
          <a:p>
            <a:pPr marL="0" indent="0" algn="ctr">
              <a:buNone/>
            </a:pPr>
            <a:r>
              <a:rPr lang="en-US" sz="2400" dirty="0"/>
              <a:t>	to tell us what you would like to see achieved through </a:t>
            </a:r>
          </a:p>
          <a:p>
            <a:pPr marL="0" indent="0" algn="ctr">
              <a:buNone/>
            </a:pPr>
            <a:r>
              <a:rPr lang="en-US" sz="2400" dirty="0"/>
              <a:t>	sending universal applications/information</a:t>
            </a:r>
          </a:p>
          <a:p>
            <a:pPr marL="0" indent="0" algn="ctr">
              <a:buNone/>
            </a:pPr>
            <a:r>
              <a:rPr lang="en-US" sz="2400" dirty="0"/>
              <a:t> 	to a central state level contact?</a:t>
            </a:r>
          </a:p>
        </p:txBody>
      </p:sp>
      <p:pic>
        <p:nvPicPr>
          <p:cNvPr id="7" name="Picture 6">
            <a:extLst>
              <a:ext uri="{FF2B5EF4-FFF2-40B4-BE49-F238E27FC236}">
                <a16:creationId xmlns:a16="http://schemas.microsoft.com/office/drawing/2014/main" id="{EF0D2790-9579-43E0-968B-BB08DBBCF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20144" y="2508981"/>
            <a:ext cx="6269163" cy="2428875"/>
          </a:xfrm>
          <a:prstGeom prst="rect">
            <a:avLst/>
          </a:prstGeom>
        </p:spPr>
      </p:pic>
    </p:spTree>
    <p:extLst>
      <p:ext uri="{BB962C8B-B14F-4D97-AF65-F5344CB8AC3E}">
        <p14:creationId xmlns:p14="http://schemas.microsoft.com/office/powerpoint/2010/main" val="365894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6988-9F31-464F-B7AD-B766CBF08804}"/>
              </a:ext>
            </a:extLst>
          </p:cNvPr>
          <p:cNvSpPr>
            <a:spLocks noGrp="1"/>
          </p:cNvSpPr>
          <p:nvPr>
            <p:ph type="title"/>
          </p:nvPr>
        </p:nvSpPr>
        <p:spPr/>
        <p:txBody>
          <a:bodyPr/>
          <a:lstStyle/>
          <a:p>
            <a:pPr algn="ctr"/>
            <a:r>
              <a:rPr lang="en-US" dirty="0"/>
              <a:t>Introducing Shannon Stokes!</a:t>
            </a:r>
          </a:p>
        </p:txBody>
      </p:sp>
      <p:sp>
        <p:nvSpPr>
          <p:cNvPr id="3" name="Content Placeholder 2">
            <a:extLst>
              <a:ext uri="{FF2B5EF4-FFF2-40B4-BE49-F238E27FC236}">
                <a16:creationId xmlns:a16="http://schemas.microsoft.com/office/drawing/2014/main" id="{86BD71DD-31D7-48AD-BD9A-4019FC339913}"/>
              </a:ext>
            </a:extLst>
          </p:cNvPr>
          <p:cNvSpPr>
            <a:spLocks noGrp="1"/>
          </p:cNvSpPr>
          <p:nvPr>
            <p:ph idx="1"/>
          </p:nvPr>
        </p:nvSpPr>
        <p:spPr/>
        <p:txBody>
          <a:bodyPr>
            <a:normAutofit fontScale="92500" lnSpcReduction="10000"/>
          </a:bodyPr>
          <a:lstStyle/>
          <a:p>
            <a:pPr marL="0" indent="0" algn="ctr">
              <a:buNone/>
            </a:pPr>
            <a:r>
              <a:rPr lang="en-US" dirty="0"/>
              <a:t>			</a:t>
            </a:r>
          </a:p>
          <a:p>
            <a:pPr marL="0" indent="0" algn="ctr">
              <a:buNone/>
            </a:pPr>
            <a:r>
              <a:rPr lang="en-US" dirty="0"/>
              <a:t>		Planning &amp; Performance Coordinator</a:t>
            </a:r>
          </a:p>
          <a:p>
            <a:pPr marL="0" indent="0" algn="ctr">
              <a:buNone/>
            </a:pPr>
            <a:r>
              <a:rPr lang="en-US" dirty="0"/>
              <a:t>		Field Operations</a:t>
            </a:r>
          </a:p>
          <a:p>
            <a:pPr marL="0" indent="0" algn="ctr">
              <a:buNone/>
            </a:pPr>
            <a:endParaRPr lang="en-US" dirty="0"/>
          </a:p>
          <a:p>
            <a:pPr marL="0" indent="0" algn="ctr">
              <a:buNone/>
            </a:pPr>
            <a:r>
              <a:rPr lang="en-US" dirty="0"/>
              <a:t>	 		</a:t>
            </a:r>
            <a:r>
              <a:rPr lang="en-US" dirty="0">
                <a:hlinkClick r:id="rId2"/>
              </a:rPr>
              <a:t>shannon.stokes@dhs.ga.gov</a:t>
            </a:r>
            <a:r>
              <a:rPr lang="en-US" dirty="0"/>
              <a:t> 	</a:t>
            </a:r>
          </a:p>
          <a:p>
            <a:pPr marL="0" indent="0" algn="ctr">
              <a:buNone/>
            </a:pPr>
            <a:r>
              <a:rPr lang="en-US" dirty="0"/>
              <a:t>		478.319.6880</a:t>
            </a:r>
          </a:p>
          <a:p>
            <a:pPr marL="0" indent="0" algn="ctr">
              <a:buNone/>
            </a:pPr>
            <a:endParaRPr lang="en-US" dirty="0"/>
          </a:p>
          <a:p>
            <a:pPr marL="0" indent="0" algn="ctr">
              <a:buNone/>
            </a:pPr>
            <a:r>
              <a:rPr lang="en-US" sz="2000" i="1" dirty="0"/>
              <a:t>		“Collaboration allows us to know more </a:t>
            </a:r>
          </a:p>
          <a:p>
            <a:pPr marL="0" indent="0" algn="ctr">
              <a:buNone/>
            </a:pPr>
            <a:r>
              <a:rPr lang="en-US" sz="2000" i="1" dirty="0"/>
              <a:t>		than we are capable of knowing </a:t>
            </a:r>
          </a:p>
          <a:p>
            <a:pPr marL="0" indent="0" algn="ctr">
              <a:buNone/>
            </a:pPr>
            <a:r>
              <a:rPr lang="en-US" sz="2000" i="1" dirty="0"/>
              <a:t>		by ourselves.”—</a:t>
            </a:r>
            <a:r>
              <a:rPr lang="en-US" sz="2000" dirty="0"/>
              <a:t>Paul </a:t>
            </a:r>
            <a:r>
              <a:rPr lang="en-US" sz="2000" dirty="0" err="1"/>
              <a:t>Solarz</a:t>
            </a:r>
            <a:r>
              <a:rPr lang="en-US" sz="2000" dirty="0"/>
              <a:t>  </a:t>
            </a:r>
          </a:p>
          <a:p>
            <a:pPr marL="0" indent="0">
              <a:buNone/>
            </a:pPr>
            <a:endParaRPr lang="en-US" dirty="0"/>
          </a:p>
        </p:txBody>
      </p:sp>
      <p:pic>
        <p:nvPicPr>
          <p:cNvPr id="5" name="Picture 4">
            <a:extLst>
              <a:ext uri="{FF2B5EF4-FFF2-40B4-BE49-F238E27FC236}">
                <a16:creationId xmlns:a16="http://schemas.microsoft.com/office/drawing/2014/main" id="{8A751902-FA91-4E39-81E0-395182F35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84642" y="2440525"/>
            <a:ext cx="4497343" cy="3267544"/>
          </a:xfrm>
          <a:prstGeom prst="rect">
            <a:avLst/>
          </a:prstGeom>
        </p:spPr>
      </p:pic>
    </p:spTree>
    <p:extLst>
      <p:ext uri="{BB962C8B-B14F-4D97-AF65-F5344CB8AC3E}">
        <p14:creationId xmlns:p14="http://schemas.microsoft.com/office/powerpoint/2010/main" val="109665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8033-B57A-4DD0-BC00-829B762BE2F6}"/>
              </a:ext>
            </a:extLst>
          </p:cNvPr>
          <p:cNvSpPr>
            <a:spLocks noGrp="1"/>
          </p:cNvSpPr>
          <p:nvPr>
            <p:ph type="title"/>
          </p:nvPr>
        </p:nvSpPr>
        <p:spPr/>
        <p:txBody>
          <a:bodyPr/>
          <a:lstStyle/>
          <a:p>
            <a:pPr algn="ctr"/>
            <a:r>
              <a:rPr lang="en-US" dirty="0"/>
              <a:t>Next Steps</a:t>
            </a:r>
          </a:p>
        </p:txBody>
      </p:sp>
      <p:sp>
        <p:nvSpPr>
          <p:cNvPr id="3" name="Content Placeholder 2">
            <a:extLst>
              <a:ext uri="{FF2B5EF4-FFF2-40B4-BE49-F238E27FC236}">
                <a16:creationId xmlns:a16="http://schemas.microsoft.com/office/drawing/2014/main" id="{BEAC0D3B-812E-42CC-B6A2-2B1ADCBE4D94}"/>
              </a:ext>
            </a:extLst>
          </p:cNvPr>
          <p:cNvSpPr>
            <a:spLocks noGrp="1"/>
          </p:cNvSpPr>
          <p:nvPr>
            <p:ph idx="1"/>
          </p:nvPr>
        </p:nvSpPr>
        <p:spPr/>
        <p:txBody>
          <a:bodyPr/>
          <a:lstStyle/>
          <a:p>
            <a:r>
              <a:rPr lang="en-US" dirty="0"/>
              <a:t>Exploring venues for submission of information (i.e. communication mailbox address) </a:t>
            </a:r>
          </a:p>
          <a:p>
            <a:r>
              <a:rPr lang="en-US" dirty="0"/>
              <a:t>Share trends regularly during provider meetings</a:t>
            </a:r>
          </a:p>
          <a:p>
            <a:r>
              <a:rPr lang="en-US" dirty="0"/>
              <a:t>Utilize trends/issues to develop ongoing collaborative live learnings</a:t>
            </a:r>
          </a:p>
        </p:txBody>
      </p:sp>
      <p:pic>
        <p:nvPicPr>
          <p:cNvPr id="4" name="Picture 3">
            <a:extLst>
              <a:ext uri="{FF2B5EF4-FFF2-40B4-BE49-F238E27FC236}">
                <a16:creationId xmlns:a16="http://schemas.microsoft.com/office/drawing/2014/main" id="{C6206FA1-F403-4840-8C68-2AA6A9CEE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041" y="4145871"/>
            <a:ext cx="5269106" cy="2347003"/>
          </a:xfrm>
          <a:prstGeom prst="rect">
            <a:avLst/>
          </a:prstGeom>
        </p:spPr>
      </p:pic>
    </p:spTree>
    <p:extLst>
      <p:ext uri="{BB962C8B-B14F-4D97-AF65-F5344CB8AC3E}">
        <p14:creationId xmlns:p14="http://schemas.microsoft.com/office/powerpoint/2010/main" val="120896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141F73-E904-41F0-8D39-7132FB95A6F9}"/>
              </a:ext>
            </a:extLst>
          </p:cNvPr>
          <p:cNvSpPr>
            <a:spLocks noGrp="1"/>
          </p:cNvSpPr>
          <p:nvPr>
            <p:ph type="title"/>
          </p:nvPr>
        </p:nvSpPr>
        <p:spPr>
          <a:xfrm>
            <a:off x="686834" y="1153572"/>
            <a:ext cx="3200400" cy="4461163"/>
          </a:xfrm>
        </p:spPr>
        <p:txBody>
          <a:bodyPr>
            <a:normAutofit/>
          </a:bodyPr>
          <a:lstStyle/>
          <a:p>
            <a:r>
              <a:rPr lang="en-US" i="1">
                <a:solidFill>
                  <a:srgbClr val="FFFFFF"/>
                </a:solidFill>
                <a:latin typeface="Bahnschrift SemiBold" panose="020B0502040204020203" pitchFamily="34" charset="0"/>
              </a:rPr>
              <a:t>Kinship Continuum Policy – September 2020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4EB914-E853-4C66-B723-A12B78263EB5}"/>
              </a:ext>
            </a:extLst>
          </p:cNvPr>
          <p:cNvSpPr>
            <a:spLocks noGrp="1"/>
          </p:cNvSpPr>
          <p:nvPr>
            <p:ph idx="1"/>
          </p:nvPr>
        </p:nvSpPr>
        <p:spPr>
          <a:xfrm>
            <a:off x="4447308" y="591344"/>
            <a:ext cx="6906491" cy="5585619"/>
          </a:xfrm>
        </p:spPr>
        <p:txBody>
          <a:bodyPr anchor="ctr">
            <a:normAutofit/>
          </a:bodyPr>
          <a:lstStyle/>
          <a:p>
            <a:endParaRPr lang="en-US" sz="2200"/>
          </a:p>
          <a:p>
            <a:r>
              <a:rPr lang="en-US" sz="2200"/>
              <a:t>When children cannot remain safely with their parents, DFCS recognizes that children thrive best in kinship care and through its Kinship Continuum prioritizes placement with kinship caregivers as the preferred and best option for children. </a:t>
            </a:r>
          </a:p>
          <a:p>
            <a:endParaRPr lang="en-US" sz="2200"/>
          </a:p>
          <a:p>
            <a:endParaRPr lang="en-US" sz="2200"/>
          </a:p>
          <a:p>
            <a:r>
              <a:rPr lang="en-US" sz="2200"/>
              <a:t>DFCS’s Kinship Continuum includes voluntary kinship arrangements to prevent children from entering foster care, and kinship foster care placements when children must enter foster care. DFCS makes diligent efforts to identify and locate relatives or committed individuals who has a significant relationship with the child who can safely care for them while parents receive treatment and services. </a:t>
            </a:r>
          </a:p>
        </p:txBody>
      </p:sp>
    </p:spTree>
    <p:extLst>
      <p:ext uri="{BB962C8B-B14F-4D97-AF65-F5344CB8AC3E}">
        <p14:creationId xmlns:p14="http://schemas.microsoft.com/office/powerpoint/2010/main" val="10878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9987D8F6-AFB5-4A24-9F46-839572C79BFE}"/>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5400" dirty="0">
                <a:solidFill>
                  <a:srgbClr val="000000"/>
                </a:solidFill>
              </a:rPr>
              <a:t>First Steps</a:t>
            </a:r>
          </a:p>
        </p:txBody>
      </p:sp>
      <p:sp>
        <p:nvSpPr>
          <p:cNvPr id="5" name="Content Placeholder 4">
            <a:extLst>
              <a:ext uri="{FF2B5EF4-FFF2-40B4-BE49-F238E27FC236}">
                <a16:creationId xmlns:a16="http://schemas.microsoft.com/office/drawing/2014/main" id="{A5037CF4-6C48-48DC-9820-73922B913E29}"/>
              </a:ext>
            </a:extLst>
          </p:cNvPr>
          <p:cNvSpPr>
            <a:spLocks noGrp="1"/>
          </p:cNvSpPr>
          <p:nvPr>
            <p:ph sz="half" idx="1"/>
          </p:nvPr>
        </p:nvSpPr>
        <p:spPr>
          <a:xfrm>
            <a:off x="804997" y="2272143"/>
            <a:ext cx="4706803" cy="3788830"/>
          </a:xfrm>
        </p:spPr>
        <p:txBody>
          <a:bodyPr vert="horz" lIns="91440" tIns="45720" rIns="91440" bIns="45720" rtlCol="0" anchor="ctr">
            <a:normAutofit/>
          </a:bodyPr>
          <a:lstStyle/>
          <a:p>
            <a:r>
              <a:rPr lang="en-US" sz="1700" dirty="0">
                <a:solidFill>
                  <a:srgbClr val="000000"/>
                </a:solidFill>
              </a:rPr>
              <a:t> Contact the prospective kinship caregiver:</a:t>
            </a:r>
          </a:p>
          <a:p>
            <a:r>
              <a:rPr lang="en-US" sz="1700" dirty="0">
                <a:solidFill>
                  <a:srgbClr val="000000"/>
                </a:solidFill>
              </a:rPr>
              <a:t> Confirm their willingness to care for the child(ren); </a:t>
            </a:r>
          </a:p>
          <a:p>
            <a:r>
              <a:rPr lang="en-US" sz="1700" dirty="0">
                <a:solidFill>
                  <a:srgbClr val="000000"/>
                </a:solidFill>
              </a:rPr>
              <a:t> Discuss the requirements of being a kinship caregiver for a child in foster care; </a:t>
            </a:r>
          </a:p>
          <a:p>
            <a:r>
              <a:rPr lang="en-US" sz="1700" dirty="0">
                <a:solidFill>
                  <a:srgbClr val="000000"/>
                </a:solidFill>
              </a:rPr>
              <a:t> If an abbreviated Kinship Assessment is being completed, explain a Kinship Assessment is required to be completed within 30 days of the placement;</a:t>
            </a:r>
          </a:p>
          <a:p>
            <a:r>
              <a:rPr lang="en-US" sz="1700" b="1" dirty="0">
                <a:solidFill>
                  <a:srgbClr val="000000"/>
                </a:solidFill>
              </a:rPr>
              <a:t> Explain for the kinship caregiver to continue as a placement resource for the child, he/she must be approved as a foster parent within 120 days from the date of the placement.</a:t>
            </a:r>
          </a:p>
        </p:txBody>
      </p:sp>
      <p:sp>
        <p:nvSpPr>
          <p:cNvPr id="22"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7" descr="Shape, icon&#10;&#10;Description automatically generated">
            <a:extLst>
              <a:ext uri="{FF2B5EF4-FFF2-40B4-BE49-F238E27FC236}">
                <a16:creationId xmlns:a16="http://schemas.microsoft.com/office/drawing/2014/main" id="{88525E6A-E001-4284-8616-E908203D70C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60" r="4470"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81111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37ADF-760E-4039-9628-3060471A7761}"/>
              </a:ext>
            </a:extLst>
          </p:cNvPr>
          <p:cNvSpPr>
            <a:spLocks noGrp="1"/>
          </p:cNvSpPr>
          <p:nvPr>
            <p:ph type="title"/>
          </p:nvPr>
        </p:nvSpPr>
        <p:spPr>
          <a:xfrm>
            <a:off x="1456148" y="1396686"/>
            <a:ext cx="3735612" cy="4038914"/>
          </a:xfrm>
        </p:spPr>
        <p:txBody>
          <a:bodyPr>
            <a:normAutofit/>
          </a:bodyPr>
          <a:lstStyle/>
          <a:p>
            <a:r>
              <a:rPr lang="en-US" sz="4100" dirty="0">
                <a:solidFill>
                  <a:srgbClr val="FFFFFF"/>
                </a:solidFill>
              </a:rPr>
              <a:t>Abbreviated Kinship Assessment to facilitate an </a:t>
            </a:r>
            <a:r>
              <a:rPr lang="en-US" sz="4100" b="1" u="sng" dirty="0">
                <a:solidFill>
                  <a:srgbClr val="FFFFFF"/>
                </a:solidFill>
              </a:rPr>
              <a:t>immediate</a:t>
            </a:r>
            <a:r>
              <a:rPr lang="en-US" sz="4100" dirty="0">
                <a:solidFill>
                  <a:srgbClr val="FFFFFF"/>
                </a:solidFill>
              </a:rPr>
              <a:t> </a:t>
            </a:r>
            <a:br>
              <a:rPr lang="en-US" sz="4100" dirty="0">
                <a:solidFill>
                  <a:srgbClr val="FFFFFF"/>
                </a:solidFill>
              </a:rPr>
            </a:br>
            <a:r>
              <a:rPr lang="en-US" sz="4100" dirty="0">
                <a:solidFill>
                  <a:srgbClr val="FFFFFF"/>
                </a:solidFill>
              </a:rPr>
              <a:t>foster care    placement: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75878EC-E8E6-4581-98F4-4030BF7280F9}"/>
              </a:ext>
            </a:extLst>
          </p:cNvPr>
          <p:cNvSpPr>
            <a:spLocks noGrp="1"/>
          </p:cNvSpPr>
          <p:nvPr>
            <p:ph idx="1"/>
          </p:nvPr>
        </p:nvSpPr>
        <p:spPr>
          <a:xfrm>
            <a:off x="5370153" y="599440"/>
            <a:ext cx="5536397" cy="5862779"/>
          </a:xfrm>
        </p:spPr>
        <p:txBody>
          <a:bodyPr>
            <a:noAutofit/>
          </a:bodyPr>
          <a:lstStyle/>
          <a:p>
            <a:r>
              <a:rPr lang="en-US" sz="2000" dirty="0"/>
              <a:t>Conduct safety screenings on any prospective kinship caregiver(s) and all adults residing in the home. </a:t>
            </a:r>
          </a:p>
          <a:p>
            <a:r>
              <a:rPr lang="en-US" sz="2000" dirty="0"/>
              <a:t>A check of the NCIC database utilizing electronic fingerprinting (Live Scan) on any prospective kinship caregiver and all adults residing in the home. NOTE: An emergency NCIC name-based criminal record check (CRC) can be utilized for the immediate placement. However, the individual(s) whose criminal records history was requested must be fingerprinted within five business days. </a:t>
            </a:r>
          </a:p>
          <a:p>
            <a:r>
              <a:rPr lang="en-US" sz="2000" dirty="0"/>
              <a:t>A home visit and face-to-face interview of each kinship caregiver and household members. </a:t>
            </a:r>
          </a:p>
          <a:p>
            <a:r>
              <a:rPr lang="en-US" sz="2000" dirty="0"/>
              <a:t>Assess the kinship caregiver’s physical home environment to determine if it is safe and appropriate to meet the needs of each child. e. </a:t>
            </a:r>
          </a:p>
          <a:p>
            <a:r>
              <a:rPr lang="en-US" sz="2000" dirty="0"/>
              <a:t>Complete the Kinship Assessment within 30 calendar days of the immediate foster care placement with the kinship caregiver.</a:t>
            </a:r>
          </a:p>
        </p:txBody>
      </p:sp>
    </p:spTree>
    <p:extLst>
      <p:ext uri="{BB962C8B-B14F-4D97-AF65-F5344CB8AC3E}">
        <p14:creationId xmlns:p14="http://schemas.microsoft.com/office/powerpoint/2010/main" val="237443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5634B-54C2-43CB-B021-03EC280CB41C}"/>
              </a:ext>
            </a:extLst>
          </p:cNvPr>
          <p:cNvSpPr>
            <a:spLocks noGrp="1"/>
          </p:cNvSpPr>
          <p:nvPr>
            <p:ph type="title"/>
          </p:nvPr>
        </p:nvSpPr>
        <p:spPr>
          <a:xfrm>
            <a:off x="686834" y="1153572"/>
            <a:ext cx="3200400" cy="4461163"/>
          </a:xfrm>
        </p:spPr>
        <p:txBody>
          <a:bodyPr>
            <a:normAutofit/>
          </a:bodyPr>
          <a:lstStyle/>
          <a:p>
            <a:r>
              <a:rPr lang="en-US">
                <a:solidFill>
                  <a:srgbClr val="FFFFFF"/>
                </a:solidFill>
              </a:rPr>
              <a:t>The Regional Kinship Coordinator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989D25E-D047-4D97-B745-0BA3A45FBEAD}"/>
              </a:ext>
            </a:extLst>
          </p:cNvPr>
          <p:cNvSpPr>
            <a:spLocks noGrp="1"/>
          </p:cNvSpPr>
          <p:nvPr>
            <p:ph idx="1"/>
          </p:nvPr>
        </p:nvSpPr>
        <p:spPr>
          <a:xfrm>
            <a:off x="4447308" y="591344"/>
            <a:ext cx="6906491" cy="5585619"/>
          </a:xfrm>
        </p:spPr>
        <p:txBody>
          <a:bodyPr anchor="ctr">
            <a:normAutofit/>
          </a:bodyPr>
          <a:lstStyle/>
          <a:p>
            <a:r>
              <a:rPr lang="en-US" sz="2200"/>
              <a:t>Engage the kinship caregiver(s) within 72 hours of the child being placed in the kinship caregiver’s home. </a:t>
            </a:r>
          </a:p>
          <a:p>
            <a:r>
              <a:rPr lang="en-US" sz="2200"/>
              <a:t>Conduct a Kinship Caregiver Needs Assessment within 72 hours of the foster care kinship placement, to identify what services and supports would be needed to strengthen the out-of-home arrangement. </a:t>
            </a:r>
          </a:p>
          <a:p>
            <a:r>
              <a:rPr lang="en-US" sz="2200"/>
              <a:t>Initiate individualized services to address identified needs </a:t>
            </a:r>
          </a:p>
          <a:p>
            <a:r>
              <a:rPr lang="en-US" sz="2200"/>
              <a:t>Provide the Kinship Pathways (full disclosure) within ten calendar days of the foster care kinship placement </a:t>
            </a:r>
          </a:p>
          <a:p>
            <a:r>
              <a:rPr lang="en-US" sz="2200"/>
              <a:t>Engage the kinship caregiver(s) bi-weekly (face-to-face or telephone)</a:t>
            </a:r>
          </a:p>
          <a:p>
            <a:r>
              <a:rPr lang="en-US" sz="2200"/>
              <a:t>Refer the kinship caregiver to a Resource Development SSCM within 30 days of contact to initiate the kinship caregivers’ transition to kinship foster parents </a:t>
            </a:r>
          </a:p>
        </p:txBody>
      </p:sp>
    </p:spTree>
    <p:extLst>
      <p:ext uri="{BB962C8B-B14F-4D97-AF65-F5344CB8AC3E}">
        <p14:creationId xmlns:p14="http://schemas.microsoft.com/office/powerpoint/2010/main" val="3277146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1032</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Bahnschrift SemiBold</vt:lpstr>
      <vt:lpstr>Calibri</vt:lpstr>
      <vt:lpstr>Calibri Light</vt:lpstr>
      <vt:lpstr>Office Theme</vt:lpstr>
      <vt:lpstr>2_Office Theme</vt:lpstr>
      <vt:lpstr>PowerPoint Presentation</vt:lpstr>
      <vt:lpstr>Universal Applications</vt:lpstr>
      <vt:lpstr> Expected Outcomes?</vt:lpstr>
      <vt:lpstr>Introducing Shannon Stokes!</vt:lpstr>
      <vt:lpstr>Next Steps</vt:lpstr>
      <vt:lpstr>Kinship Continuum Policy – September 2020</vt:lpstr>
      <vt:lpstr>First Steps</vt:lpstr>
      <vt:lpstr>Abbreviated Kinship Assessment to facilitate an immediate  foster care    placement:</vt:lpstr>
      <vt:lpstr>The Regional Kinship Coordinator</vt:lpstr>
      <vt:lpstr>Kinship Waivers</vt:lpstr>
      <vt:lpstr>Enhanced Relative Rate (ERR) Support</vt:lpstr>
      <vt:lpstr>ERR Key Requirements</vt:lpstr>
      <vt:lpstr>#YesWeKin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Reed, Tammy</dc:creator>
  <cp:lastModifiedBy>Reed, Tammy</cp:lastModifiedBy>
  <cp:revision>1</cp:revision>
  <dcterms:created xsi:type="dcterms:W3CDTF">2020-10-02T13:22:26Z</dcterms:created>
  <dcterms:modified xsi:type="dcterms:W3CDTF">2020-10-02T13:27:44Z</dcterms:modified>
</cp:coreProperties>
</file>